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0"/>
  </p:notesMasterIdLst>
  <p:sldIdLst>
    <p:sldId id="315" r:id="rId2"/>
    <p:sldId id="296" r:id="rId3"/>
    <p:sldId id="390" r:id="rId4"/>
    <p:sldId id="436" r:id="rId5"/>
    <p:sldId id="437" r:id="rId6"/>
    <p:sldId id="551" r:id="rId7"/>
    <p:sldId id="438" r:id="rId8"/>
    <p:sldId id="631" r:id="rId9"/>
    <p:sldId id="633" r:id="rId10"/>
    <p:sldId id="635" r:id="rId11"/>
    <p:sldId id="636" r:id="rId12"/>
    <p:sldId id="638" r:id="rId13"/>
    <p:sldId id="594" r:id="rId14"/>
    <p:sldId id="596" r:id="rId15"/>
    <p:sldId id="598" r:id="rId16"/>
    <p:sldId id="600" r:id="rId17"/>
    <p:sldId id="608" r:id="rId18"/>
    <p:sldId id="609" r:id="rId19"/>
    <p:sldId id="610" r:id="rId20"/>
    <p:sldId id="613" r:id="rId21"/>
    <p:sldId id="612" r:id="rId22"/>
    <p:sldId id="607" r:id="rId23"/>
    <p:sldId id="614" r:id="rId24"/>
    <p:sldId id="615" r:id="rId25"/>
    <p:sldId id="617" r:id="rId26"/>
    <p:sldId id="618" r:id="rId27"/>
    <p:sldId id="619" r:id="rId28"/>
    <p:sldId id="621" r:id="rId29"/>
    <p:sldId id="623" r:id="rId30"/>
    <p:sldId id="625" r:id="rId31"/>
    <p:sldId id="627" r:id="rId32"/>
    <p:sldId id="629" r:id="rId33"/>
    <p:sldId id="559" r:id="rId34"/>
    <p:sldId id="573" r:id="rId35"/>
    <p:sldId id="561" r:id="rId36"/>
    <p:sldId id="563" r:id="rId37"/>
    <p:sldId id="565" r:id="rId38"/>
    <p:sldId id="555" r:id="rId39"/>
    <p:sldId id="590" r:id="rId40"/>
    <p:sldId id="568" r:id="rId41"/>
    <p:sldId id="592" r:id="rId42"/>
    <p:sldId id="570" r:id="rId43"/>
    <p:sldId id="574" r:id="rId44"/>
    <p:sldId id="576" r:id="rId45"/>
    <p:sldId id="587" r:id="rId46"/>
    <p:sldId id="588" r:id="rId47"/>
    <p:sldId id="558" r:id="rId48"/>
    <p:sldId id="314" r:id="rId49"/>
  </p:sldIdLst>
  <p:sldSz cx="9144000" cy="5143500" type="screen16x9"/>
  <p:notesSz cx="6858000" cy="9144000"/>
  <p:embeddedFontLst>
    <p:embeddedFont>
      <p:font typeface="Calibri" pitchFamily="34" charset="0"/>
      <p:regular r:id="rId51"/>
      <p:bold r:id="rId52"/>
      <p:italic r:id="rId53"/>
      <p:boldItalic r:id="rId54"/>
    </p:embeddedFont>
    <p:embeddedFont>
      <p:font typeface="微软雅黑" pitchFamily="34" charset="-122"/>
      <p:regular r:id="rId55"/>
      <p:bold r:id="rId56"/>
    </p:embeddedFont>
    <p:embeddedFont>
      <p:font typeface="黑体" pitchFamily="49" charset="-122"/>
      <p:regular r:id="rId57"/>
    </p:embeddedFont>
    <p:embeddedFont>
      <p:font typeface="方正兰亭黑_GBK" charset="-122"/>
      <p:regular r:id="rId58"/>
    </p:embeddedFont>
    <p:embeddedFont>
      <p:font typeface="楷体" pitchFamily="49" charset="-122"/>
      <p:regular r:id="rId59"/>
    </p:embeddedFont>
    <p:embeddedFont>
      <p:font typeface="Impact" pitchFamily="34" charset="0"/>
      <p:regular r:id="rId6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D7149"/>
    <a:srgbClr val="2D8247"/>
    <a:srgbClr val="163A5A"/>
    <a:srgbClr val="EA0000"/>
    <a:srgbClr val="76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howGuides="1">
      <p:cViewPr varScale="1">
        <p:scale>
          <a:sx n="85" d="100"/>
          <a:sy n="85" d="100"/>
        </p:scale>
        <p:origin x="-724" y="-76"/>
      </p:cViewPr>
      <p:guideLst>
        <p:guide orient="horz" pos="1566"/>
        <p:guide pos="2832"/>
      </p:guideLst>
    </p:cSldViewPr>
  </p:slideViewPr>
  <p:notesTextViewPr>
    <p:cViewPr>
      <p:scale>
        <a:sx n="1" d="1"/>
        <a:sy n="1" d="1"/>
      </p:scale>
      <p:origin x="0" y="0"/>
    </p:cViewPr>
  </p:notesTextViewPr>
  <p:sorterViewPr>
    <p:cViewPr>
      <p:scale>
        <a:sx n="100" d="100"/>
        <a:sy n="100" d="100"/>
      </p:scale>
      <p:origin x="0" y="765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36A364-F56D-418B-92EA-B8A9C286C719}" type="datetimeFigureOut">
              <a:rPr lang="zh-CN" altLang="en-US" smtClean="0"/>
              <a:pPr/>
              <a:t>2017/3/12</a:t>
            </a:fld>
            <a:endParaRPr lang="zh-CN" altLang="en-US"/>
          </a:p>
        </p:txBody>
      </p:sp>
      <p:sp>
        <p:nvSpPr>
          <p:cNvPr id="4" name="幻灯片图像占位符 3"/>
          <p:cNvSpPr>
            <a:spLocks noGrp="1" noRot="1" noChangeAspect="1"/>
          </p:cNvSpPr>
          <p:nvPr>
            <p:ph type="sldImg" idx="2"/>
          </p:nvPr>
        </p:nvSpPr>
        <p:spPr>
          <a:xfrm>
            <a:off x="381533" y="685800"/>
            <a:ext cx="6094933"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1F41D1-EB0D-4857-8E93-8C1C831E615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25</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26</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27</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28</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29</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30</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31</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32</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33</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34</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35</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36</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37</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38</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39</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40</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41</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42</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43</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44</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45</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46</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47</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48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099"/>
            <a:ext cx="7772400" cy="1102712"/>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5160"/>
            <a:ext cx="6400800" cy="13146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9435" indent="0" algn="ctr">
              <a:buNone/>
              <a:defRPr>
                <a:solidFill>
                  <a:schemeClr val="tx1">
                    <a:tint val="75000"/>
                  </a:schemeClr>
                </a:solidFill>
              </a:defRPr>
            </a:lvl5pPr>
            <a:lvl6pPr marL="2286635" indent="0" algn="ctr">
              <a:buNone/>
              <a:defRPr>
                <a:solidFill>
                  <a:schemeClr val="tx1">
                    <a:tint val="75000"/>
                  </a:schemeClr>
                </a:solidFill>
              </a:defRPr>
            </a:lvl6pPr>
            <a:lvl7pPr marL="2743835" indent="0" algn="ctr">
              <a:buNone/>
              <a:defRPr>
                <a:solidFill>
                  <a:schemeClr val="tx1">
                    <a:tint val="75000"/>
                  </a:schemeClr>
                </a:solidFill>
              </a:defRPr>
            </a:lvl7pPr>
            <a:lvl8pPr marL="3201035" indent="0" algn="ctr">
              <a:buNone/>
              <a:defRPr>
                <a:solidFill>
                  <a:schemeClr val="tx1">
                    <a:tint val="75000"/>
                  </a:schemeClr>
                </a:solidFill>
              </a:defRPr>
            </a:lvl8pPr>
            <a:lvl9pPr marL="3658235"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808"/>
            <a:ext cx="2057400" cy="329146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54808"/>
            <a:ext cx="6019800" cy="329146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grpSp>
        <p:nvGrpSpPr>
          <p:cNvPr id="3" name="组合 1"/>
          <p:cNvGrpSpPr/>
          <p:nvPr userDrawn="1"/>
        </p:nvGrpSpPr>
        <p:grpSpPr bwMode="auto">
          <a:xfrm>
            <a:off x="253769" y="-19941"/>
            <a:ext cx="674786" cy="644525"/>
            <a:chOff x="2506532" y="465192"/>
            <a:chExt cx="675190" cy="644312"/>
          </a:xfrm>
        </p:grpSpPr>
        <p:sp>
          <p:nvSpPr>
            <p:cNvPr id="4" name="文本框 2"/>
            <p:cNvSpPr txBox="1">
              <a:spLocks noChangeArrowheads="1"/>
            </p:cNvSpPr>
            <p:nvPr/>
          </p:nvSpPr>
          <p:spPr bwMode="auto">
            <a:xfrm>
              <a:off x="2506532" y="465192"/>
              <a:ext cx="236653" cy="644312"/>
            </a:xfrm>
            <a:prstGeom prst="rect">
              <a:avLst/>
            </a:prstGeom>
            <a:noFill/>
            <a:ln w="9525">
              <a:noFill/>
              <a:miter lim="800000"/>
            </a:ln>
          </p:spPr>
          <p:txBody>
            <a:bodyPr>
              <a:spAutoFit/>
            </a:bodyPr>
            <a:lstStyle/>
            <a:p>
              <a:r>
                <a:rPr lang="en-US" altLang="zh-CN" sz="3600" dirty="0" smtClean="0">
                  <a:solidFill>
                    <a:srgbClr val="005292"/>
                  </a:solidFill>
                  <a:latin typeface="Impact" panose="020B0806030902050204" pitchFamily="34" charset="0"/>
                </a:rPr>
                <a:t>5</a:t>
              </a:r>
              <a:endParaRPr lang="zh-CN" altLang="en-US" sz="3600" dirty="0">
                <a:solidFill>
                  <a:srgbClr val="005292"/>
                </a:solidFill>
                <a:latin typeface="Impact" panose="020B0806030902050204" pitchFamily="34" charset="0"/>
              </a:endParaRPr>
            </a:p>
          </p:txBody>
        </p:sp>
        <p:cxnSp>
          <p:nvCxnSpPr>
            <p:cNvPr id="7" name="直接连接符 6"/>
            <p:cNvCxnSpPr/>
            <p:nvPr/>
          </p:nvCxnSpPr>
          <p:spPr>
            <a:xfrm flipH="1">
              <a:off x="2722573" y="599954"/>
              <a:ext cx="459149" cy="459075"/>
            </a:xfrm>
            <a:prstGeom prst="line">
              <a:avLst/>
            </a:prstGeom>
            <a:ln w="28575">
              <a:solidFill>
                <a:srgbClr val="005292"/>
              </a:solidFill>
            </a:ln>
          </p:spPr>
          <p:style>
            <a:lnRef idx="1">
              <a:schemeClr val="accent1"/>
            </a:lnRef>
            <a:fillRef idx="0">
              <a:schemeClr val="accent1"/>
            </a:fillRef>
            <a:effectRef idx="0">
              <a:schemeClr val="accent1"/>
            </a:effectRef>
            <a:fontRef idx="minor">
              <a:schemeClr val="tx1"/>
            </a:fontRef>
          </p:style>
        </p:cxnSp>
      </p:grpSp>
      <p:sp>
        <p:nvSpPr>
          <p:cNvPr id="8" name="矩形 7"/>
          <p:cNvSpPr/>
          <p:nvPr userDrawn="1"/>
        </p:nvSpPr>
        <p:spPr>
          <a:xfrm>
            <a:off x="1" y="572246"/>
            <a:ext cx="9138050" cy="34287"/>
          </a:xfrm>
          <a:prstGeom prst="rect">
            <a:avLst/>
          </a:prstGeom>
          <a:solidFill>
            <a:srgbClr val="005292"/>
          </a:solidFill>
          <a:ln>
            <a:solidFill>
              <a:srgbClr val="005292"/>
            </a:solidFill>
          </a:ln>
        </p:spPr>
        <p:style>
          <a:lnRef idx="2">
            <a:schemeClr val="accent1">
              <a:shade val="50000"/>
            </a:schemeClr>
          </a:lnRef>
          <a:fillRef idx="1">
            <a:schemeClr val="accent1"/>
          </a:fillRef>
          <a:effectRef idx="0">
            <a:schemeClr val="accent1"/>
          </a:effectRef>
          <a:fontRef idx="minor">
            <a:schemeClr val="lt1"/>
          </a:fontRef>
        </p:style>
        <p:txBody>
          <a:bodyPr lIns="91411" tIns="45705" rIns="91411" bIns="45705" anchor="ctr"/>
          <a:lstStyle/>
          <a:p>
            <a:pPr algn="ctr" fontAlgn="auto">
              <a:spcBef>
                <a:spcPts val="0"/>
              </a:spcBef>
              <a:spcAft>
                <a:spcPts val="0"/>
              </a:spcAft>
              <a:defRPr/>
            </a:pPr>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776"/>
            <a:ext cx="7098665" cy="8574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755"/>
            <a:ext cx="7772400" cy="102173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417"/>
            <a:ext cx="7772400" cy="11253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9435" indent="0">
              <a:buNone/>
              <a:defRPr sz="1400">
                <a:solidFill>
                  <a:schemeClr val="tx1">
                    <a:tint val="75000"/>
                  </a:schemeClr>
                </a:solidFill>
              </a:defRPr>
            </a:lvl5pPr>
            <a:lvl6pPr marL="2286635" indent="0">
              <a:buNone/>
              <a:defRPr sz="1400">
                <a:solidFill>
                  <a:schemeClr val="tx1">
                    <a:tint val="75000"/>
                  </a:schemeClr>
                </a:solidFill>
              </a:defRPr>
            </a:lvl6pPr>
            <a:lvl7pPr marL="2743835" indent="0">
              <a:buNone/>
              <a:defRPr sz="1400">
                <a:solidFill>
                  <a:schemeClr val="tx1">
                    <a:tint val="75000"/>
                  </a:schemeClr>
                </a:solidFill>
              </a:defRPr>
            </a:lvl7pPr>
            <a:lvl8pPr marL="3201035" indent="0">
              <a:buNone/>
              <a:defRPr sz="1400">
                <a:solidFill>
                  <a:schemeClr val="tx1">
                    <a:tint val="75000"/>
                  </a:schemeClr>
                </a:solidFill>
              </a:defRPr>
            </a:lvl8pPr>
            <a:lvl9pPr marL="3658235"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900271"/>
            <a:ext cx="4038600" cy="25460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900271"/>
            <a:ext cx="4038600" cy="25460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14"/>
            <a:ext cx="8229600" cy="8574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537"/>
            <a:ext cx="4040188" cy="47990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442"/>
            <a:ext cx="4040188" cy="29639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537"/>
            <a:ext cx="4041775" cy="47990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442"/>
            <a:ext cx="4041775" cy="29639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823"/>
            <a:ext cx="3008313" cy="871691"/>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824"/>
            <a:ext cx="5111750" cy="439060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514"/>
            <a:ext cx="3008313" cy="35189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080"/>
            <a:ext cx="5486400" cy="42512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661"/>
            <a:ext cx="5486400" cy="30866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9435" indent="0">
              <a:buNone/>
              <a:defRPr sz="2000"/>
            </a:lvl5pPr>
            <a:lvl6pPr marL="2286635" indent="0">
              <a:buNone/>
              <a:defRPr sz="2000"/>
            </a:lvl6pPr>
            <a:lvl7pPr marL="2743835" indent="0">
              <a:buNone/>
              <a:defRPr sz="2000"/>
            </a:lvl7pPr>
            <a:lvl8pPr marL="3201035" indent="0">
              <a:buNone/>
              <a:defRPr sz="2000"/>
            </a:lvl8pPr>
            <a:lvl9pPr marL="3658235" indent="0">
              <a:buNone/>
              <a:defRPr sz="2000"/>
            </a:lvl9pPr>
          </a:lstStyle>
          <a:p>
            <a:endParaRPr lang="zh-CN" altLang="en-US"/>
          </a:p>
        </p:txBody>
      </p:sp>
      <p:sp>
        <p:nvSpPr>
          <p:cNvPr id="4" name="文本占位符 3"/>
          <p:cNvSpPr>
            <a:spLocks noGrp="1"/>
          </p:cNvSpPr>
          <p:nvPr>
            <p:ph type="body" sz="half" idx="2"/>
          </p:nvPr>
        </p:nvSpPr>
        <p:spPr>
          <a:xfrm>
            <a:off x="1792288" y="4026208"/>
            <a:ext cx="5486400" cy="60375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4AF190-E6C3-4F71-9AD4-820770AEF1A8}" type="datetimeFigureOut">
              <a:rPr lang="zh-CN" altLang="en-US" smtClean="0"/>
              <a:pPr/>
              <a:t>2017/3/12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5B5BF9F-75C6-42BD-8363-2F606FE0B601}" type="slidenum">
              <a:rPr lang="zh-CN" altLang="en-US" smtClean="0"/>
              <a:pPr/>
              <a:t>‹#›</a:t>
            </a:fld>
            <a:endParaRPr lang="zh-CN" altLang="en-US"/>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014"/>
            <a:ext cx="8229600" cy="8574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361"/>
            <a:ext cx="8229600" cy="3395066"/>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8098"/>
            <a:ext cx="2133600" cy="273892"/>
          </a:xfrm>
          <a:prstGeom prst="rect">
            <a:avLst/>
          </a:prstGeom>
        </p:spPr>
        <p:txBody>
          <a:bodyPr vert="horz" lIns="91440" tIns="45720" rIns="91440" bIns="45720" rtlCol="0" anchor="ctr"/>
          <a:lstStyle>
            <a:lvl1pPr algn="l">
              <a:defRPr sz="1200">
                <a:solidFill>
                  <a:schemeClr val="tx1">
                    <a:tint val="75000"/>
                  </a:schemeClr>
                </a:solidFill>
              </a:defRPr>
            </a:lvl1pPr>
          </a:lstStyle>
          <a:p>
            <a:fld id="{824AF190-E6C3-4F71-9AD4-820770AEF1A8}" type="datetimeFigureOut">
              <a:rPr lang="zh-CN" altLang="en-US" smtClean="0"/>
              <a:pPr/>
              <a:t>2017/3/12</a:t>
            </a:fld>
            <a:endParaRPr lang="zh-CN" altLang="en-US"/>
          </a:p>
        </p:txBody>
      </p:sp>
      <p:sp>
        <p:nvSpPr>
          <p:cNvPr id="5" name="页脚占位符 4"/>
          <p:cNvSpPr>
            <a:spLocks noGrp="1"/>
          </p:cNvSpPr>
          <p:nvPr>
            <p:ph type="ftr" sz="quarter" idx="3"/>
          </p:nvPr>
        </p:nvSpPr>
        <p:spPr>
          <a:xfrm>
            <a:off x="3124200" y="4768098"/>
            <a:ext cx="2895600" cy="27389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8098"/>
            <a:ext cx="2133600" cy="273892"/>
          </a:xfrm>
          <a:prstGeom prst="rect">
            <a:avLst/>
          </a:prstGeom>
        </p:spPr>
        <p:txBody>
          <a:bodyPr vert="horz" lIns="91440" tIns="45720" rIns="91440" bIns="45720" rtlCol="0" anchor="ctr"/>
          <a:lstStyle>
            <a:lvl1pPr algn="r">
              <a:defRPr sz="1200">
                <a:solidFill>
                  <a:schemeClr val="tx1">
                    <a:tint val="75000"/>
                  </a:schemeClr>
                </a:solidFill>
              </a:defRPr>
            </a:lvl1pPr>
          </a:lstStyle>
          <a:p>
            <a:fld id="{B5B5BF9F-75C6-42BD-8363-2F606FE0B601}" type="slidenum">
              <a:rPr lang="zh-CN" altLang="en-US" smtClean="0"/>
              <a:pPr/>
              <a:t>‹#›</a:t>
            </a:fld>
            <a:endParaRPr lang="zh-CN" altLang="en-US"/>
          </a:p>
        </p:txBody>
      </p:sp>
      <p:pic>
        <p:nvPicPr>
          <p:cNvPr id="7" name="图片 6" descr="ZNB)40ITJCSVFMK3]93}UQR"/>
          <p:cNvPicPr>
            <a:picLocks noChangeAspect="1"/>
          </p:cNvPicPr>
          <p:nvPr userDrawn="1"/>
        </p:nvPicPr>
        <p:blipFill>
          <a:blip r:embed="rId15">
            <a:clrChange>
              <a:clrFrom>
                <a:srgbClr val="FBFBFB">
                  <a:alpha val="100000"/>
                </a:srgbClr>
              </a:clrFrom>
              <a:clrTo>
                <a:srgbClr val="FBFBFB">
                  <a:alpha val="100000"/>
                  <a:alpha val="0"/>
                </a:srgbClr>
              </a:clrTo>
            </a:clrChange>
          </a:blip>
          <a:stretch>
            <a:fillRect/>
          </a:stretch>
        </p:blipFill>
        <p:spPr>
          <a:xfrm>
            <a:off x="0" y="0"/>
            <a:ext cx="1198880" cy="400120"/>
          </a:xfrm>
          <a:prstGeom prst="rect">
            <a:avLst/>
          </a:prstGeom>
        </p:spPr>
      </p:pic>
      <p:pic>
        <p:nvPicPr>
          <p:cNvPr id="11" name="图片 10" descr="QI~02]ARDA~OS6}B`3K33$8"/>
          <p:cNvPicPr>
            <a:picLocks noChangeAspect="1"/>
          </p:cNvPicPr>
          <p:nvPr userDrawn="1"/>
        </p:nvPicPr>
        <p:blipFill>
          <a:blip r:embed="rId16" cstate="print"/>
          <a:stretch>
            <a:fillRect/>
          </a:stretch>
        </p:blipFill>
        <p:spPr>
          <a:xfrm>
            <a:off x="8824595" y="9527"/>
            <a:ext cx="309880" cy="30675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265"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115"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7965"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796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8035" indent="-22796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5235" indent="-22796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2435" indent="-22796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635" indent="-22796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835" indent="-22796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gz.zwbk.org/MyLemmaShow.aspx?lid=3002"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hyperlink" Target="http://gz.zwbk.org/MyLemmaShow.aspx?lid=3002"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F:\0PPT素材\背景及图片\白麻子.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14990"/>
            <a:ext cx="9144000" cy="5143500"/>
          </a:xfrm>
          <a:prstGeom prst="rect">
            <a:avLst/>
          </a:prstGeom>
          <a:noFill/>
          <a:ln>
            <a:solidFill>
              <a:schemeClr val="tx2"/>
            </a:solidFill>
          </a:ln>
          <a:extLst>
            <a:ext uri="{909E8E84-426E-40DD-AFC4-6F175D3DCCD1}">
              <a14:hiddenFill xmlns="" xmlns:a14="http://schemas.microsoft.com/office/drawing/2010/main">
                <a:solidFill>
                  <a:srgbClr val="FFFFFF"/>
                </a:solidFill>
              </a14:hiddenFill>
            </a:ext>
          </a:extLst>
        </p:spPr>
      </p:pic>
      <p:sp>
        <p:nvSpPr>
          <p:cNvPr id="9" name="椭圆 8"/>
          <p:cNvSpPr/>
          <p:nvPr/>
        </p:nvSpPr>
        <p:spPr>
          <a:xfrm rot="10498052">
            <a:off x="2474637" y="4646310"/>
            <a:ext cx="228599" cy="228599"/>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rot="10498052">
            <a:off x="1590025" y="4671859"/>
            <a:ext cx="228599" cy="228599"/>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rot="10498052">
            <a:off x="3629030" y="4713755"/>
            <a:ext cx="192350" cy="192350"/>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rot="10498052">
            <a:off x="419086" y="4786866"/>
            <a:ext cx="228599" cy="228599"/>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3" name="直接连接符 52"/>
          <p:cNvCxnSpPr/>
          <p:nvPr/>
        </p:nvCxnSpPr>
        <p:spPr>
          <a:xfrm>
            <a:off x="2627630" y="2140400"/>
            <a:ext cx="3960495" cy="0"/>
          </a:xfrm>
          <a:prstGeom prst="line">
            <a:avLst/>
          </a:prstGeom>
          <a:ln w="28575">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60" name="椭圆 59"/>
          <p:cNvSpPr/>
          <p:nvPr/>
        </p:nvSpPr>
        <p:spPr>
          <a:xfrm rot="10498052">
            <a:off x="7138077" y="4682694"/>
            <a:ext cx="228599" cy="228599"/>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7" name="组合 66"/>
          <p:cNvGrpSpPr/>
          <p:nvPr/>
        </p:nvGrpSpPr>
        <p:grpSpPr>
          <a:xfrm>
            <a:off x="7813706" y="4362631"/>
            <a:ext cx="310515" cy="310515"/>
            <a:chOff x="304800" y="673100"/>
            <a:chExt cx="4000500" cy="4000500"/>
          </a:xfrm>
          <a:effectLst>
            <a:outerShdw blurRad="444500" dist="254000" dir="8100000" algn="tr" rotWithShape="0">
              <a:prstClr val="black">
                <a:alpha val="50000"/>
              </a:prstClr>
            </a:outerShdw>
          </a:effectLst>
        </p:grpSpPr>
        <p:sp>
          <p:nvSpPr>
            <p:cNvPr id="68" name="同心圆 6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9" name="椭圆 68"/>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8" name="椭圆 77"/>
          <p:cNvSpPr/>
          <p:nvPr/>
        </p:nvSpPr>
        <p:spPr>
          <a:xfrm rot="10498052">
            <a:off x="8543930" y="4743789"/>
            <a:ext cx="192350" cy="192350"/>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nvSpPr>
        <p:spPr>
          <a:xfrm rot="10498052">
            <a:off x="5242546" y="4725460"/>
            <a:ext cx="228599" cy="228599"/>
          </a:xfrm>
          <a:prstGeom prst="ellipse">
            <a:avLst/>
          </a:prstGeom>
          <a:solidFill>
            <a:schemeClr val="accent1">
              <a:lumMod val="50000"/>
            </a:schemeClr>
          </a:solidFill>
          <a:ln>
            <a:solidFill>
              <a:schemeClr val="tx2"/>
            </a:solid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ZNB)40ITJCSVFMK3]93}UQR"/>
          <p:cNvPicPr>
            <a:picLocks noChangeAspect="1"/>
          </p:cNvPicPr>
          <p:nvPr/>
        </p:nvPicPr>
        <p:blipFill>
          <a:blip r:embed="rId4">
            <a:clrChange>
              <a:clrFrom>
                <a:srgbClr val="FBFBFB">
                  <a:alpha val="100000"/>
                </a:srgbClr>
              </a:clrFrom>
              <a:clrTo>
                <a:srgbClr val="FBFBFB">
                  <a:alpha val="100000"/>
                  <a:alpha val="0"/>
                </a:srgbClr>
              </a:clrTo>
            </a:clrChange>
          </a:blip>
          <a:stretch>
            <a:fillRect/>
          </a:stretch>
        </p:blipFill>
        <p:spPr>
          <a:xfrm>
            <a:off x="0" y="450"/>
            <a:ext cx="1323340" cy="441325"/>
          </a:xfrm>
          <a:prstGeom prst="rect">
            <a:avLst/>
          </a:prstGeom>
        </p:spPr>
      </p:pic>
      <p:sp>
        <p:nvSpPr>
          <p:cNvPr id="2" name="TextBox 49"/>
          <p:cNvSpPr txBox="1"/>
          <p:nvPr/>
        </p:nvSpPr>
        <p:spPr>
          <a:xfrm>
            <a:off x="2902075" y="1583140"/>
            <a:ext cx="3820795" cy="523220"/>
          </a:xfrm>
          <a:prstGeom prst="rect">
            <a:avLst/>
          </a:prstGeom>
          <a:noFill/>
        </p:spPr>
        <p:txBody>
          <a:bodyPr wrap="square" rtlCol="0">
            <a:spAutoFit/>
          </a:bodyPr>
          <a:lstStyle/>
          <a:p>
            <a:r>
              <a:rPr lang="zh-CN" altLang="en-US" sz="2800" b="1" dirty="0" smtClean="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国品黔茶产品介绍</a:t>
            </a:r>
            <a:endParaRPr lang="zh-CN" altLang="en-US" sz="2800" b="1" dirty="0">
              <a:solidFill>
                <a:srgbClr val="3D7149"/>
              </a:solidFill>
              <a:effectLst>
                <a:outerShdw blurRad="60007" dist="310007" dir="7680000" sy="30000" kx="1300200" algn="ctr" rotWithShape="0">
                  <a:prstClr val="black">
                    <a:alpha val="32000"/>
                  </a:prstClr>
                </a:outerShdw>
              </a:effectLst>
              <a:latin typeface="微软雅黑" panose="020B0503020204020204" pitchFamily="34" charset="-122"/>
              <a:ea typeface="微软雅黑" panose="020B0503020204020204" pitchFamily="34" charset="-122"/>
            </a:endParaRPr>
          </a:p>
        </p:txBody>
      </p:sp>
      <p:pic>
        <p:nvPicPr>
          <p:cNvPr id="11" name="图片 10" descr="QI~02]ARDA~OS6}B`3K33$8"/>
          <p:cNvPicPr>
            <a:picLocks noChangeAspect="1"/>
          </p:cNvPicPr>
          <p:nvPr/>
        </p:nvPicPr>
        <p:blipFill>
          <a:blip r:embed="rId5" cstate="print"/>
          <a:stretch>
            <a:fillRect/>
          </a:stretch>
        </p:blipFill>
        <p:spPr>
          <a:xfrm>
            <a:off x="8776970" y="38550"/>
            <a:ext cx="309880" cy="306705"/>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产品系列</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2050" name="Picture 2"/>
          <p:cNvPicPr>
            <a:picLocks noChangeAspect="1" noChangeArrowheads="1"/>
          </p:cNvPicPr>
          <p:nvPr/>
        </p:nvPicPr>
        <p:blipFill>
          <a:blip r:embed="rId3"/>
          <a:srcRect/>
          <a:stretch>
            <a:fillRect/>
          </a:stretch>
        </p:blipFill>
        <p:spPr bwMode="auto">
          <a:xfrm>
            <a:off x="610225" y="987373"/>
            <a:ext cx="7848600" cy="370840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产品系列</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3074" name="Picture 2"/>
          <p:cNvPicPr>
            <a:picLocks noChangeAspect="1" noChangeArrowheads="1"/>
          </p:cNvPicPr>
          <p:nvPr/>
        </p:nvPicPr>
        <p:blipFill>
          <a:blip r:embed="rId3"/>
          <a:srcRect/>
          <a:stretch>
            <a:fillRect/>
          </a:stretch>
        </p:blipFill>
        <p:spPr bwMode="auto">
          <a:xfrm>
            <a:off x="1563505" y="668468"/>
            <a:ext cx="6076950" cy="428625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产品系列</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4098" name="Picture 2"/>
          <p:cNvPicPr>
            <a:picLocks noChangeAspect="1" noChangeArrowheads="1"/>
          </p:cNvPicPr>
          <p:nvPr/>
        </p:nvPicPr>
        <p:blipFill>
          <a:blip r:embed="rId3"/>
          <a:srcRect/>
          <a:stretch>
            <a:fillRect/>
          </a:stretch>
        </p:blipFill>
        <p:spPr bwMode="auto">
          <a:xfrm>
            <a:off x="1531495" y="681688"/>
            <a:ext cx="6096000" cy="434975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88066" name="Picture 2"/>
          <p:cNvPicPr>
            <a:picLocks noChangeAspect="1" noChangeArrowheads="1"/>
          </p:cNvPicPr>
          <p:nvPr/>
        </p:nvPicPr>
        <p:blipFill>
          <a:blip r:embed="rId3"/>
          <a:srcRect/>
          <a:stretch>
            <a:fillRect/>
          </a:stretch>
        </p:blipFill>
        <p:spPr bwMode="auto">
          <a:xfrm>
            <a:off x="487660" y="659566"/>
            <a:ext cx="3006555" cy="4446457"/>
          </a:xfrm>
          <a:prstGeom prst="rect">
            <a:avLst/>
          </a:prstGeom>
          <a:noFill/>
          <a:ln w="9525">
            <a:noFill/>
            <a:miter lim="800000"/>
            <a:headEnd/>
            <a:tailEnd/>
          </a:ln>
          <a:effectLst/>
        </p:spPr>
      </p:pic>
      <p:pic>
        <p:nvPicPr>
          <p:cNvPr id="88067" name="Picture 3"/>
          <p:cNvPicPr>
            <a:picLocks noChangeAspect="1" noChangeArrowheads="1"/>
          </p:cNvPicPr>
          <p:nvPr/>
        </p:nvPicPr>
        <p:blipFill>
          <a:blip r:embed="rId4" cstate="print"/>
          <a:srcRect/>
          <a:stretch>
            <a:fillRect/>
          </a:stretch>
        </p:blipFill>
        <p:spPr bwMode="auto">
          <a:xfrm>
            <a:off x="3536888" y="1049311"/>
            <a:ext cx="5500411" cy="352581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89090" name="Picture 2"/>
          <p:cNvPicPr>
            <a:picLocks noChangeAspect="1" noChangeArrowheads="1"/>
          </p:cNvPicPr>
          <p:nvPr/>
        </p:nvPicPr>
        <p:blipFill>
          <a:blip r:embed="rId3"/>
          <a:srcRect/>
          <a:stretch>
            <a:fillRect/>
          </a:stretch>
        </p:blipFill>
        <p:spPr bwMode="auto">
          <a:xfrm>
            <a:off x="170480" y="699878"/>
            <a:ext cx="8793375" cy="4066993"/>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0114" name="Picture 2"/>
          <p:cNvPicPr>
            <a:picLocks noChangeAspect="1" noChangeArrowheads="1"/>
          </p:cNvPicPr>
          <p:nvPr/>
        </p:nvPicPr>
        <p:blipFill>
          <a:blip r:embed="rId3"/>
          <a:srcRect/>
          <a:stretch>
            <a:fillRect/>
          </a:stretch>
        </p:blipFill>
        <p:spPr bwMode="auto">
          <a:xfrm>
            <a:off x="708025" y="1606550"/>
            <a:ext cx="7727950" cy="193040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2162" name="Picture 2"/>
          <p:cNvPicPr>
            <a:picLocks noChangeAspect="1" noChangeArrowheads="1"/>
          </p:cNvPicPr>
          <p:nvPr/>
        </p:nvPicPr>
        <p:blipFill>
          <a:blip r:embed="rId3"/>
          <a:srcRect/>
          <a:stretch>
            <a:fillRect/>
          </a:stretch>
        </p:blipFill>
        <p:spPr bwMode="auto">
          <a:xfrm>
            <a:off x="2333258" y="884420"/>
            <a:ext cx="4888670" cy="3943142"/>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3186" name="Picture 2"/>
          <p:cNvPicPr>
            <a:picLocks noChangeAspect="1" noChangeArrowheads="1"/>
          </p:cNvPicPr>
          <p:nvPr/>
        </p:nvPicPr>
        <p:blipFill>
          <a:blip r:embed="rId3"/>
          <a:srcRect/>
          <a:stretch>
            <a:fillRect/>
          </a:stretch>
        </p:blipFill>
        <p:spPr bwMode="auto">
          <a:xfrm>
            <a:off x="2271009" y="788108"/>
            <a:ext cx="4975537" cy="415927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4210" name="Picture 2"/>
          <p:cNvPicPr>
            <a:picLocks noChangeAspect="1" noChangeArrowheads="1"/>
          </p:cNvPicPr>
          <p:nvPr/>
        </p:nvPicPr>
        <p:blipFill>
          <a:blip r:embed="rId3"/>
          <a:srcRect/>
          <a:stretch>
            <a:fillRect/>
          </a:stretch>
        </p:blipFill>
        <p:spPr bwMode="auto">
          <a:xfrm>
            <a:off x="2099534" y="809467"/>
            <a:ext cx="5215666" cy="415160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5234" name="Picture 2"/>
          <p:cNvPicPr>
            <a:picLocks noChangeAspect="1" noChangeArrowheads="1"/>
          </p:cNvPicPr>
          <p:nvPr/>
        </p:nvPicPr>
        <p:blipFill>
          <a:blip r:embed="rId3"/>
          <a:srcRect/>
          <a:stretch>
            <a:fillRect/>
          </a:stretch>
        </p:blipFill>
        <p:spPr bwMode="auto">
          <a:xfrm>
            <a:off x="2728210" y="748104"/>
            <a:ext cx="3358854" cy="4251116"/>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47"/>
          <p:cNvSpPr>
            <a:spLocks noChangeArrowheads="1"/>
          </p:cNvSpPr>
          <p:nvPr/>
        </p:nvSpPr>
        <p:spPr bwMode="auto">
          <a:xfrm>
            <a:off x="427220" y="682053"/>
            <a:ext cx="8244590" cy="28812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eaLnBrk="1" hangingPunct="1">
              <a:lnSpc>
                <a:spcPct val="130000"/>
              </a:lnSpc>
              <a:spcBef>
                <a:spcPct val="0"/>
              </a:spcBef>
              <a:spcAft>
                <a:spcPts val="375"/>
              </a:spcAft>
              <a:buNone/>
            </a:pP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贵定云雾贡茶</a:t>
            </a: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，是以贵定县云雾山境内生长的本地鸟王茶树品种和其它优良茶树品种的鲜叶为原料，按贵定云雾贡茶的加工工艺加工而成的特种绿茶，其成分含量为</a:t>
            </a: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氨基酸</a:t>
            </a:r>
            <a:r>
              <a:rPr lang="en-US" altLang="zh-CN" sz="1800" dirty="0" smtClean="0">
                <a:latin typeface="黑体" pitchFamily="49" charset="-122"/>
                <a:ea typeface="黑体" pitchFamily="49" charset="-122"/>
              </a:rPr>
              <a:t>3.32%.</a:t>
            </a:r>
            <a:r>
              <a:rPr lang="zh-CN" altLang="en-US" sz="1800" dirty="0" smtClean="0">
                <a:latin typeface="黑体" pitchFamily="49" charset="-122"/>
                <a:ea typeface="黑体" pitchFamily="49" charset="-122"/>
              </a:rPr>
              <a:t>茶多酚</a:t>
            </a:r>
            <a:r>
              <a:rPr lang="en-US" altLang="zh-CN" sz="1800" dirty="0" smtClean="0">
                <a:latin typeface="黑体" pitchFamily="49" charset="-122"/>
                <a:ea typeface="黑体" pitchFamily="49" charset="-122"/>
              </a:rPr>
              <a:t>34.40%</a:t>
            </a:r>
            <a:r>
              <a:rPr lang="zh-CN" altLang="en-US" sz="1800" dirty="0" smtClean="0">
                <a:latin typeface="黑体" pitchFamily="49" charset="-122"/>
                <a:ea typeface="黑体" pitchFamily="49" charset="-122"/>
              </a:rPr>
              <a:t>，咖啡碱</a:t>
            </a:r>
            <a:r>
              <a:rPr lang="en-US" altLang="zh-CN" sz="1800" dirty="0" smtClean="0">
                <a:latin typeface="黑体" pitchFamily="49" charset="-122"/>
                <a:ea typeface="黑体" pitchFamily="49" charset="-122"/>
              </a:rPr>
              <a:t>4.7%.</a:t>
            </a:r>
            <a:r>
              <a:rPr lang="zh-CN" altLang="en-US" sz="1800" dirty="0" smtClean="0">
                <a:latin typeface="黑体" pitchFamily="49" charset="-122"/>
                <a:ea typeface="黑体" pitchFamily="49" charset="-122"/>
              </a:rPr>
              <a:t>水浸出物</a:t>
            </a:r>
            <a:r>
              <a:rPr lang="en-US" altLang="zh-CN" sz="1800" dirty="0" smtClean="0">
                <a:latin typeface="黑体" pitchFamily="49" charset="-122"/>
                <a:ea typeface="黑体" pitchFamily="49" charset="-122"/>
              </a:rPr>
              <a:t>44. 40%</a:t>
            </a:r>
            <a:r>
              <a:rPr lang="zh-CN" altLang="en-US" sz="1800" dirty="0" smtClean="0">
                <a:latin typeface="黑体" pitchFamily="49" charset="-122"/>
                <a:ea typeface="黑体" pitchFamily="49" charset="-122"/>
              </a:rPr>
              <a:t>。以其</a:t>
            </a: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紧细、卷曲、显亳，匀整、绿润，汤色绿黄清澈、香气嫩香、滋味鲜爽、回甘力强、叶底嫩匀、鲜活明亮</a:t>
            </a: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的高雅品质，备受海内外茶叶界专家及消费者的青睐，让品茗者品尝之后，沁人心脾，回味无穷，有益健康。国内著名茶学界审评专家沈培和欣然为其挥毫定为</a:t>
            </a: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茶中极品</a:t>
            </a:r>
            <a:r>
              <a:rPr lang="en-US" altLang="zh-CN" sz="1800" dirty="0" smtClean="0">
                <a:latin typeface="黑体" pitchFamily="49" charset="-122"/>
                <a:ea typeface="黑体" pitchFamily="49" charset="-122"/>
              </a:rPr>
              <a:t>"</a:t>
            </a:r>
            <a:r>
              <a:rPr lang="zh-CN" altLang="en-US" sz="1800" dirty="0" smtClean="0">
                <a:latin typeface="黑体" pitchFamily="49" charset="-122"/>
                <a:ea typeface="黑体" pitchFamily="49" charset="-122"/>
              </a:rPr>
              <a:t>。</a:t>
            </a:r>
          </a:p>
          <a:p>
            <a:pPr eaLnBrk="1" hangingPunct="1">
              <a:lnSpc>
                <a:spcPct val="130000"/>
              </a:lnSpc>
              <a:spcBef>
                <a:spcPct val="0"/>
              </a:spcBef>
              <a:spcAft>
                <a:spcPts val="375"/>
              </a:spcAft>
              <a:buNone/>
            </a:pPr>
            <a:endParaRPr lang="zh-CN" altLang="en-US" sz="1200" dirty="0">
              <a:latin typeface="+mj-ea"/>
              <a:ea typeface="+mj-ea"/>
            </a:endParaRPr>
          </a:p>
        </p:txBody>
      </p:sp>
      <p:cxnSp>
        <p:nvCxnSpPr>
          <p:cNvPr id="108" name="直接连接符 107"/>
          <p:cNvCxnSpPr/>
          <p:nvPr/>
        </p:nvCxnSpPr>
        <p:spPr>
          <a:xfrm>
            <a:off x="515257" y="576112"/>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3926477" y="233450"/>
            <a:ext cx="1800493" cy="369332"/>
          </a:xfrm>
          <a:prstGeom prst="rect">
            <a:avLst/>
          </a:prstGeom>
          <a:noFill/>
        </p:spPr>
        <p:txBody>
          <a:bodyPr wrap="none" rtlCol="0">
            <a:spAutoFit/>
          </a:bodyPr>
          <a:lstStyle/>
          <a:p>
            <a:r>
              <a:rPr lang="zh-CN" altLang="en-US" b="1" spc="300"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云雾贡茶简介</a:t>
            </a:r>
          </a:p>
        </p:txBody>
      </p:sp>
      <p:pic>
        <p:nvPicPr>
          <p:cNvPr id="46084" name="Picture 4" descr="http://imgx.xiawu.com/xzimg/i4/i4/12862031027630081/T1p.LAFeBaXXXXXXXX_!!0-item_pic.jpg"/>
          <p:cNvPicPr>
            <a:picLocks noChangeAspect="1" noChangeArrowheads="1"/>
          </p:cNvPicPr>
          <p:nvPr/>
        </p:nvPicPr>
        <p:blipFill>
          <a:blip r:embed="rId3" cstate="print"/>
          <a:srcRect/>
          <a:stretch>
            <a:fillRect/>
          </a:stretch>
        </p:blipFill>
        <p:spPr bwMode="auto">
          <a:xfrm>
            <a:off x="6185670" y="3217263"/>
            <a:ext cx="2422799" cy="1828800"/>
          </a:xfrm>
          <a:prstGeom prst="rect">
            <a:avLst/>
          </a:prstGeom>
          <a:noFill/>
        </p:spPr>
      </p:pic>
      <p:pic>
        <p:nvPicPr>
          <p:cNvPr id="46086" name="Picture 6" descr="https://timgsa.baidu.com/timg?image&amp;quality=80&amp;size=b9999_10000&amp;sec=1486286411391&amp;di=dfb53a9837367f9103aed17ca722a228&amp;imgtype=0&amp;src=http%3A%2F%2Fimg.chayu.com%2Farticle%2F1406%2F04%2F6b2276dd8a08fwz5s.jpg"/>
          <p:cNvPicPr>
            <a:picLocks noChangeAspect="1" noChangeArrowheads="1"/>
          </p:cNvPicPr>
          <p:nvPr/>
        </p:nvPicPr>
        <p:blipFill>
          <a:blip r:embed="rId4"/>
          <a:srcRect/>
          <a:stretch>
            <a:fillRect/>
          </a:stretch>
        </p:blipFill>
        <p:spPr bwMode="auto">
          <a:xfrm>
            <a:off x="3261669" y="3237875"/>
            <a:ext cx="2559032" cy="1791323"/>
          </a:xfrm>
          <a:prstGeom prst="rect">
            <a:avLst/>
          </a:prstGeom>
          <a:noFill/>
        </p:spPr>
      </p:pic>
      <p:pic>
        <p:nvPicPr>
          <p:cNvPr id="46088" name="Picture 8" descr="https://timgsa.baidu.com/timg?image&amp;quality=80&amp;size=b9999_10000&amp;sec=1486286525985&amp;di=db3080bd6194895bea7e3d29399bdb54&amp;imgtype=0&amp;src=http%3A%2F%2Fteabbs.zjol.com.cn%2Fattachments%2Fday_110414%2F110414105413e4fbb130fddc55.jpg"/>
          <p:cNvPicPr>
            <a:picLocks noChangeAspect="1" noChangeArrowheads="1"/>
          </p:cNvPicPr>
          <p:nvPr/>
        </p:nvPicPr>
        <p:blipFill>
          <a:blip r:embed="rId5"/>
          <a:srcRect/>
          <a:stretch>
            <a:fillRect/>
          </a:stretch>
        </p:blipFill>
        <p:spPr bwMode="auto">
          <a:xfrm>
            <a:off x="442210" y="3258150"/>
            <a:ext cx="2482174" cy="1772273"/>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1"/>
          <p:cNvSpPr txBox="1">
            <a:spLocks noChangeArrowheads="1"/>
          </p:cNvSpPr>
          <p:nvPr/>
        </p:nvSpPr>
        <p:spPr bwMode="auto">
          <a:xfrm>
            <a:off x="2555876" y="1977629"/>
            <a:ext cx="4392613" cy="861774"/>
          </a:xfrm>
          <a:prstGeom prst="rect">
            <a:avLst/>
          </a:prstGeom>
          <a:noFill/>
          <a:ln w="9525">
            <a:noFill/>
            <a:miter lim="800000"/>
            <a:headEnd/>
            <a:tailEnd/>
          </a:ln>
        </p:spPr>
        <p:txBody>
          <a:bodyPr>
            <a:spAutoFit/>
          </a:bodyPr>
          <a:lstStyle/>
          <a:p>
            <a:pPr algn="ctr"/>
            <a:r>
              <a:rPr lang="zh-CN" altLang="en-US" sz="3000">
                <a:latin typeface="黑体" pitchFamily="49" charset="-122"/>
                <a:ea typeface="黑体" pitchFamily="49" charset="-122"/>
              </a:rPr>
              <a:t>谷黄金茶叶包装产品系列</a:t>
            </a:r>
            <a:endParaRPr lang="en-US" altLang="zh-CN" sz="3000">
              <a:latin typeface="黑体" pitchFamily="49" charset="-122"/>
              <a:ea typeface="黑体" pitchFamily="49" charset="-122"/>
            </a:endParaRPr>
          </a:p>
          <a:p>
            <a:pPr algn="ctr"/>
            <a:r>
              <a:rPr lang="zh-CN" altLang="en-US" sz="2000">
                <a:latin typeface="楷体" pitchFamily="49" charset="-122"/>
                <a:ea typeface="楷体" pitchFamily="49" charset="-122"/>
              </a:rPr>
              <a:t>（云雾贡茶）</a:t>
            </a:r>
          </a:p>
        </p:txBody>
      </p:sp>
    </p:spTree>
  </p:cSld>
  <p:clrMapOvr>
    <a:masterClrMapping/>
  </p:clrMapOvr>
  <p:transition spd="med" advClick="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2162" name="Picture 2"/>
          <p:cNvPicPr>
            <a:picLocks noChangeAspect="1" noChangeArrowheads="1"/>
          </p:cNvPicPr>
          <p:nvPr/>
        </p:nvPicPr>
        <p:blipFill>
          <a:blip r:embed="rId3"/>
          <a:srcRect/>
          <a:stretch>
            <a:fillRect/>
          </a:stretch>
        </p:blipFill>
        <p:spPr bwMode="auto">
          <a:xfrm>
            <a:off x="2333258" y="884420"/>
            <a:ext cx="4888670" cy="3943142"/>
          </a:xfrm>
          <a:prstGeom prst="rect">
            <a:avLst/>
          </a:prstGeom>
          <a:noFill/>
          <a:ln w="9525">
            <a:noFill/>
            <a:miter lim="800000"/>
            <a:headEnd/>
            <a:tailEnd/>
          </a:ln>
          <a:effectLst/>
        </p:spPr>
      </p:pic>
      <p:pic>
        <p:nvPicPr>
          <p:cNvPr id="96258" name="Picture 2"/>
          <p:cNvPicPr>
            <a:picLocks noChangeAspect="1" noChangeArrowheads="1"/>
          </p:cNvPicPr>
          <p:nvPr/>
        </p:nvPicPr>
        <p:blipFill>
          <a:blip r:embed="rId4"/>
          <a:srcRect/>
          <a:stretch>
            <a:fillRect/>
          </a:stretch>
        </p:blipFill>
        <p:spPr bwMode="auto">
          <a:xfrm>
            <a:off x="1686392" y="713312"/>
            <a:ext cx="5677629" cy="4249369"/>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7282" name="Picture 2"/>
          <p:cNvPicPr>
            <a:picLocks noChangeAspect="1" noChangeArrowheads="1"/>
          </p:cNvPicPr>
          <p:nvPr/>
        </p:nvPicPr>
        <p:blipFill>
          <a:blip r:embed="rId3"/>
          <a:srcRect/>
          <a:stretch>
            <a:fillRect/>
          </a:stretch>
        </p:blipFill>
        <p:spPr bwMode="auto">
          <a:xfrm>
            <a:off x="1911974" y="669009"/>
            <a:ext cx="6070288" cy="447449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6" name="Picture 2"/>
          <p:cNvPicPr>
            <a:picLocks noChangeAspect="1" noChangeArrowheads="1"/>
          </p:cNvPicPr>
          <p:nvPr/>
        </p:nvPicPr>
        <p:blipFill>
          <a:blip r:embed="rId3"/>
          <a:srcRect/>
          <a:stretch>
            <a:fillRect/>
          </a:stretch>
        </p:blipFill>
        <p:spPr bwMode="auto">
          <a:xfrm>
            <a:off x="1708878" y="738245"/>
            <a:ext cx="5703914" cy="420627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99330" name="Picture 2"/>
          <p:cNvPicPr>
            <a:picLocks noChangeAspect="1" noChangeArrowheads="1"/>
          </p:cNvPicPr>
          <p:nvPr/>
        </p:nvPicPr>
        <p:blipFill>
          <a:blip r:embed="rId3"/>
          <a:srcRect/>
          <a:stretch>
            <a:fillRect/>
          </a:stretch>
        </p:blipFill>
        <p:spPr bwMode="auto">
          <a:xfrm>
            <a:off x="1716373" y="735534"/>
            <a:ext cx="5740837" cy="4293666"/>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0354" name="Picture 2"/>
          <p:cNvPicPr>
            <a:picLocks noChangeAspect="1" noChangeArrowheads="1"/>
          </p:cNvPicPr>
          <p:nvPr/>
        </p:nvPicPr>
        <p:blipFill>
          <a:blip r:embed="rId3"/>
          <a:srcRect/>
          <a:stretch>
            <a:fillRect/>
          </a:stretch>
        </p:blipFill>
        <p:spPr bwMode="auto">
          <a:xfrm>
            <a:off x="1671402" y="663470"/>
            <a:ext cx="5973373" cy="448003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1378" name="Picture 2"/>
          <p:cNvPicPr>
            <a:picLocks noChangeAspect="1" noChangeArrowheads="1"/>
          </p:cNvPicPr>
          <p:nvPr/>
        </p:nvPicPr>
        <p:blipFill>
          <a:blip r:embed="rId3"/>
          <a:srcRect/>
          <a:stretch>
            <a:fillRect/>
          </a:stretch>
        </p:blipFill>
        <p:spPr bwMode="auto">
          <a:xfrm>
            <a:off x="1506511" y="719549"/>
            <a:ext cx="5962182" cy="442395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2402" name="Picture 2"/>
          <p:cNvPicPr>
            <a:picLocks noChangeAspect="1" noChangeArrowheads="1"/>
          </p:cNvPicPr>
          <p:nvPr/>
        </p:nvPicPr>
        <p:blipFill>
          <a:blip r:embed="rId3"/>
          <a:srcRect/>
          <a:stretch>
            <a:fillRect/>
          </a:stretch>
        </p:blipFill>
        <p:spPr bwMode="auto">
          <a:xfrm>
            <a:off x="1663908" y="706298"/>
            <a:ext cx="5971966" cy="4437202"/>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4450" name="Picture 2"/>
          <p:cNvPicPr>
            <a:picLocks noChangeAspect="1" noChangeArrowheads="1"/>
          </p:cNvPicPr>
          <p:nvPr/>
        </p:nvPicPr>
        <p:blipFill>
          <a:blip r:embed="rId3"/>
          <a:srcRect/>
          <a:stretch>
            <a:fillRect/>
          </a:stretch>
        </p:blipFill>
        <p:spPr bwMode="auto">
          <a:xfrm>
            <a:off x="1708879" y="690575"/>
            <a:ext cx="5926995" cy="4452924"/>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5474" name="Picture 2"/>
          <p:cNvPicPr>
            <a:picLocks noChangeAspect="1" noChangeArrowheads="1"/>
          </p:cNvPicPr>
          <p:nvPr/>
        </p:nvPicPr>
        <p:blipFill>
          <a:blip r:embed="rId3"/>
          <a:srcRect/>
          <a:stretch>
            <a:fillRect/>
          </a:stretch>
        </p:blipFill>
        <p:spPr bwMode="auto">
          <a:xfrm>
            <a:off x="1686393" y="672643"/>
            <a:ext cx="5954686" cy="4418389"/>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 name="TextBox 47"/>
          <p:cNvSpPr txBox="1"/>
          <p:nvPr/>
        </p:nvSpPr>
        <p:spPr>
          <a:xfrm>
            <a:off x="3819740" y="187692"/>
            <a:ext cx="2492990"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贵定云雾贡茶产地介绍</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44034" name="Picture 2" descr="http://www.gz.xinhuanet.com/2008htm/xwzx/2012-04/16/xin_5030409161714078261379.jpg"/>
          <p:cNvPicPr>
            <a:picLocks noChangeAspect="1" noChangeArrowheads="1"/>
          </p:cNvPicPr>
          <p:nvPr/>
        </p:nvPicPr>
        <p:blipFill>
          <a:blip r:embed="rId3"/>
          <a:srcRect/>
          <a:stretch>
            <a:fillRect/>
          </a:stretch>
        </p:blipFill>
        <p:spPr bwMode="auto">
          <a:xfrm>
            <a:off x="5124813" y="670185"/>
            <a:ext cx="3784513" cy="2470255"/>
          </a:xfrm>
          <a:prstGeom prst="rect">
            <a:avLst/>
          </a:prstGeom>
          <a:noFill/>
        </p:spPr>
      </p:pic>
      <p:sp>
        <p:nvSpPr>
          <p:cNvPr id="9" name="矩形 47"/>
          <p:cNvSpPr>
            <a:spLocks noChangeArrowheads="1"/>
          </p:cNvSpPr>
          <p:nvPr/>
        </p:nvSpPr>
        <p:spPr bwMode="auto">
          <a:xfrm>
            <a:off x="427220" y="682053"/>
            <a:ext cx="4654446" cy="39369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2400" dirty="0" smtClean="0"/>
              <a:t>       </a:t>
            </a:r>
            <a:r>
              <a:rPr lang="zh-CN" altLang="en-US" sz="2000" dirty="0" smtClean="0">
                <a:latin typeface="黑体" pitchFamily="49" charset="-122"/>
                <a:ea typeface="黑体" pitchFamily="49" charset="-122"/>
              </a:rPr>
              <a:t>云雾贡茶产地</a:t>
            </a:r>
            <a:r>
              <a:rPr lang="en-US" altLang="zh-CN" sz="2000" dirty="0" smtClean="0">
                <a:latin typeface="黑体" pitchFamily="49" charset="-122"/>
                <a:ea typeface="黑体" pitchFamily="49" charset="-122"/>
              </a:rPr>
              <a:t>——</a:t>
            </a:r>
            <a:r>
              <a:rPr lang="zh-CN" altLang="en-US" sz="2000" dirty="0" smtClean="0">
                <a:latin typeface="黑体" pitchFamily="49" charset="-122"/>
                <a:ea typeface="黑体" pitchFamily="49" charset="-122"/>
                <a:hlinkClick r:id="rId4"/>
              </a:rPr>
              <a:t>云雾山</a:t>
            </a:r>
            <a:r>
              <a:rPr lang="zh-CN" altLang="en-US" sz="2000" dirty="0" smtClean="0">
                <a:latin typeface="黑体" pitchFamily="49" charset="-122"/>
                <a:ea typeface="黑体" pitchFamily="49" charset="-122"/>
              </a:rPr>
              <a:t>，海拔</a:t>
            </a:r>
            <a:r>
              <a:rPr lang="en-US" altLang="zh-CN" sz="2000" dirty="0" smtClean="0">
                <a:latin typeface="黑体" pitchFamily="49" charset="-122"/>
                <a:ea typeface="黑体" pitchFamily="49" charset="-122"/>
              </a:rPr>
              <a:t>1583.6</a:t>
            </a:r>
            <a:r>
              <a:rPr lang="zh-CN" altLang="en-US" sz="2000" dirty="0" smtClean="0">
                <a:latin typeface="黑体" pitchFamily="49" charset="-122"/>
                <a:ea typeface="黑体" pitchFamily="49" charset="-122"/>
              </a:rPr>
              <a:t>米，为苗岭山脉主峰之一，群山叠翠，涧溪纵横，甜泉密布，常年云雾缭绕，土层深厚，土壤疏松肥沃，周围环境无污染源，特殊的生态环境造就了贵定云雾贡茶独特的品质。定为“茶中极品”。</a:t>
            </a:r>
          </a:p>
          <a:p>
            <a:pPr>
              <a:buNone/>
            </a:pPr>
            <a:endParaRPr lang="en-US" altLang="zh-CN" sz="2000" dirty="0" smtClean="0">
              <a:latin typeface="黑体" pitchFamily="49" charset="-122"/>
              <a:ea typeface="黑体" pitchFamily="49" charset="-122"/>
            </a:endParaRPr>
          </a:p>
          <a:p>
            <a:pPr algn="ctr">
              <a:buNone/>
            </a:pPr>
            <a:r>
              <a:rPr lang="zh-CN" altLang="en-US" sz="2000" dirty="0" smtClean="0">
                <a:latin typeface="黑体" pitchFamily="49" charset="-122"/>
                <a:ea typeface="黑体" pitchFamily="49" charset="-122"/>
              </a:rPr>
              <a:t>高海拔、低纬度、寡日照</a:t>
            </a:r>
            <a:endParaRPr lang="en-US" altLang="zh-CN" sz="2000" dirty="0" smtClean="0">
              <a:latin typeface="黑体" pitchFamily="49" charset="-122"/>
              <a:ea typeface="黑体" pitchFamily="49" charset="-122"/>
            </a:endParaRPr>
          </a:p>
          <a:p>
            <a:pPr>
              <a:buNone/>
            </a:pPr>
            <a:r>
              <a:rPr lang="zh-CN" altLang="en-US" sz="1600" dirty="0" smtClean="0"/>
              <a:t/>
            </a:r>
            <a:br>
              <a:rPr lang="zh-CN" altLang="en-US" sz="1600" dirty="0" smtClean="0"/>
            </a:br>
            <a:r>
              <a:rPr lang="zh-CN" altLang="en-US" sz="1600" dirty="0" smtClean="0"/>
              <a:t>　　</a:t>
            </a:r>
          </a:p>
          <a:p>
            <a:pPr eaLnBrk="1" hangingPunct="1">
              <a:lnSpc>
                <a:spcPct val="130000"/>
              </a:lnSpc>
              <a:spcBef>
                <a:spcPct val="0"/>
              </a:spcBef>
              <a:spcAft>
                <a:spcPts val="375"/>
              </a:spcAft>
              <a:buNone/>
            </a:pP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6498" name="Picture 2"/>
          <p:cNvPicPr>
            <a:picLocks noChangeAspect="1" noChangeArrowheads="1"/>
          </p:cNvPicPr>
          <p:nvPr/>
        </p:nvPicPr>
        <p:blipFill>
          <a:blip r:embed="rId3"/>
          <a:srcRect/>
          <a:stretch>
            <a:fillRect/>
          </a:stretch>
        </p:blipFill>
        <p:spPr bwMode="auto">
          <a:xfrm>
            <a:off x="1708879" y="700645"/>
            <a:ext cx="5927880" cy="4442855"/>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107522" name="Picture 2"/>
          <p:cNvPicPr>
            <a:picLocks noChangeAspect="1" noChangeArrowheads="1"/>
          </p:cNvPicPr>
          <p:nvPr/>
        </p:nvPicPr>
        <p:blipFill>
          <a:blip r:embed="rId3"/>
          <a:srcRect/>
          <a:stretch>
            <a:fillRect/>
          </a:stretch>
        </p:blipFill>
        <p:spPr bwMode="auto">
          <a:xfrm>
            <a:off x="1761344" y="669636"/>
            <a:ext cx="5871096" cy="4413903"/>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3670671" y="172702"/>
            <a:ext cx="1997663" cy="369332"/>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811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生态专属茶园</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10069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graphicFrame>
        <p:nvGraphicFramePr>
          <p:cNvPr id="6" name="表格 5"/>
          <p:cNvGraphicFramePr>
            <a:graphicFrameLocks noGrp="1"/>
          </p:cNvGraphicFramePr>
          <p:nvPr/>
        </p:nvGraphicFramePr>
        <p:xfrm>
          <a:off x="1595827" y="877393"/>
          <a:ext cx="6041660" cy="1925768"/>
        </p:xfrm>
        <a:graphic>
          <a:graphicData uri="http://schemas.openxmlformats.org/drawingml/2006/table">
            <a:tbl>
              <a:tblPr/>
              <a:tblGrid>
                <a:gridCol w="900629"/>
                <a:gridCol w="1104753"/>
                <a:gridCol w="968900"/>
                <a:gridCol w="862010"/>
                <a:gridCol w="1102684"/>
                <a:gridCol w="1102684"/>
              </a:tblGrid>
              <a:tr h="324018">
                <a:tc>
                  <a:txBody>
                    <a:bodyPr/>
                    <a:lstStyle/>
                    <a:p>
                      <a:pPr algn="l">
                        <a:spcAft>
                          <a:spcPts val="0"/>
                        </a:spcAft>
                      </a:pPr>
                      <a:r>
                        <a:rPr lang="zh-CN" sz="1200" kern="0" dirty="0">
                          <a:solidFill>
                            <a:srgbClr val="000000"/>
                          </a:solidFill>
                          <a:latin typeface="Times New Roman"/>
                          <a:ea typeface="宋体"/>
                          <a:cs typeface="宋体"/>
                        </a:rPr>
                        <a:t>产品名称</a:t>
                      </a:r>
                      <a:endParaRPr lang="zh-CN" sz="1050" kern="100" dirty="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0">
                          <a:solidFill>
                            <a:srgbClr val="000000"/>
                          </a:solidFill>
                          <a:latin typeface="Times New Roman"/>
                          <a:ea typeface="宋体"/>
                          <a:cs typeface="宋体"/>
                        </a:rPr>
                        <a:t>春茶珍品</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0">
                          <a:solidFill>
                            <a:srgbClr val="000000"/>
                          </a:solidFill>
                          <a:latin typeface="Times New Roman"/>
                          <a:ea typeface="宋体"/>
                          <a:cs typeface="宋体"/>
                        </a:rPr>
                        <a:t>春茶特级</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0">
                          <a:solidFill>
                            <a:srgbClr val="000000"/>
                          </a:solidFill>
                          <a:latin typeface="Times New Roman"/>
                          <a:ea typeface="宋体"/>
                          <a:cs typeface="宋体"/>
                        </a:rPr>
                        <a:t>夏茶一级</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0">
                          <a:solidFill>
                            <a:srgbClr val="000000"/>
                          </a:solidFill>
                          <a:latin typeface="Times New Roman"/>
                          <a:ea typeface="宋体"/>
                          <a:cs typeface="宋体"/>
                        </a:rPr>
                        <a:t>夏茶二级</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kern="0">
                          <a:solidFill>
                            <a:srgbClr val="000000"/>
                          </a:solidFill>
                          <a:latin typeface="Times New Roman"/>
                          <a:ea typeface="宋体"/>
                          <a:cs typeface="宋体"/>
                        </a:rPr>
                        <a:t>秋茶大宗</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7468">
                <a:tc>
                  <a:txBody>
                    <a:bodyPr/>
                    <a:lstStyle/>
                    <a:p>
                      <a:pPr algn="ctr">
                        <a:spcAft>
                          <a:spcPts val="0"/>
                        </a:spcAft>
                      </a:pPr>
                      <a:r>
                        <a:rPr lang="zh-CN" sz="1200" kern="0">
                          <a:solidFill>
                            <a:srgbClr val="000000"/>
                          </a:solidFill>
                          <a:latin typeface="Times New Roman"/>
                          <a:ea typeface="宋体"/>
                          <a:cs typeface="宋体"/>
                        </a:rPr>
                        <a:t>绿茶</a:t>
                      </a:r>
                      <a:r>
                        <a:rPr lang="en-US" sz="1200" kern="0">
                          <a:solidFill>
                            <a:srgbClr val="000000"/>
                          </a:solidFill>
                          <a:latin typeface="宋体"/>
                          <a:ea typeface="宋体"/>
                          <a:cs typeface="Arial"/>
                        </a:rPr>
                        <a:t>/</a:t>
                      </a:r>
                      <a:r>
                        <a:rPr lang="zh-CN" sz="1200" kern="0">
                          <a:solidFill>
                            <a:srgbClr val="000000"/>
                          </a:solidFill>
                          <a:latin typeface="Times New Roman"/>
                          <a:ea typeface="宋体"/>
                          <a:cs typeface="宋体"/>
                        </a:rPr>
                        <a:t>红茶</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solidFill>
                            <a:srgbClr val="000000"/>
                          </a:solidFill>
                          <a:latin typeface="宋体"/>
                          <a:ea typeface="宋体"/>
                          <a:cs typeface="Arial"/>
                        </a:rPr>
                        <a:t>3</a:t>
                      </a:r>
                      <a:r>
                        <a:rPr lang="zh-CN" sz="1200" kern="0">
                          <a:solidFill>
                            <a:srgbClr val="000000"/>
                          </a:solidFill>
                          <a:latin typeface="Times New Roman"/>
                          <a:ea typeface="宋体"/>
                          <a:cs typeface="Arial"/>
                        </a:rPr>
                        <a:t>斤</a:t>
                      </a:r>
                      <a:r>
                        <a:rPr lang="en-US" sz="1200" kern="0">
                          <a:solidFill>
                            <a:srgbClr val="000000"/>
                          </a:solidFill>
                          <a:latin typeface="Times New Roman"/>
                          <a:ea typeface="宋体"/>
                          <a:cs typeface="Arial"/>
                        </a:rPr>
                        <a:t>/</a:t>
                      </a:r>
                      <a:r>
                        <a:rPr lang="zh-CN" sz="1200" kern="0">
                          <a:solidFill>
                            <a:srgbClr val="000000"/>
                          </a:solidFill>
                          <a:latin typeface="Times New Roman"/>
                          <a:ea typeface="宋体"/>
                          <a:cs typeface="Arial"/>
                        </a:rPr>
                        <a:t>年、亩</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solidFill>
                            <a:srgbClr val="000000"/>
                          </a:solidFill>
                          <a:latin typeface="宋体"/>
                          <a:ea typeface="宋体"/>
                          <a:cs typeface="Arial"/>
                        </a:rPr>
                        <a:t>8</a:t>
                      </a:r>
                      <a:r>
                        <a:rPr lang="zh-CN" sz="1200" kern="0">
                          <a:solidFill>
                            <a:srgbClr val="000000"/>
                          </a:solidFill>
                          <a:latin typeface="Times New Roman"/>
                          <a:ea typeface="宋体"/>
                          <a:cs typeface="Arial"/>
                        </a:rPr>
                        <a:t>斤</a:t>
                      </a:r>
                      <a:r>
                        <a:rPr lang="en-US" sz="1200" kern="0">
                          <a:solidFill>
                            <a:srgbClr val="000000"/>
                          </a:solidFill>
                          <a:latin typeface="Times New Roman"/>
                          <a:ea typeface="宋体"/>
                          <a:cs typeface="Arial"/>
                        </a:rPr>
                        <a:t>/</a:t>
                      </a:r>
                      <a:r>
                        <a:rPr lang="zh-CN" sz="1200" kern="0">
                          <a:solidFill>
                            <a:srgbClr val="000000"/>
                          </a:solidFill>
                          <a:latin typeface="Times New Roman"/>
                          <a:ea typeface="宋体"/>
                          <a:cs typeface="Arial"/>
                        </a:rPr>
                        <a:t>年、亩</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solidFill>
                            <a:srgbClr val="000000"/>
                          </a:solidFill>
                          <a:latin typeface="宋体"/>
                          <a:ea typeface="宋体"/>
                          <a:cs typeface="Arial"/>
                        </a:rPr>
                        <a:t>15</a:t>
                      </a:r>
                      <a:r>
                        <a:rPr lang="zh-CN" sz="1200" kern="0">
                          <a:solidFill>
                            <a:srgbClr val="000000"/>
                          </a:solidFill>
                          <a:latin typeface="Times New Roman"/>
                          <a:ea typeface="宋体"/>
                          <a:cs typeface="Arial"/>
                        </a:rPr>
                        <a:t>斤</a:t>
                      </a:r>
                      <a:r>
                        <a:rPr lang="en-US" sz="1200" kern="0">
                          <a:solidFill>
                            <a:srgbClr val="000000"/>
                          </a:solidFill>
                          <a:latin typeface="Times New Roman"/>
                          <a:ea typeface="宋体"/>
                          <a:cs typeface="Arial"/>
                        </a:rPr>
                        <a:t>/</a:t>
                      </a:r>
                      <a:r>
                        <a:rPr lang="zh-CN" sz="1200" kern="0">
                          <a:solidFill>
                            <a:srgbClr val="000000"/>
                          </a:solidFill>
                          <a:latin typeface="Times New Roman"/>
                          <a:ea typeface="宋体"/>
                          <a:cs typeface="Arial"/>
                        </a:rPr>
                        <a:t>年、亩</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a:solidFill>
                            <a:srgbClr val="000000"/>
                          </a:solidFill>
                          <a:latin typeface="宋体"/>
                          <a:ea typeface="宋体"/>
                          <a:cs typeface="Times New Roman"/>
                        </a:rPr>
                        <a:t>34</a:t>
                      </a:r>
                      <a:r>
                        <a:rPr lang="zh-CN" sz="1200" kern="0">
                          <a:solidFill>
                            <a:srgbClr val="000000"/>
                          </a:solidFill>
                          <a:latin typeface="Times New Roman"/>
                          <a:ea typeface="宋体"/>
                          <a:cs typeface="Times New Roman"/>
                        </a:rPr>
                        <a:t>斤</a:t>
                      </a:r>
                      <a:r>
                        <a:rPr lang="en-US" sz="1200" kern="0">
                          <a:solidFill>
                            <a:srgbClr val="000000"/>
                          </a:solidFill>
                          <a:latin typeface="Times New Roman"/>
                          <a:ea typeface="宋体"/>
                          <a:cs typeface="Times New Roman"/>
                        </a:rPr>
                        <a:t>/</a:t>
                      </a:r>
                      <a:r>
                        <a:rPr lang="zh-CN" sz="1200" kern="0">
                          <a:solidFill>
                            <a:srgbClr val="000000"/>
                          </a:solidFill>
                          <a:latin typeface="Times New Roman"/>
                          <a:ea typeface="宋体"/>
                          <a:cs typeface="Times New Roman"/>
                        </a:rPr>
                        <a:t>年、亩</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kern="0" dirty="0">
                          <a:solidFill>
                            <a:srgbClr val="000000"/>
                          </a:solidFill>
                          <a:latin typeface="宋体"/>
                          <a:ea typeface="宋体"/>
                          <a:cs typeface="Times New Roman"/>
                        </a:rPr>
                        <a:t>40</a:t>
                      </a:r>
                      <a:r>
                        <a:rPr lang="zh-CN" sz="1200" kern="0" dirty="0">
                          <a:solidFill>
                            <a:srgbClr val="000000"/>
                          </a:solidFill>
                          <a:latin typeface="Times New Roman"/>
                          <a:ea typeface="宋体"/>
                          <a:cs typeface="Times New Roman"/>
                        </a:rPr>
                        <a:t>斤</a:t>
                      </a:r>
                      <a:r>
                        <a:rPr lang="en-US" sz="1200" kern="0" dirty="0">
                          <a:solidFill>
                            <a:srgbClr val="000000"/>
                          </a:solidFill>
                          <a:latin typeface="Times New Roman"/>
                          <a:ea typeface="宋体"/>
                          <a:cs typeface="Times New Roman"/>
                        </a:rPr>
                        <a:t>/</a:t>
                      </a:r>
                      <a:r>
                        <a:rPr lang="zh-CN" sz="1200" kern="0" dirty="0">
                          <a:solidFill>
                            <a:srgbClr val="000000"/>
                          </a:solidFill>
                          <a:latin typeface="Times New Roman"/>
                          <a:ea typeface="宋体"/>
                          <a:cs typeface="Times New Roman"/>
                        </a:rPr>
                        <a:t>年</a:t>
                      </a:r>
                      <a:r>
                        <a:rPr lang="en-US" sz="1200" kern="0" dirty="0">
                          <a:solidFill>
                            <a:srgbClr val="000000"/>
                          </a:solidFill>
                          <a:latin typeface="Times New Roman"/>
                          <a:ea typeface="宋体"/>
                          <a:cs typeface="Times New Roman"/>
                        </a:rPr>
                        <a:t>.</a:t>
                      </a:r>
                      <a:r>
                        <a:rPr lang="zh-CN" sz="1200" kern="0" dirty="0">
                          <a:solidFill>
                            <a:srgbClr val="000000"/>
                          </a:solidFill>
                          <a:latin typeface="Times New Roman"/>
                          <a:ea typeface="宋体"/>
                          <a:cs typeface="Times New Roman"/>
                        </a:rPr>
                        <a:t>亩</a:t>
                      </a:r>
                      <a:endParaRPr lang="zh-CN" sz="1050" kern="100" dirty="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094">
                <a:tc gridSpan="6">
                  <a:txBody>
                    <a:bodyPr/>
                    <a:lstStyle/>
                    <a:p>
                      <a:pPr algn="l">
                        <a:spcAft>
                          <a:spcPts val="0"/>
                        </a:spcAft>
                      </a:pPr>
                      <a:r>
                        <a:rPr lang="zh-CN" sz="1200" kern="0" dirty="0">
                          <a:solidFill>
                            <a:srgbClr val="000000"/>
                          </a:solidFill>
                          <a:latin typeface="Times New Roman"/>
                          <a:ea typeface="宋体"/>
                          <a:cs typeface="宋体"/>
                        </a:rPr>
                        <a:t>客户确认品类</a:t>
                      </a:r>
                      <a:endParaRPr lang="zh-CN" sz="1050" kern="100" dirty="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28094">
                <a:tc>
                  <a:txBody>
                    <a:bodyPr/>
                    <a:lstStyle/>
                    <a:p>
                      <a:pPr algn="ctr">
                        <a:spcAft>
                          <a:spcPts val="0"/>
                        </a:spcAft>
                      </a:pPr>
                      <a:r>
                        <a:rPr lang="zh-CN" sz="1200" kern="0">
                          <a:solidFill>
                            <a:srgbClr val="000000"/>
                          </a:solidFill>
                          <a:latin typeface="Times New Roman"/>
                          <a:ea typeface="宋体"/>
                          <a:cs typeface="宋体"/>
                        </a:rPr>
                        <a:t>红茶</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Arial"/>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Arial"/>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Arial"/>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094">
                <a:tc>
                  <a:txBody>
                    <a:bodyPr/>
                    <a:lstStyle/>
                    <a:p>
                      <a:pPr algn="ctr">
                        <a:spcAft>
                          <a:spcPts val="0"/>
                        </a:spcAft>
                      </a:pPr>
                      <a:r>
                        <a:rPr lang="zh-CN" sz="1200" kern="0">
                          <a:solidFill>
                            <a:srgbClr val="000000"/>
                          </a:solidFill>
                          <a:latin typeface="Times New Roman"/>
                          <a:ea typeface="宋体"/>
                          <a:cs typeface="宋体"/>
                        </a:rPr>
                        <a:t>绿茶</a:t>
                      </a:r>
                      <a:endParaRPr lang="zh-CN" sz="1050" kern="100">
                        <a:latin typeface="Times New Roman"/>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Arial"/>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Arial"/>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Arial"/>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a:solidFill>
                          <a:srgbClr val="000000"/>
                        </a:solidFill>
                        <a:latin typeface="宋体"/>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kern="0" dirty="0">
                        <a:solidFill>
                          <a:srgbClr val="000000"/>
                        </a:solidFill>
                        <a:latin typeface="宋体"/>
                        <a:ea typeface="宋体"/>
                        <a:cs typeface="Times New Roman"/>
                      </a:endParaRPr>
                    </a:p>
                  </a:txBody>
                  <a:tcPr marL="68580" marR="68580"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TextBox 47"/>
          <p:cNvSpPr txBox="1"/>
          <p:nvPr/>
        </p:nvSpPr>
        <p:spPr>
          <a:xfrm>
            <a:off x="1669484" y="3020833"/>
            <a:ext cx="3658374" cy="646331"/>
          </a:xfrm>
          <a:prstGeom prst="rect">
            <a:avLst/>
          </a:prstGeom>
          <a:noFill/>
        </p:spPr>
        <p:txBody>
          <a:bodyPr wrap="none" rtlCol="0">
            <a:spAutoFit/>
          </a:bodyPr>
          <a:lstStyle/>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、鸟王珍稀树种：</a:t>
            </a:r>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3.2</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万元</a:t>
            </a:r>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亩</a:t>
            </a:r>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a:t>
            </a:r>
            <a:endPar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、鸟王树种：</a:t>
            </a:r>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万元</a:t>
            </a:r>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亩</a:t>
            </a:r>
            <a:r>
              <a:rPr lang="en-US" altLang="zh-CN"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t>
            </a:r>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31028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600" dirty="0" smtClean="0">
                <a:latin typeface="黑体" pitchFamily="49" charset="-122"/>
                <a:ea typeface="黑体" pitchFamily="49" charset="-122"/>
              </a:rPr>
              <a:t>瓮福集团</a:t>
            </a:r>
            <a:r>
              <a:rPr lang="en-US" altLang="zh-CN" sz="1600" dirty="0" smtClean="0">
                <a:latin typeface="黑体" pitchFamily="49" charset="-122"/>
                <a:ea typeface="黑体" pitchFamily="49" charset="-122"/>
              </a:rPr>
              <a:t>·</a:t>
            </a:r>
            <a:r>
              <a:rPr lang="zh-CN" altLang="en-US" sz="1600" dirty="0" smtClean="0">
                <a:latin typeface="黑体" pitchFamily="49" charset="-122"/>
                <a:ea typeface="黑体" pitchFamily="49" charset="-122"/>
              </a:rPr>
              <a:t>黑龙江瓮福生态农业发展有限公司</a:t>
            </a:r>
            <a:endParaRPr lang="en-US" altLang="zh-CN" sz="1600" dirty="0" smtClean="0">
              <a:latin typeface="黑体" pitchFamily="49" charset="-122"/>
              <a:ea typeface="黑体" pitchFamily="49" charset="-122"/>
            </a:endParaRPr>
          </a:p>
          <a:p>
            <a:pPr>
              <a:buNone/>
            </a:pPr>
            <a:r>
              <a:rPr lang="zh-CN" altLang="en-US" sz="1600" dirty="0" smtClean="0">
                <a:latin typeface="黑体" pitchFamily="49" charset="-122"/>
                <a:ea typeface="黑体" pitchFamily="49" charset="-122"/>
              </a:rPr>
              <a:t>黑龙江迎春粮油有限公司</a:t>
            </a:r>
            <a:endParaRPr lang="en-US" altLang="zh-CN" sz="1600" dirty="0" smtClean="0">
              <a:latin typeface="黑体" pitchFamily="49" charset="-122"/>
              <a:ea typeface="黑体" pitchFamily="49" charset="-122"/>
            </a:endParaRPr>
          </a:p>
          <a:p>
            <a:pPr>
              <a:buNone/>
            </a:pPr>
            <a:r>
              <a:rPr lang="zh-CN" altLang="en-US" sz="1600" dirty="0" smtClean="0">
                <a:latin typeface="黑体" pitchFamily="49" charset="-122"/>
                <a:ea typeface="黑体" pitchFamily="49" charset="-122"/>
              </a:rPr>
              <a:t>黑龙江人和米业有限公司</a:t>
            </a:r>
            <a:endParaRPr lang="en-US" altLang="zh-CN" sz="1600" dirty="0" smtClean="0">
              <a:latin typeface="黑体" pitchFamily="49" charset="-122"/>
              <a:ea typeface="黑体" pitchFamily="49" charset="-122"/>
            </a:endParaRPr>
          </a:p>
          <a:p>
            <a:pPr>
              <a:buNone/>
            </a:pPr>
            <a:r>
              <a:rPr lang="zh-CN" altLang="en-US" sz="1600" dirty="0" smtClean="0">
                <a:latin typeface="黑体" pitchFamily="49" charset="-122"/>
                <a:ea typeface="黑体" pitchFamily="49" charset="-122"/>
              </a:rPr>
              <a:t>种植基地、生产工厂，年产量</a:t>
            </a:r>
            <a:r>
              <a:rPr lang="en-US" altLang="zh-CN" sz="1600" dirty="0" smtClean="0">
                <a:latin typeface="黑体" pitchFamily="49" charset="-122"/>
                <a:ea typeface="黑体" pitchFamily="49" charset="-122"/>
              </a:rPr>
              <a:t>55</a:t>
            </a:r>
            <a:r>
              <a:rPr lang="zh-CN" altLang="en-US" sz="1600" dirty="0" smtClean="0">
                <a:latin typeface="黑体" pitchFamily="49" charset="-122"/>
                <a:ea typeface="黑体" pitchFamily="49" charset="-122"/>
              </a:rPr>
              <a:t>万吨</a:t>
            </a:r>
            <a:endParaRPr lang="en-US" altLang="zh-CN" sz="1600" dirty="0" smtClean="0">
              <a:latin typeface="黑体" pitchFamily="49" charset="-122"/>
              <a:ea typeface="黑体" pitchFamily="49" charset="-122"/>
            </a:endParaRPr>
          </a:p>
          <a:p>
            <a:pPr>
              <a:buNone/>
            </a:pPr>
            <a:r>
              <a:rPr lang="zh-CN" altLang="en-US" sz="1600" dirty="0" smtClean="0">
                <a:latin typeface="黑体" pitchFamily="49" charset="-122"/>
                <a:ea typeface="黑体" pitchFamily="49" charset="-122"/>
              </a:rPr>
              <a:t>中国大米行业</a:t>
            </a:r>
            <a:r>
              <a:rPr lang="en-US" altLang="zh-CN" sz="1600" dirty="0" smtClean="0">
                <a:latin typeface="黑体" pitchFamily="49" charset="-122"/>
                <a:ea typeface="黑体" pitchFamily="49" charset="-122"/>
              </a:rPr>
              <a:t>50</a:t>
            </a:r>
            <a:r>
              <a:rPr lang="zh-CN" altLang="en-US" sz="1600" dirty="0" smtClean="0">
                <a:latin typeface="黑体" pitchFamily="49" charset="-122"/>
                <a:ea typeface="黑体" pitchFamily="49" charset="-122"/>
              </a:rPr>
              <a:t>强</a:t>
            </a:r>
            <a:endParaRPr lang="en-US" altLang="zh-CN" sz="1600" dirty="0" smtClean="0">
              <a:latin typeface="黑体" pitchFamily="49" charset="-122"/>
              <a:ea typeface="黑体" pitchFamily="49" charset="-122"/>
            </a:endParaRPr>
          </a:p>
          <a:p>
            <a:pPr>
              <a:buNone/>
            </a:pPr>
            <a:endParaRPr lang="en-US" altLang="zh-CN" sz="1600" dirty="0" smtClean="0">
              <a:latin typeface="黑体" pitchFamily="49" charset="-122"/>
              <a:ea typeface="黑体" pitchFamily="49" charset="-122"/>
            </a:endParaRPr>
          </a:p>
          <a:p>
            <a:pPr>
              <a:buNone/>
            </a:pPr>
            <a:endParaRPr lang="zh-CN" altLang="en-US" sz="1600" dirty="0" smtClean="0">
              <a:latin typeface="黑体" pitchFamily="49" charset="-122"/>
              <a:ea typeface="黑体" pitchFamily="49" charset="-122"/>
            </a:endParaRPr>
          </a:p>
          <a:p>
            <a:pPr eaLnBrk="1" hangingPunct="1">
              <a:lnSpc>
                <a:spcPct val="130000"/>
              </a:lnSpc>
              <a:spcBef>
                <a:spcPct val="0"/>
              </a:spcBef>
              <a:spcAft>
                <a:spcPts val="375"/>
              </a:spcAft>
              <a:buNone/>
            </a:pP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4098" name="Picture 2"/>
          <p:cNvPicPr>
            <a:picLocks noChangeAspect="1" noChangeArrowheads="1"/>
          </p:cNvPicPr>
          <p:nvPr/>
        </p:nvPicPr>
        <p:blipFill>
          <a:blip r:embed="rId3"/>
          <a:srcRect/>
          <a:stretch>
            <a:fillRect/>
          </a:stretch>
        </p:blipFill>
        <p:spPr bwMode="auto">
          <a:xfrm>
            <a:off x="85239" y="2622863"/>
            <a:ext cx="9004515" cy="2472296"/>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5122" name="Picture 2"/>
          <p:cNvPicPr>
            <a:picLocks noChangeAspect="1" noChangeArrowheads="1"/>
          </p:cNvPicPr>
          <p:nvPr/>
        </p:nvPicPr>
        <p:blipFill>
          <a:blip r:embed="rId3"/>
          <a:srcRect/>
          <a:stretch>
            <a:fillRect/>
          </a:stretch>
        </p:blipFill>
        <p:spPr bwMode="auto">
          <a:xfrm>
            <a:off x="479686" y="514407"/>
            <a:ext cx="8202898" cy="4600567"/>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1028" name="Picture 4"/>
          <p:cNvPicPr>
            <a:picLocks noChangeAspect="1" noChangeArrowheads="1"/>
          </p:cNvPicPr>
          <p:nvPr/>
        </p:nvPicPr>
        <p:blipFill>
          <a:blip r:embed="rId3"/>
          <a:srcRect/>
          <a:stretch>
            <a:fillRect/>
          </a:stretch>
        </p:blipFill>
        <p:spPr bwMode="auto">
          <a:xfrm>
            <a:off x="504457" y="929521"/>
            <a:ext cx="8190565" cy="2900465"/>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1026" name="Picture 2"/>
          <p:cNvPicPr>
            <a:picLocks noChangeAspect="1" noChangeArrowheads="1"/>
          </p:cNvPicPr>
          <p:nvPr/>
        </p:nvPicPr>
        <p:blipFill>
          <a:blip r:embed="rId3"/>
          <a:srcRect/>
          <a:stretch>
            <a:fillRect/>
          </a:stretch>
        </p:blipFill>
        <p:spPr bwMode="auto">
          <a:xfrm>
            <a:off x="460113" y="963306"/>
            <a:ext cx="8354069" cy="297161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1029" name="Picture 5"/>
          <p:cNvPicPr>
            <a:picLocks noChangeAspect="1" noChangeArrowheads="1"/>
          </p:cNvPicPr>
          <p:nvPr/>
        </p:nvPicPr>
        <p:blipFill>
          <a:blip r:embed="rId3"/>
          <a:srcRect/>
          <a:stretch>
            <a:fillRect/>
          </a:stretch>
        </p:blipFill>
        <p:spPr bwMode="auto">
          <a:xfrm>
            <a:off x="97435" y="948563"/>
            <a:ext cx="8934138" cy="3163283"/>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2051" name="Picture 3"/>
          <p:cNvPicPr>
            <a:picLocks noChangeAspect="1" noChangeArrowheads="1"/>
          </p:cNvPicPr>
          <p:nvPr/>
        </p:nvPicPr>
        <p:blipFill>
          <a:blip r:embed="rId3"/>
          <a:srcRect/>
          <a:stretch>
            <a:fillRect/>
          </a:stretch>
        </p:blipFill>
        <p:spPr bwMode="auto">
          <a:xfrm>
            <a:off x="80286" y="895615"/>
            <a:ext cx="8981269" cy="2463297"/>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80898" name="Picture 2"/>
          <p:cNvPicPr>
            <a:picLocks noChangeAspect="1" noChangeArrowheads="1"/>
          </p:cNvPicPr>
          <p:nvPr/>
        </p:nvPicPr>
        <p:blipFill>
          <a:blip r:embed="rId3"/>
          <a:srcRect/>
          <a:stretch>
            <a:fillRect/>
          </a:stretch>
        </p:blipFill>
        <p:spPr bwMode="auto">
          <a:xfrm>
            <a:off x="171450" y="742013"/>
            <a:ext cx="8801100" cy="4125261"/>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569660"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云雾贡茶历史</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1" name="Rectangle 20"/>
          <p:cNvSpPr/>
          <p:nvPr/>
        </p:nvSpPr>
        <p:spPr>
          <a:xfrm>
            <a:off x="674556" y="1664188"/>
            <a:ext cx="3597639" cy="1938992"/>
          </a:xfrm>
          <a:prstGeom prst="rect">
            <a:avLst/>
          </a:prstGeom>
        </p:spPr>
        <p:txBody>
          <a:bodyPr wrap="square">
            <a:spAutoFit/>
          </a:bodyPr>
          <a:lstStyle/>
          <a:p>
            <a:pPr lvl="0" fontAlgn="base">
              <a:spcBef>
                <a:spcPct val="0"/>
              </a:spcBef>
              <a:spcAft>
                <a:spcPct val="0"/>
              </a:spcAft>
              <a:defRPr/>
            </a:pPr>
            <a:r>
              <a:rPr lang="zh-CN" altLang="en-US" sz="2000" dirty="0" smtClean="0">
                <a:latin typeface="黑体" pitchFamily="49" charset="-122"/>
                <a:ea typeface="黑体" pitchFamily="49" charset="-122"/>
              </a:rPr>
              <a:t>    贵定云雾贡茶历史悠久，有两千多年的种茶史，一千多年的贡茶史，清朝时成为全国八大名茶之一。多年来，云雾贡茶在国际国内名茶评比中屡获金奖。 </a:t>
            </a:r>
            <a:endParaRPr lang="en-US" altLang="zh-CN" sz="2000" dirty="0" smtClean="0">
              <a:latin typeface="黑体" pitchFamily="49" charset="-122"/>
              <a:ea typeface="黑体" pitchFamily="49" charset="-122"/>
            </a:endParaRPr>
          </a:p>
        </p:txBody>
      </p:sp>
      <p:pic>
        <p:nvPicPr>
          <p:cNvPr id="43" name="Picture 2" descr="http://topic.qnz.com.cn/Upfiles/BeyondPic/2010-11/201011100166767477.jpg"/>
          <p:cNvPicPr>
            <a:picLocks noChangeAspect="1" noChangeArrowheads="1"/>
          </p:cNvPicPr>
          <p:nvPr/>
        </p:nvPicPr>
        <p:blipFill>
          <a:blip r:embed="rId3"/>
          <a:srcRect/>
          <a:stretch>
            <a:fillRect/>
          </a:stretch>
        </p:blipFill>
        <p:spPr bwMode="auto">
          <a:xfrm>
            <a:off x="4915513" y="894888"/>
            <a:ext cx="2909353" cy="3930271"/>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3074" name="Picture 2"/>
          <p:cNvPicPr>
            <a:picLocks noChangeAspect="1" noChangeArrowheads="1"/>
          </p:cNvPicPr>
          <p:nvPr/>
        </p:nvPicPr>
        <p:blipFill>
          <a:blip r:embed="rId3"/>
          <a:srcRect/>
          <a:stretch>
            <a:fillRect/>
          </a:stretch>
        </p:blipFill>
        <p:spPr bwMode="auto">
          <a:xfrm>
            <a:off x="494546" y="879721"/>
            <a:ext cx="8198519" cy="2290698"/>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81922" name="Picture 2"/>
          <p:cNvPicPr>
            <a:picLocks noChangeAspect="1" noChangeArrowheads="1"/>
          </p:cNvPicPr>
          <p:nvPr/>
        </p:nvPicPr>
        <p:blipFill>
          <a:blip r:embed="rId3"/>
          <a:srcRect/>
          <a:stretch>
            <a:fillRect/>
          </a:stretch>
        </p:blipFill>
        <p:spPr bwMode="auto">
          <a:xfrm>
            <a:off x="487178" y="573367"/>
            <a:ext cx="8139659" cy="4518773"/>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2050" name="Picture 2"/>
          <p:cNvPicPr>
            <a:picLocks noChangeAspect="1" noChangeArrowheads="1"/>
          </p:cNvPicPr>
          <p:nvPr/>
        </p:nvPicPr>
        <p:blipFill>
          <a:blip r:embed="rId3"/>
          <a:srcRect/>
          <a:stretch>
            <a:fillRect/>
          </a:stretch>
        </p:blipFill>
        <p:spPr bwMode="auto">
          <a:xfrm>
            <a:off x="310700" y="1108127"/>
            <a:ext cx="8541105" cy="2526988"/>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8194" name="Picture 2" descr="http://www.hlj-ycly.com/imageRepository/80a4e25b-43b2-4845-a35c-d7533a9abd52.jpg"/>
          <p:cNvPicPr>
            <a:picLocks noChangeAspect="1" noChangeArrowheads="1"/>
          </p:cNvPicPr>
          <p:nvPr/>
        </p:nvPicPr>
        <p:blipFill>
          <a:blip r:embed="rId3"/>
          <a:srcRect/>
          <a:stretch>
            <a:fillRect/>
          </a:stretch>
        </p:blipFill>
        <p:spPr bwMode="auto">
          <a:xfrm>
            <a:off x="1796998" y="685801"/>
            <a:ext cx="5715000" cy="428625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78850" name="Picture 2" descr="http://www.hlj-ycly.com/imageRepository/c06c0113-4aa8-4d3c-a380-37cedf4021a5.jpg"/>
          <p:cNvPicPr>
            <a:picLocks noChangeAspect="1" noChangeArrowheads="1"/>
          </p:cNvPicPr>
          <p:nvPr/>
        </p:nvPicPr>
        <p:blipFill>
          <a:blip r:embed="rId3"/>
          <a:srcRect/>
          <a:stretch>
            <a:fillRect/>
          </a:stretch>
        </p:blipFill>
        <p:spPr bwMode="auto">
          <a:xfrm>
            <a:off x="1849464" y="715780"/>
            <a:ext cx="5715000" cy="428625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63489" name="Picture 1"/>
          <p:cNvPicPr>
            <a:picLocks noChangeAspect="1" noChangeArrowheads="1"/>
          </p:cNvPicPr>
          <p:nvPr/>
        </p:nvPicPr>
        <p:blipFill>
          <a:blip r:embed="rId3"/>
          <a:srcRect/>
          <a:stretch>
            <a:fillRect/>
          </a:stretch>
        </p:blipFill>
        <p:spPr bwMode="auto">
          <a:xfrm>
            <a:off x="1542789" y="589168"/>
            <a:ext cx="5502588" cy="4421826"/>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61441" name="Picture 1"/>
          <p:cNvPicPr>
            <a:picLocks noChangeAspect="1" noChangeArrowheads="1"/>
          </p:cNvPicPr>
          <p:nvPr/>
        </p:nvPicPr>
        <p:blipFill>
          <a:blip r:embed="rId3"/>
          <a:srcRect/>
          <a:stretch>
            <a:fillRect/>
          </a:stretch>
        </p:blipFill>
        <p:spPr bwMode="auto">
          <a:xfrm>
            <a:off x="2758191" y="688904"/>
            <a:ext cx="3855466" cy="4454596"/>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东北大米</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8064708" cy="55753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r>
              <a:rPr lang="zh-CN" altLang="en-US" sz="1600" b="1" dirty="0" smtClean="0"/>
              <a:t>高品质、原生态、绿色、安全、放心的大米</a:t>
            </a:r>
            <a:endParaRPr lang="zh-CN" altLang="en-US" sz="1600" dirty="0" smtClean="0"/>
          </a:p>
          <a:p>
            <a:r>
              <a:rPr lang="zh-CN" altLang="en-US" sz="1600" dirty="0" smtClean="0"/>
              <a:t>　　产自黑龙江通河县的“迎源龙米”，远离都市的喧嚣、工业污染，世外桃源般质朴、纯净、最优越的土地、水资源，最肥沃的黑土地，最朴实的原生态种植模式，以及最高标准的生产加工流程，所有努力只为成就最健康的生态好米。</a:t>
            </a:r>
          </a:p>
          <a:p>
            <a:r>
              <a:rPr lang="zh-CN" altLang="en-US" sz="1600" b="1" dirty="0" smtClean="0"/>
              <a:t>　　口感纯正、好吃</a:t>
            </a:r>
            <a:endParaRPr lang="zh-CN" altLang="en-US" sz="1600" dirty="0" smtClean="0"/>
          </a:p>
          <a:p>
            <a:r>
              <a:rPr lang="zh-CN" altLang="en-US" sz="1600" dirty="0" smtClean="0"/>
              <a:t>　　米质颗粒整齐均匀，晶莹剔透，柔韧绵软，气味芳香甘醇，蒸煮粘香适口，米饭过夜不回生</a:t>
            </a:r>
            <a:r>
              <a:rPr lang="en-US" altLang="zh-CN" sz="1600" dirty="0" smtClean="0"/>
              <a:t>;</a:t>
            </a:r>
            <a:r>
              <a:rPr lang="zh-CN" altLang="en-US" sz="1600" dirty="0" smtClean="0"/>
              <a:t>北方的大米比南方的大米好吃，尤其是东北大米，因为北方的大米生长期长，东北的大米一年只生长一季，而南方的大米生长期短，一年生长两季或三季，生长期长的大米肯定比生长期短的大米吸收养料多，所以好吃，特别是产自寒地黑龙江土壤肥沃的松嫩平原的“迎源龙米”，更好吃。</a:t>
            </a:r>
          </a:p>
          <a:p>
            <a:r>
              <a:rPr lang="zh-CN" altLang="en-US" sz="1600" b="1" dirty="0" smtClean="0"/>
              <a:t>　　健康高营养的大米</a:t>
            </a:r>
            <a:endParaRPr lang="zh-CN" altLang="en-US" sz="1600" dirty="0" smtClean="0"/>
          </a:p>
          <a:p>
            <a:r>
              <a:rPr lang="zh-CN" altLang="en-US" sz="1600" dirty="0" smtClean="0"/>
              <a:t>　　“迎源龙米”产自北纬</a:t>
            </a:r>
            <a:r>
              <a:rPr lang="en-US" altLang="zh-CN" sz="1600" dirty="0" smtClean="0"/>
              <a:t>40</a:t>
            </a:r>
            <a:r>
              <a:rPr lang="zh-CN" altLang="en-US" sz="1600" dirty="0" smtClean="0"/>
              <a:t>度以上高寒地区，一年仅一熟，水稻生长期每天日照长达</a:t>
            </a:r>
            <a:r>
              <a:rPr lang="en-US" altLang="zh-CN" sz="1600" dirty="0" smtClean="0"/>
              <a:t>16</a:t>
            </a:r>
            <a:r>
              <a:rPr lang="zh-CN" altLang="en-US" sz="1600" dirty="0" smtClean="0"/>
              <a:t>小时，为中国夏季最长日照时间，用现代科技精选良种，粒型比普通东北米略长，比普通米含有更多的糖类、蛋白质、膳食纤维叶酸、肌酸及维生素</a:t>
            </a:r>
            <a:r>
              <a:rPr lang="en-US" altLang="zh-CN" sz="1600" dirty="0" smtClean="0"/>
              <a:t>B1</a:t>
            </a:r>
            <a:r>
              <a:rPr lang="zh-CN" altLang="en-US" sz="1600" dirty="0" smtClean="0"/>
              <a:t>、</a:t>
            </a:r>
            <a:r>
              <a:rPr lang="en-US" altLang="zh-CN" sz="1600" dirty="0" smtClean="0"/>
              <a:t>B2</a:t>
            </a:r>
            <a:r>
              <a:rPr lang="zh-CN" altLang="en-US" sz="1600" dirty="0" smtClean="0"/>
              <a:t>、</a:t>
            </a:r>
            <a:r>
              <a:rPr lang="en-US" altLang="zh-CN" sz="1600" dirty="0" smtClean="0"/>
              <a:t>E</a:t>
            </a:r>
            <a:r>
              <a:rPr lang="zh-CN" altLang="en-US" sz="1600" dirty="0" smtClean="0"/>
              <a:t>和谷维素等生物活性物质，经常食用的抗疲劳、延缓衰老、促进新陈代谢、增强心脏活动力等益处。</a:t>
            </a:r>
          </a:p>
          <a:p>
            <a:r>
              <a:rPr lang="zh-CN" altLang="en-US" sz="1600" b="1" dirty="0" smtClean="0"/>
              <a:t>　　规格：</a:t>
            </a:r>
            <a:r>
              <a:rPr lang="en-US" altLang="zh-CN" sz="1600" b="1" dirty="0" smtClean="0"/>
              <a:t>5kg</a:t>
            </a:r>
            <a:r>
              <a:rPr lang="zh-CN" altLang="en-US" sz="1600" b="1" dirty="0" smtClean="0"/>
              <a:t>、</a:t>
            </a:r>
            <a:r>
              <a:rPr lang="en-US" altLang="zh-CN" sz="1600" b="1" dirty="0" smtClean="0"/>
              <a:t>10kg</a:t>
            </a:r>
            <a:r>
              <a:rPr lang="zh-CN" altLang="en-US" sz="1600" b="1" dirty="0" smtClean="0"/>
              <a:t>、</a:t>
            </a:r>
            <a:r>
              <a:rPr lang="en-US" altLang="zh-CN" sz="1600" b="1" dirty="0" smtClean="0"/>
              <a:t> 15kg </a:t>
            </a:r>
            <a:r>
              <a:rPr lang="zh-CN" altLang="en-US" sz="1600" b="1" dirty="0" smtClean="0"/>
              <a:t>、</a:t>
            </a:r>
            <a:r>
              <a:rPr lang="en-US" altLang="zh-CN" sz="1600" b="1" dirty="0" smtClean="0"/>
              <a:t>25kg;</a:t>
            </a:r>
            <a:endParaRPr lang="zh-CN" altLang="en-US" sz="1600" dirty="0" smtClean="0"/>
          </a:p>
          <a:p>
            <a:pPr>
              <a:buNone/>
            </a:pPr>
            <a:endParaRPr lang="en-US" altLang="zh-CN" sz="1600" dirty="0" smtClean="0">
              <a:latin typeface="黑体" pitchFamily="49" charset="-122"/>
              <a:ea typeface="黑体" pitchFamily="49" charset="-122"/>
            </a:endParaRPr>
          </a:p>
          <a:p>
            <a:pPr>
              <a:buNone/>
            </a:pPr>
            <a:endParaRPr lang="zh-CN" altLang="en-US" sz="1600" dirty="0" smtClean="0">
              <a:latin typeface="黑体" pitchFamily="49" charset="-122"/>
              <a:ea typeface="黑体" pitchFamily="49" charset="-122"/>
            </a:endParaRPr>
          </a:p>
          <a:p>
            <a:pPr eaLnBrk="1" hangingPunct="1">
              <a:lnSpc>
                <a:spcPct val="130000"/>
              </a:lnSpc>
              <a:spcBef>
                <a:spcPct val="0"/>
              </a:spcBef>
              <a:spcAft>
                <a:spcPts val="375"/>
              </a:spcAft>
              <a:buNone/>
            </a:pP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443344" y="1408911"/>
            <a:ext cx="2214880" cy="743585"/>
          </a:xfrm>
          <a:prstGeom prst="rect">
            <a:avLst/>
          </a:prstGeom>
          <a:noFill/>
        </p:spPr>
        <p:txBody>
          <a:bodyPr wrap="none" rtlCol="0">
            <a:spAutoFit/>
          </a:bodyPr>
          <a:lstStyle/>
          <a:p>
            <a:r>
              <a:rPr lang="zh-CN" altLang="en-US" sz="4000"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谢谢聆听</a:t>
            </a:r>
          </a:p>
        </p:txBody>
      </p:sp>
      <p:sp>
        <p:nvSpPr>
          <p:cNvPr id="2" name="TextBox 49"/>
          <p:cNvSpPr txBox="1"/>
          <p:nvPr/>
        </p:nvSpPr>
        <p:spPr>
          <a:xfrm>
            <a:off x="2864589" y="2954133"/>
            <a:ext cx="3519170" cy="384810"/>
          </a:xfrm>
          <a:prstGeom prst="rect">
            <a:avLst/>
          </a:prstGeom>
          <a:noFill/>
        </p:spPr>
        <p:txBody>
          <a:bodyPr wrap="none" rtlCol="0">
            <a:spAutoFit/>
          </a:bodyPr>
          <a:lstStyle/>
          <a:p>
            <a:r>
              <a:rPr lang="zh-CN" altLang="en-US" b="1" dirty="0">
                <a:solidFill>
                  <a:schemeClr val="tx2">
                    <a:lumMod val="50000"/>
                  </a:schemeClr>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邀世界品味贵州  约黔茶创誉全球</a:t>
            </a:r>
          </a:p>
        </p:txBody>
      </p:sp>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877163"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鸟王茶</a:t>
            </a:r>
            <a:endParaRPr lang="zh-CN" altLang="zh-CN"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0" name="Rectangle 116"/>
          <p:cNvSpPr/>
          <p:nvPr/>
        </p:nvSpPr>
        <p:spPr>
          <a:xfrm>
            <a:off x="427220" y="742014"/>
            <a:ext cx="5149121" cy="3539430"/>
          </a:xfrm>
          <a:prstGeom prst="rect">
            <a:avLst/>
          </a:prstGeom>
        </p:spPr>
        <p:txBody>
          <a:bodyPr wrap="square">
            <a:spAutoFit/>
          </a:bodyPr>
          <a:lstStyle/>
          <a:p>
            <a:pPr lvl="0" fontAlgn="base">
              <a:spcBef>
                <a:spcPct val="0"/>
              </a:spcBef>
              <a:spcAft>
                <a:spcPct val="0"/>
              </a:spcAft>
              <a:defRPr/>
            </a:pPr>
            <a:r>
              <a:rPr lang="zh-CN" altLang="en-US" sz="1400" dirty="0" smtClean="0">
                <a:latin typeface="黑体" pitchFamily="49" charset="-122"/>
                <a:ea typeface="黑体" pitchFamily="49" charset="-122"/>
              </a:rPr>
              <a:t>云雾山中的凤凰坡，是一个并不起眼的小山坡，但却是鸟王茶的摇篮。传说上古之时，神鸟凤凰在东海蓬莱仙山盗得仙草，飞越千里，当来到云雾山时，见山中终日云雾缭绕、巨木参天、溪水淙淙，便栖息于此，凤凰衔来的蓬莱仙草便在云雾山中落根。</a:t>
            </a:r>
          </a:p>
          <a:p>
            <a:pPr fontAlgn="base">
              <a:spcBef>
                <a:spcPct val="0"/>
              </a:spcBef>
              <a:spcAft>
                <a:spcPct val="0"/>
              </a:spcAft>
              <a:defRPr/>
            </a:pPr>
            <a:r>
              <a:rPr lang="zh-CN" altLang="en-US" sz="1400" dirty="0" smtClean="0">
                <a:latin typeface="黑体" pitchFamily="49" charset="-122"/>
                <a:ea typeface="黑体" pitchFamily="49" charset="-122"/>
              </a:rPr>
              <a:t/>
            </a:r>
            <a:br>
              <a:rPr lang="zh-CN" altLang="en-US" sz="1400" dirty="0" smtClean="0">
                <a:latin typeface="黑体" pitchFamily="49" charset="-122"/>
                <a:ea typeface="黑体" pitchFamily="49" charset="-122"/>
              </a:rPr>
            </a:br>
            <a:r>
              <a:rPr lang="zh-CN" altLang="en-US" sz="1400" dirty="0" smtClean="0">
                <a:latin typeface="黑体" pitchFamily="49" charset="-122"/>
                <a:ea typeface="黑体" pitchFamily="49" charset="-122"/>
              </a:rPr>
              <a:t>　　多年后，蚩尤后人迁移到云雾深山中，偶然的机会下得知神草有清心明目健身之功效，于是开始加以人工种植，因为神草为百鸟之王凤凰携来，便冠以凤凰之名，这便是今天的云雾山鸟王茶。</a:t>
            </a:r>
            <a:endParaRPr lang="en-US" altLang="zh-CN" sz="1400" dirty="0" smtClean="0">
              <a:latin typeface="黑体" pitchFamily="49" charset="-122"/>
              <a:ea typeface="黑体" pitchFamily="49" charset="-122"/>
            </a:endParaRPr>
          </a:p>
          <a:p>
            <a:pPr fontAlgn="base">
              <a:spcBef>
                <a:spcPct val="0"/>
              </a:spcBef>
              <a:spcAft>
                <a:spcPct val="0"/>
              </a:spcAft>
              <a:defRPr/>
            </a:pPr>
            <a:endParaRPr lang="en-US" altLang="zh-CN" sz="1400" dirty="0" smtClean="0">
              <a:latin typeface="黑体" pitchFamily="49" charset="-122"/>
              <a:ea typeface="黑体" pitchFamily="49" charset="-122"/>
            </a:endParaRPr>
          </a:p>
          <a:p>
            <a:pPr fontAlgn="base">
              <a:spcBef>
                <a:spcPct val="0"/>
              </a:spcBef>
              <a:spcAft>
                <a:spcPct val="0"/>
              </a:spcAft>
              <a:defRPr/>
            </a:pPr>
            <a:r>
              <a:rPr lang="en-US" altLang="zh-CN" sz="1400" dirty="0" smtClean="0">
                <a:latin typeface="黑体" pitchFamily="49" charset="-122"/>
                <a:ea typeface="黑体" pitchFamily="49" charset="-122"/>
              </a:rPr>
              <a:t>    </a:t>
            </a:r>
            <a:r>
              <a:rPr lang="zh-CN" altLang="en-US" sz="1400" dirty="0" smtClean="0">
                <a:latin typeface="黑体" pitchFamily="49" charset="-122"/>
                <a:ea typeface="黑体" pitchFamily="49" charset="-122"/>
              </a:rPr>
              <a:t>经过千百年的人工种植，鸟王茶已经有了一套完整成熟的种植技术和制作工艺，至盛唐之时，鸟王茶便已声名远传，并被皇室纳为贡品</a:t>
            </a:r>
          </a:p>
          <a:p>
            <a:pPr fontAlgn="base">
              <a:spcBef>
                <a:spcPct val="0"/>
              </a:spcBef>
              <a:spcAft>
                <a:spcPct val="0"/>
              </a:spcAft>
              <a:defRPr/>
            </a:pPr>
            <a:r>
              <a:rPr lang="zh-CN" altLang="en-US" sz="1400" dirty="0" smtClean="0"/>
              <a:t/>
            </a:r>
            <a:br>
              <a:rPr lang="zh-CN" altLang="en-US" sz="1400" dirty="0" smtClean="0"/>
            </a:br>
            <a:r>
              <a:rPr lang="zh-CN" altLang="en-US" sz="1400" dirty="0" smtClean="0"/>
              <a:t>    </a:t>
            </a:r>
            <a:endParaRPr kumimoji="0" lang="zh-CN" altLang="en-US" sz="1400" b="1" i="0" u="none" strike="noStrike" kern="1200" cap="none" spc="0" normalizeH="0" baseline="0" noProof="0" dirty="0">
              <a:ln>
                <a:noFill/>
              </a:ln>
              <a:solidFill>
                <a:srgbClr val="163A5A"/>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Open Sans" pitchFamily="34" charset="0"/>
              <a:sym typeface="Gill Sans"/>
            </a:endParaRPr>
          </a:p>
        </p:txBody>
      </p:sp>
      <p:pic>
        <p:nvPicPr>
          <p:cNvPr id="39941" name="Picture 5" descr="http://p5.pccoo.cn/PHBBS/20160919/2016091908485106180488s.jpeg"/>
          <p:cNvPicPr>
            <a:picLocks noChangeAspect="1" noChangeArrowheads="1"/>
          </p:cNvPicPr>
          <p:nvPr/>
        </p:nvPicPr>
        <p:blipFill>
          <a:blip r:embed="rId3"/>
          <a:srcRect/>
          <a:stretch>
            <a:fillRect/>
          </a:stretch>
        </p:blipFill>
        <p:spPr bwMode="auto">
          <a:xfrm>
            <a:off x="5518931" y="837576"/>
            <a:ext cx="3340308" cy="2505231"/>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338828"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鸟王茶制作</a:t>
            </a:r>
            <a:endParaRPr lang="zh-CN" altLang="zh-CN"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0" name="Rectangle 116"/>
          <p:cNvSpPr/>
          <p:nvPr/>
        </p:nvSpPr>
        <p:spPr>
          <a:xfrm>
            <a:off x="427220" y="742014"/>
            <a:ext cx="5149121" cy="3754874"/>
          </a:xfrm>
          <a:prstGeom prst="rect">
            <a:avLst/>
          </a:prstGeom>
        </p:spPr>
        <p:txBody>
          <a:bodyPr wrap="square">
            <a:spAutoFit/>
          </a:bodyPr>
          <a:lstStyle/>
          <a:p>
            <a:pPr lvl="0" fontAlgn="base">
              <a:spcBef>
                <a:spcPct val="0"/>
              </a:spcBef>
              <a:spcAft>
                <a:spcPct val="0"/>
              </a:spcAft>
              <a:defRPr/>
            </a:pPr>
            <a:r>
              <a:rPr lang="zh-CN" altLang="en-US" sz="1400" dirty="0" smtClean="0"/>
              <a:t>鸟王茶采自当地的“鸟王种”，具有叶色绿、茸毛多、芽叶肥壮，持嫩性强，且内含成份丰富的特点。得天独厚的生态环境和优质的鲜叶原料，为鸟王茶品质形成创造了条件。 　　 　　　　鸟王茶采摘细嫩，俗称“嫩采雅省嘴”，可见芽叶的幼嫩程度。全年采摘五轮左右，春茶采摘三次，清明前后采头道茶，谷雨采二道茶，立夏后采三道茶，最多采</a:t>
            </a:r>
            <a:r>
              <a:rPr lang="en-US" altLang="zh-CN" sz="1400" dirty="0" smtClean="0"/>
              <a:t>2</a:t>
            </a:r>
            <a:r>
              <a:rPr lang="zh-CN" altLang="en-US" sz="1400" dirty="0" smtClean="0"/>
              <a:t>～</a:t>
            </a:r>
            <a:r>
              <a:rPr lang="en-US" altLang="zh-CN" sz="1400" dirty="0" smtClean="0"/>
              <a:t>3</a:t>
            </a:r>
            <a:r>
              <a:rPr lang="zh-CN" altLang="en-US" sz="1400" dirty="0" smtClean="0"/>
              <a:t>次。采摘标准是独芽、以一芽一、二叶为主。 　　 　　　　</a:t>
            </a:r>
            <a:endParaRPr lang="en-US" altLang="zh-CN" sz="1400" dirty="0" smtClean="0"/>
          </a:p>
          <a:p>
            <a:pPr lvl="0" fontAlgn="base">
              <a:spcBef>
                <a:spcPct val="0"/>
              </a:spcBef>
              <a:spcAft>
                <a:spcPct val="0"/>
              </a:spcAft>
              <a:defRPr/>
            </a:pPr>
            <a:r>
              <a:rPr lang="zh-CN" altLang="en-US" sz="1400" dirty="0" smtClean="0"/>
              <a:t>炒制工艺精巧，有三炒三揉后烘干和四炒四揉再烘干两种炒法。三炒三揉后烘干的工艺是：杀青、揉捻、二炒（搓条与搓紧条索）、三炒（揉团提毫）、烘干。四炒四揉就是多一道搓团提毫过程。杀青锅温</a:t>
            </a:r>
            <a:r>
              <a:rPr lang="en-US" altLang="zh-CN" sz="1400" dirty="0" smtClean="0"/>
              <a:t>85</a:t>
            </a:r>
            <a:r>
              <a:rPr lang="zh-CN" altLang="en-US" sz="1400" dirty="0" smtClean="0"/>
              <a:t>～</a:t>
            </a:r>
            <a:r>
              <a:rPr lang="en-US" altLang="zh-CN" sz="1400" dirty="0" smtClean="0"/>
              <a:t>90℃</a:t>
            </a:r>
            <a:r>
              <a:rPr lang="zh-CN" altLang="en-US" sz="1400" dirty="0" smtClean="0"/>
              <a:t>，投叶量</a:t>
            </a:r>
            <a:r>
              <a:rPr lang="en-US" altLang="zh-CN" sz="1400" dirty="0" smtClean="0"/>
              <a:t>1000</a:t>
            </a:r>
            <a:r>
              <a:rPr lang="zh-CN" altLang="en-US" sz="1400" dirty="0" smtClean="0"/>
              <a:t>～</a:t>
            </a:r>
            <a:r>
              <a:rPr lang="en-US" altLang="zh-CN" sz="1400" dirty="0" smtClean="0"/>
              <a:t>1250</a:t>
            </a:r>
            <a:r>
              <a:rPr lang="zh-CN" altLang="en-US" sz="1400" dirty="0" smtClean="0"/>
              <a:t>克，历时</a:t>
            </a:r>
            <a:r>
              <a:rPr lang="en-US" altLang="zh-CN" sz="1400" dirty="0" smtClean="0"/>
              <a:t>10</a:t>
            </a:r>
            <a:r>
              <a:rPr lang="zh-CN" altLang="en-US" sz="1400" dirty="0" smtClean="0"/>
              <a:t>分钟左右。揉捻时间</a:t>
            </a:r>
            <a:r>
              <a:rPr lang="en-US" altLang="zh-CN" sz="1400" dirty="0" smtClean="0"/>
              <a:t>5</a:t>
            </a:r>
            <a:r>
              <a:rPr lang="zh-CN" altLang="en-US" sz="1400" dirty="0" smtClean="0"/>
              <a:t>分钟左右，达到初步起条的目的。二炒锅温</a:t>
            </a:r>
            <a:r>
              <a:rPr lang="en-US" altLang="zh-CN" sz="1400" dirty="0" smtClean="0"/>
              <a:t>70℃</a:t>
            </a:r>
            <a:r>
              <a:rPr lang="zh-CN" altLang="en-US" sz="1400" dirty="0" smtClean="0"/>
              <a:t>左右，散发部分水分后，抓紧时机热锅搓条，起锅搓揉，紧细条索。三炒和四炒的锅温</a:t>
            </a:r>
            <a:r>
              <a:rPr lang="en-US" altLang="zh-CN" sz="1400" dirty="0" smtClean="0"/>
              <a:t>50℃</a:t>
            </a:r>
            <a:r>
              <a:rPr lang="zh-CN" altLang="en-US" sz="1400" dirty="0" smtClean="0"/>
              <a:t>左右，边抖边揉边搓团、解团，反复多次，手势由重到轻，搓至形如鱼钩，茸毫显露即起锅摊凉。最后在锅内低温烘至足干。全程历时约</a:t>
            </a:r>
            <a:r>
              <a:rPr lang="en-US" altLang="zh-CN" sz="1400" dirty="0" smtClean="0"/>
              <a:t>2</a:t>
            </a:r>
            <a:r>
              <a:rPr lang="zh-CN" altLang="en-US" sz="1400" dirty="0" smtClean="0"/>
              <a:t>小时。 　　 　　　　</a:t>
            </a:r>
            <a:br>
              <a:rPr lang="zh-CN" altLang="en-US" sz="1400" dirty="0" smtClean="0"/>
            </a:br>
            <a:r>
              <a:rPr lang="zh-CN" altLang="en-US" sz="1400" dirty="0" smtClean="0"/>
              <a:t>    </a:t>
            </a:r>
            <a:endParaRPr kumimoji="0" lang="zh-CN" altLang="en-US" sz="1400" b="1" i="0" u="none" strike="noStrike" kern="1200" cap="none" spc="0" normalizeH="0" baseline="0" noProof="0" dirty="0">
              <a:ln>
                <a:noFill/>
              </a:ln>
              <a:solidFill>
                <a:srgbClr val="163A5A"/>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Open Sans" pitchFamily="34" charset="0"/>
              <a:sym typeface="Gill Sans"/>
            </a:endParaRPr>
          </a:p>
        </p:txBody>
      </p:sp>
      <p:pic>
        <p:nvPicPr>
          <p:cNvPr id="64514" name="Picture 2" descr="http://image.cnpp.cn/upload/images/20160520/1463730360_10826_8.jpg"/>
          <p:cNvPicPr>
            <a:picLocks noChangeAspect="1" noChangeArrowheads="1"/>
          </p:cNvPicPr>
          <p:nvPr/>
        </p:nvPicPr>
        <p:blipFill>
          <a:blip r:embed="rId3"/>
          <a:srcRect/>
          <a:stretch>
            <a:fillRect/>
          </a:stretch>
        </p:blipFill>
        <p:spPr bwMode="auto">
          <a:xfrm>
            <a:off x="5526248" y="742013"/>
            <a:ext cx="2671237" cy="1831012"/>
          </a:xfrm>
          <a:prstGeom prst="rect">
            <a:avLst/>
          </a:prstGeom>
          <a:noFill/>
        </p:spPr>
      </p:pic>
      <p:pic>
        <p:nvPicPr>
          <p:cNvPr id="64516" name="Picture 4" descr="http://my.liveapp.cn/userfiles/info/5/2014/04/530f05d6f153616199.jpg"/>
          <p:cNvPicPr>
            <a:picLocks noChangeAspect="1" noChangeArrowheads="1"/>
          </p:cNvPicPr>
          <p:nvPr/>
        </p:nvPicPr>
        <p:blipFill>
          <a:blip r:embed="rId4"/>
          <a:srcRect/>
          <a:stretch>
            <a:fillRect/>
          </a:stretch>
        </p:blipFill>
        <p:spPr bwMode="auto">
          <a:xfrm>
            <a:off x="5499571" y="2585803"/>
            <a:ext cx="2705014" cy="209182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338828"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鸟王茶特点</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5" name="矩形 47"/>
          <p:cNvSpPr>
            <a:spLocks noChangeArrowheads="1"/>
          </p:cNvSpPr>
          <p:nvPr/>
        </p:nvSpPr>
        <p:spPr bwMode="auto">
          <a:xfrm>
            <a:off x="427220" y="682053"/>
            <a:ext cx="3672590" cy="30710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bevel/>
              </a14:hiddenLine>
            </a:ext>
          </a:extLst>
        </p:spPr>
        <p:txBody>
          <a:bodyPr wrap="square" lIns="68573" tIns="34287" rIns="68573" bIns="34287">
            <a:spAutoFit/>
          </a:bodyPr>
          <a:lstStyle>
            <a:lvl1pPr eaLnBrk="0" hangingPunct="0">
              <a:lnSpc>
                <a:spcPct val="90000"/>
              </a:lnSpc>
              <a:spcBef>
                <a:spcPts val="1000"/>
              </a:spcBef>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eaLnBrk="0" hangingPunct="0">
              <a:lnSpc>
                <a:spcPct val="90000"/>
              </a:lnSpc>
              <a:spcBef>
                <a:spcPts val="500"/>
              </a:spcBef>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eaLnBrk="0" hangingPunct="0">
              <a:lnSpc>
                <a:spcPct val="90000"/>
              </a:lnSpc>
              <a:spcBef>
                <a:spcPts val="500"/>
              </a:spcBef>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eaLnBrk="0" hangingPunct="0">
              <a:lnSpc>
                <a:spcPct val="90000"/>
              </a:lnSpc>
              <a:spcBef>
                <a:spcPts val="500"/>
              </a:spcBef>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buNone/>
            </a:pPr>
            <a:r>
              <a:rPr lang="zh-CN" altLang="en-US" sz="1200" dirty="0" smtClean="0"/>
              <a:t>       </a:t>
            </a:r>
            <a:endParaRPr lang="en-US" altLang="zh-CN" sz="1600" dirty="0" smtClean="0"/>
          </a:p>
          <a:p>
            <a:pPr>
              <a:buNone/>
            </a:pPr>
            <a:r>
              <a:rPr lang="zh-CN" altLang="en-US" sz="1600" dirty="0" smtClean="0"/>
              <a:t/>
            </a:r>
            <a:br>
              <a:rPr lang="zh-CN" altLang="en-US" sz="1600" dirty="0" smtClean="0"/>
            </a:br>
            <a:r>
              <a:rPr lang="zh-CN" altLang="en-US" sz="1600" dirty="0" smtClean="0"/>
              <a:t>　</a:t>
            </a:r>
            <a:r>
              <a:rPr lang="zh-CN" altLang="en-US" sz="1600" dirty="0" smtClean="0">
                <a:latin typeface="黑体" pitchFamily="49" charset="-122"/>
                <a:ea typeface="黑体" pitchFamily="49" charset="-122"/>
              </a:rPr>
              <a:t>　</a:t>
            </a:r>
            <a:r>
              <a:rPr lang="zh-CN" altLang="en-US" sz="1600" dirty="0" smtClean="0">
                <a:latin typeface="黑体" pitchFamily="49" charset="-122"/>
                <a:ea typeface="黑体" pitchFamily="49" charset="-122"/>
                <a:hlinkClick r:id="rId3"/>
              </a:rPr>
              <a:t>贵定县</a:t>
            </a:r>
            <a:r>
              <a:rPr lang="zh-CN" altLang="en-US" sz="1600" dirty="0" smtClean="0">
                <a:latin typeface="黑体" pitchFamily="49" charset="-122"/>
                <a:ea typeface="黑体" pitchFamily="49" charset="-122"/>
              </a:rPr>
              <a:t>独有的地方良种茶鸟王种，其芽型秀丽、芽叶茸毛多、叶肉厚、芽色嫩绿，制出的茶叶品质优良、外形美观、卷曲呈鱼钩状，白毫显露，汤色碧绿，滋味浓厚、回甘，香气清幽持久，氨基酸含量和水浸出物高于福鼎大白茶，具有独特的良种优势，是制名优茶的优良品种，是全国唯一独有的地方茶树珍稀良种。</a:t>
            </a:r>
          </a:p>
          <a:p>
            <a:pPr eaLnBrk="1" hangingPunct="1">
              <a:lnSpc>
                <a:spcPct val="130000"/>
              </a:lnSpc>
              <a:spcBef>
                <a:spcPct val="0"/>
              </a:spcBef>
              <a:spcAft>
                <a:spcPts val="375"/>
              </a:spcAft>
              <a:buNone/>
            </a:pPr>
            <a:endParaRPr lang="zh-CN" altLang="en-US" sz="1200" dirty="0" smtClean="0">
              <a:solidFill>
                <a:srgbClr val="FF0000"/>
              </a:solidFill>
              <a:latin typeface="黑体" pitchFamily="49" charset="-122"/>
              <a:ea typeface="黑体" pitchFamily="49" charset="-122"/>
            </a:endParaRPr>
          </a:p>
          <a:p>
            <a:pPr eaLnBrk="1" hangingPunct="1">
              <a:lnSpc>
                <a:spcPct val="130000"/>
              </a:lnSpc>
              <a:spcBef>
                <a:spcPct val="0"/>
              </a:spcBef>
              <a:spcAft>
                <a:spcPts val="375"/>
              </a:spcAft>
              <a:buNone/>
            </a:pPr>
            <a:endParaRPr lang="zh-CN" altLang="en-US" sz="1000" dirty="0">
              <a:latin typeface="+mj-ea"/>
              <a:ea typeface="+mj-ea"/>
            </a:endParaRPr>
          </a:p>
        </p:txBody>
      </p:sp>
      <p:pic>
        <p:nvPicPr>
          <p:cNvPr id="37894" name="Picture 6" descr="http://i03.c.aliimg.com/img/ibank/2013/848/645/763546848_1016355173.jpg"/>
          <p:cNvPicPr>
            <a:picLocks noChangeAspect="1" noChangeArrowheads="1"/>
          </p:cNvPicPr>
          <p:nvPr/>
        </p:nvPicPr>
        <p:blipFill>
          <a:blip r:embed="rId4" cstate="print"/>
          <a:srcRect/>
          <a:stretch>
            <a:fillRect/>
          </a:stretch>
        </p:blipFill>
        <p:spPr bwMode="auto">
          <a:xfrm>
            <a:off x="4107305" y="687621"/>
            <a:ext cx="2677669" cy="2677669"/>
          </a:xfrm>
          <a:prstGeom prst="rect">
            <a:avLst/>
          </a:prstGeom>
          <a:noFill/>
        </p:spPr>
      </p:pic>
      <p:pic>
        <p:nvPicPr>
          <p:cNvPr id="37896" name="Picture 8" descr="http://image.sonhoo.com/server8/photos/photo/zhashifulvcha/66f88f8ae46c65164809e1df33725b94.tbi.jpg"/>
          <p:cNvPicPr>
            <a:picLocks noChangeAspect="1" noChangeArrowheads="1"/>
          </p:cNvPicPr>
          <p:nvPr/>
        </p:nvPicPr>
        <p:blipFill>
          <a:blip r:embed="rId5"/>
          <a:srcRect/>
          <a:stretch>
            <a:fillRect/>
          </a:stretch>
        </p:blipFill>
        <p:spPr bwMode="auto">
          <a:xfrm>
            <a:off x="6773731" y="2525893"/>
            <a:ext cx="2315929" cy="2315930"/>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产品系列</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1026" name="Picture 2"/>
          <p:cNvPicPr>
            <a:picLocks noChangeAspect="1" noChangeArrowheads="1"/>
          </p:cNvPicPr>
          <p:nvPr/>
        </p:nvPicPr>
        <p:blipFill>
          <a:blip r:embed="rId3"/>
          <a:srcRect/>
          <a:stretch>
            <a:fillRect/>
          </a:stretch>
        </p:blipFill>
        <p:spPr bwMode="auto">
          <a:xfrm>
            <a:off x="583955" y="730250"/>
            <a:ext cx="8045450" cy="441325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直接连接符 49"/>
          <p:cNvCxnSpPr/>
          <p:nvPr/>
        </p:nvCxnSpPr>
        <p:spPr>
          <a:xfrm>
            <a:off x="515257" y="624564"/>
            <a:ext cx="8113486"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TextBox 47"/>
          <p:cNvSpPr txBox="1"/>
          <p:nvPr/>
        </p:nvSpPr>
        <p:spPr>
          <a:xfrm>
            <a:off x="4022940" y="187692"/>
            <a:ext cx="1107996" cy="369332"/>
          </a:xfrm>
          <a:prstGeom prst="rect">
            <a:avLst/>
          </a:prstGeom>
          <a:noFill/>
        </p:spPr>
        <p:txBody>
          <a:bodyPr wrap="none" rtlCol="0">
            <a:spAutoFit/>
          </a:bodyPr>
          <a:lstStyle/>
          <a:p>
            <a:r>
              <a:rPr lang="zh-CN" altLang="en-US" b="1" dirty="0" smtClean="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产品系列</a:t>
            </a:r>
            <a:endParaRPr lang="zh-CN" altLang="en-US" b="1" dirty="0">
              <a:solidFill>
                <a:srgbClr val="163A5A"/>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2050" name="Picture 2"/>
          <p:cNvPicPr>
            <a:picLocks noChangeAspect="1" noChangeArrowheads="1"/>
          </p:cNvPicPr>
          <p:nvPr/>
        </p:nvPicPr>
        <p:blipFill>
          <a:blip r:embed="rId3"/>
          <a:srcRect/>
          <a:stretch>
            <a:fillRect/>
          </a:stretch>
        </p:blipFill>
        <p:spPr bwMode="auto">
          <a:xfrm>
            <a:off x="610225" y="987373"/>
            <a:ext cx="7848600" cy="3708400"/>
          </a:xfrm>
          <a:prstGeom prst="rect">
            <a:avLst/>
          </a:prstGeom>
          <a:noFill/>
          <a:ln w="9525">
            <a:noFill/>
            <a:miter lim="800000"/>
            <a:headEnd/>
            <a:tailEnd/>
          </a:ln>
          <a:effectLst/>
        </p:spPr>
      </p:pic>
    </p:spTree>
  </p:cSld>
  <p:clrMapOvr>
    <a:masterClrMapping/>
  </p:clrMapOvr>
  <mc:AlternateContent xmlns:mc="http://schemas.openxmlformats.org/markup-compatibility/2006">
    <mc:Choice xmlns=""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par>
    </p:tnLst>
  </p:timing>
</p:sld>
</file>

<file path=ppt/theme/theme1.xml><?xml version="1.0" encoding="utf-8"?>
<a:theme xmlns:a="http://schemas.openxmlformats.org/drawingml/2006/main" name="第一PPT模板网-WWW.1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792</Words>
  <Application>WPS 演示</Application>
  <PresentationFormat>全屏显示(16:9)</PresentationFormat>
  <Paragraphs>183</Paragraphs>
  <Slides>48</Slides>
  <Notes>47</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48</vt:i4>
      </vt:variant>
    </vt:vector>
  </HeadingPairs>
  <TitlesOfParts>
    <vt:vector size="60" baseType="lpstr">
      <vt:lpstr>Arial</vt:lpstr>
      <vt:lpstr>宋体</vt:lpstr>
      <vt:lpstr>Calibri</vt:lpstr>
      <vt:lpstr>微软雅黑</vt:lpstr>
      <vt:lpstr>黑体</vt:lpstr>
      <vt:lpstr>方正兰亭黑_GBK</vt:lpstr>
      <vt:lpstr>Open Sans</vt:lpstr>
      <vt:lpstr>Gill Sans</vt:lpstr>
      <vt:lpstr>楷体</vt:lpstr>
      <vt:lpstr>Times New Roman</vt:lpstr>
      <vt:lpstr>Impact</vt:lpstr>
      <vt:lpstr>第一PPT模板网-WWW.1PPT.COM</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vector>
  </TitlesOfParts>
  <Company>www.microsoft.com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dc:title>
  <dc:creator>www.1ppt.com</dc:creator>
  <dc:description>www.1ppt.com;</dc:description>
  <cp:lastModifiedBy>ly</cp:lastModifiedBy>
  <cp:revision>347</cp:revision>
  <dcterms:created xsi:type="dcterms:W3CDTF">2015-01-22T11:01:00Z</dcterms:created>
  <dcterms:modified xsi:type="dcterms:W3CDTF">2017-03-12T05:15:23Z</dcterms:modified>
  <cp:category>www.1ppt.com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2052-10.1.0.6029</vt:lpwstr>
  </property>
</Properties>
</file>