
<file path=[Content_Types].xml><?xml version="1.0" encoding="utf-8"?>
<Types xmlns="http://schemas.openxmlformats.org/package/2006/content-types">
  <Default Extension="jpeg" ContentType="image/jpeg"/>
  <Default Extension="vml" ContentType="application/vnd.openxmlformats-officedocument.vmlDrawing"/>
  <Default Extension="xls" ContentType="application/vnd.ms-excel"/>
  <Default Extension="png" ContentType="image/png"/>
  <Default Extension="emf" ContentType="image/x-emf"/>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colors3.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drawing3.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layout3.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diagrams/quickStyle3.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4"/>
  </p:notesMasterIdLst>
  <p:sldIdLst>
    <p:sldId id="314" r:id="rId3"/>
    <p:sldId id="265" r:id="rId5"/>
    <p:sldId id="258" r:id="rId6"/>
    <p:sldId id="264" r:id="rId7"/>
    <p:sldId id="775" r:id="rId8"/>
    <p:sldId id="289" r:id="rId9"/>
    <p:sldId id="309" r:id="rId10"/>
    <p:sldId id="307" r:id="rId11"/>
    <p:sldId id="777" r:id="rId12"/>
    <p:sldId id="261" r:id="rId13"/>
    <p:sldId id="760" r:id="rId14"/>
    <p:sldId id="724" r:id="rId15"/>
    <p:sldId id="725" r:id="rId16"/>
    <p:sldId id="291" r:id="rId17"/>
    <p:sldId id="720" r:id="rId18"/>
    <p:sldId id="762" r:id="rId19"/>
    <p:sldId id="765" r:id="rId20"/>
    <p:sldId id="763" r:id="rId21"/>
    <p:sldId id="764" r:id="rId22"/>
    <p:sldId id="754" r:id="rId23"/>
    <p:sldId id="778" r:id="rId24"/>
    <p:sldId id="262" r:id="rId25"/>
    <p:sldId id="313" r:id="rId26"/>
    <p:sldId id="323" r:id="rId27"/>
    <p:sldId id="758" r:id="rId28"/>
    <p:sldId id="757" r:id="rId29"/>
    <p:sldId id="305" r:id="rId30"/>
    <p:sldId id="292" r:id="rId31"/>
    <p:sldId id="304" r:id="rId32"/>
    <p:sldId id="766" r:id="rId33"/>
    <p:sldId id="767" r:id="rId34"/>
    <p:sldId id="768" r:id="rId35"/>
    <p:sldId id="769" r:id="rId36"/>
    <p:sldId id="770" r:id="rId37"/>
    <p:sldId id="771" r:id="rId38"/>
    <p:sldId id="772" r:id="rId39"/>
    <p:sldId id="773" r:id="rId40"/>
    <p:sldId id="301" r:id="rId41"/>
    <p:sldId id="719" r:id="rId42"/>
  </p:sldIdLst>
  <p:sldSz cx="1219009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7E31"/>
    <a:srgbClr val="4E9FD6"/>
    <a:srgbClr val="FFCA08"/>
    <a:srgbClr val="F8931D"/>
    <a:srgbClr val="3190CF"/>
    <a:srgbClr val="808080"/>
    <a:srgbClr val="000000"/>
    <a:srgbClr val="F6F8F2"/>
    <a:srgbClr val="FFFFFF"/>
    <a:srgbClr val="F8FA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56" autoAdjust="0"/>
    <p:restoredTop sz="89239" autoAdjust="0"/>
  </p:normalViewPr>
  <p:slideViewPr>
    <p:cSldViewPr showGuides="1">
      <p:cViewPr>
        <p:scale>
          <a:sx n="70" d="100"/>
          <a:sy n="70" d="100"/>
        </p:scale>
        <p:origin x="-828" y="12"/>
      </p:cViewPr>
      <p:guideLst>
        <p:guide orient="horz" pos="2160"/>
        <p:guide pos="383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5" Type="http://schemas.openxmlformats.org/officeDocument/2006/relationships/tableStyles" Target="tableStyles.xml"/><Relationship Id="rId44" Type="http://schemas.openxmlformats.org/officeDocument/2006/relationships/viewProps" Target="viewProps.xml"/><Relationship Id="rId43" Type="http://schemas.openxmlformats.org/officeDocument/2006/relationships/presProps" Target="presProps.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3">
  <dgm:title val=""/>
  <dgm:desc val=""/>
  <dgm:catLst>
    <dgm:cat type="accent2" pri="11100"/>
  </dgm:catLst>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F6E77A1B-2162-4989-A14A-E8DF24A9E3E8}" type="doc">
      <dgm:prSet loTypeId="urn:microsoft.com/office/officeart/2005/8/layout/hierarchy4" loCatId="hierarchy" qsTypeId="urn:microsoft.com/office/officeart/2005/8/quickstyle/simple1" qsCatId="simple" csTypeId="urn:microsoft.com/office/officeart/2005/8/colors/colorful1" csCatId="colorful" phldr="1"/>
      <dgm:spPr/>
      <dgm:t>
        <a:bodyPr/>
        <a:lstStyle/>
        <a:p>
          <a:endParaRPr lang="zh-CN" altLang="en-US"/>
        </a:p>
      </dgm:t>
    </dgm:pt>
    <dgm:pt modelId="{63709A40-6370-4029-B41E-D761B4B94780}">
      <dgm:prSet phldrT="[文本]"/>
      <dgm:spPr/>
      <dgm:t>
        <a:bodyPr/>
        <a:lstStyle/>
        <a:p>
          <a:r>
            <a:rPr lang="zh-CN" altLang="en-US" dirty="0" smtClean="0"/>
            <a:t>产品结构</a:t>
          </a:r>
          <a:endParaRPr lang="zh-CN" altLang="en-US" dirty="0"/>
        </a:p>
      </dgm:t>
    </dgm:pt>
    <dgm:pt modelId="{6E90ED91-0AE2-4FE3-9BE9-3A980B446E47}" cxnId="{E6E4A0F5-18F5-4198-B322-A9306284580A}" type="parTrans">
      <dgm:prSet/>
      <dgm:spPr/>
      <dgm:t>
        <a:bodyPr/>
        <a:lstStyle/>
        <a:p>
          <a:endParaRPr lang="zh-CN" altLang="en-US"/>
        </a:p>
      </dgm:t>
    </dgm:pt>
    <dgm:pt modelId="{A61A2714-B98C-4EF1-9E23-316AA4A573A0}" cxnId="{E6E4A0F5-18F5-4198-B322-A9306284580A}" type="sibTrans">
      <dgm:prSet/>
      <dgm:spPr/>
      <dgm:t>
        <a:bodyPr/>
        <a:lstStyle/>
        <a:p>
          <a:endParaRPr lang="zh-CN" altLang="en-US"/>
        </a:p>
      </dgm:t>
    </dgm:pt>
    <dgm:pt modelId="{722E1797-F775-45C5-B839-813489D42284}">
      <dgm:prSet phldrT="[文本]"/>
      <dgm:spPr/>
      <dgm:t>
        <a:bodyPr/>
        <a:lstStyle/>
        <a:p>
          <a:r>
            <a:rPr lang="zh-CN" altLang="en-US" dirty="0" smtClean="0"/>
            <a:t>用户运营服务</a:t>
          </a:r>
          <a:endParaRPr lang="zh-CN" altLang="en-US" dirty="0"/>
        </a:p>
      </dgm:t>
    </dgm:pt>
    <dgm:pt modelId="{03E23856-715A-45B8-825D-F17FFC620F33}" cxnId="{71FC452B-95AA-4D6F-87CC-831FCE521C12}" type="parTrans">
      <dgm:prSet/>
      <dgm:spPr/>
      <dgm:t>
        <a:bodyPr/>
        <a:lstStyle/>
        <a:p>
          <a:endParaRPr lang="zh-CN" altLang="en-US"/>
        </a:p>
      </dgm:t>
    </dgm:pt>
    <dgm:pt modelId="{343A1940-B530-4C53-93B6-F2D000D65DF7}" cxnId="{71FC452B-95AA-4D6F-87CC-831FCE521C12}" type="sibTrans">
      <dgm:prSet/>
      <dgm:spPr/>
      <dgm:t>
        <a:bodyPr/>
        <a:lstStyle/>
        <a:p>
          <a:endParaRPr lang="zh-CN" altLang="en-US"/>
        </a:p>
      </dgm:t>
    </dgm:pt>
    <dgm:pt modelId="{4D355B31-9548-4EFC-A0E3-E0838ABD13DC}">
      <dgm:prSet phldrT="[文本]"/>
      <dgm:spPr/>
      <dgm:t>
        <a:bodyPr/>
        <a:lstStyle/>
        <a:p>
          <a:r>
            <a:rPr lang="zh-CN" dirty="0" smtClean="0"/>
            <a:t>信审</a:t>
          </a:r>
          <a:r>
            <a:rPr lang="en-US" altLang="zh-CN" dirty="0" smtClean="0"/>
            <a:t>&amp;</a:t>
          </a:r>
          <a:r>
            <a:rPr lang="zh-CN" dirty="0" smtClean="0"/>
            <a:t>激活</a:t>
          </a:r>
          <a:r>
            <a:rPr lang="en-US" altLang="zh-CN" dirty="0" smtClean="0"/>
            <a:t>&amp;</a:t>
          </a:r>
          <a:r>
            <a:rPr lang="zh-CN" dirty="0" smtClean="0"/>
            <a:t>用户挽留</a:t>
          </a:r>
          <a:endParaRPr lang="zh-CN" altLang="en-US" dirty="0"/>
        </a:p>
      </dgm:t>
    </dgm:pt>
    <dgm:pt modelId="{208A6527-9F10-49B9-B7D3-AEE3E1C1F778}" cxnId="{3131BC75-5110-4607-8ADB-818727AD2725}" type="parTrans">
      <dgm:prSet/>
      <dgm:spPr/>
      <dgm:t>
        <a:bodyPr/>
        <a:lstStyle/>
        <a:p>
          <a:endParaRPr lang="zh-CN" altLang="en-US"/>
        </a:p>
      </dgm:t>
    </dgm:pt>
    <dgm:pt modelId="{8787599F-100F-421C-AD85-5D659FA35A9C}" cxnId="{3131BC75-5110-4607-8ADB-818727AD2725}" type="sibTrans">
      <dgm:prSet/>
      <dgm:spPr/>
      <dgm:t>
        <a:bodyPr/>
        <a:lstStyle/>
        <a:p>
          <a:endParaRPr lang="zh-CN" altLang="en-US"/>
        </a:p>
      </dgm:t>
    </dgm:pt>
    <dgm:pt modelId="{CF8AA008-F9FC-411F-8206-38A4C52E31CB}">
      <dgm:prSet phldrT="[文本]"/>
      <dgm:spPr/>
      <dgm:t>
        <a:bodyPr/>
        <a:lstStyle/>
        <a:p>
          <a:r>
            <a:rPr lang="zh-CN" altLang="en-US" dirty="0" smtClean="0"/>
            <a:t>运营咨询</a:t>
          </a:r>
          <a:endParaRPr lang="zh-CN" altLang="en-US" dirty="0"/>
        </a:p>
      </dgm:t>
    </dgm:pt>
    <dgm:pt modelId="{00B74F1A-B31F-4488-8331-20BEC2F4955A}" cxnId="{60CB7200-4472-45C8-8443-54937DE47C07}" type="parTrans">
      <dgm:prSet/>
      <dgm:spPr/>
      <dgm:t>
        <a:bodyPr/>
        <a:lstStyle/>
        <a:p>
          <a:endParaRPr lang="zh-CN" altLang="en-US"/>
        </a:p>
      </dgm:t>
    </dgm:pt>
    <dgm:pt modelId="{8E3C3640-8325-4C8A-AD12-534D6A1F84D2}" cxnId="{60CB7200-4472-45C8-8443-54937DE47C07}" type="sibTrans">
      <dgm:prSet/>
      <dgm:spPr/>
      <dgm:t>
        <a:bodyPr/>
        <a:lstStyle/>
        <a:p>
          <a:endParaRPr lang="zh-CN" altLang="en-US"/>
        </a:p>
      </dgm:t>
    </dgm:pt>
    <dgm:pt modelId="{509B102D-B7A1-460A-B287-D16E2C72FD47}">
      <dgm:prSet phldrT="[文本]"/>
      <dgm:spPr/>
      <dgm:t>
        <a:bodyPr/>
        <a:lstStyle/>
        <a:p>
          <a:r>
            <a:rPr lang="zh-CN" altLang="en-US" dirty="0" smtClean="0"/>
            <a:t>呼叫</a:t>
          </a:r>
          <a:endParaRPr lang="en-US" altLang="zh-CN" dirty="0" smtClean="0"/>
        </a:p>
        <a:p>
          <a:r>
            <a:rPr lang="zh-CN" altLang="en-US" dirty="0" smtClean="0"/>
            <a:t>系统</a:t>
          </a:r>
          <a:endParaRPr lang="zh-CN" altLang="en-US" dirty="0"/>
        </a:p>
      </dgm:t>
    </dgm:pt>
    <dgm:pt modelId="{EB746D78-A270-4558-9182-72BF3DCCC467}" cxnId="{B904F154-CCFB-4671-8939-4E55C319D351}" type="parTrans">
      <dgm:prSet/>
      <dgm:spPr/>
      <dgm:t>
        <a:bodyPr/>
        <a:lstStyle/>
        <a:p>
          <a:endParaRPr lang="zh-CN" altLang="en-US"/>
        </a:p>
      </dgm:t>
    </dgm:pt>
    <dgm:pt modelId="{46A1F795-A9E0-429B-8794-6DD1E47F73F8}" cxnId="{B904F154-CCFB-4671-8939-4E55C319D351}" type="sibTrans">
      <dgm:prSet/>
      <dgm:spPr/>
      <dgm:t>
        <a:bodyPr/>
        <a:lstStyle/>
        <a:p>
          <a:endParaRPr lang="zh-CN" altLang="en-US"/>
        </a:p>
      </dgm:t>
    </dgm:pt>
    <dgm:pt modelId="{3BD99F86-D1D5-44D8-9304-C31A74D08FA5}">
      <dgm:prSet/>
      <dgm:spPr/>
      <dgm:t>
        <a:bodyPr/>
        <a:lstStyle/>
        <a:p>
          <a:r>
            <a:rPr lang="zh-CN" dirty="0" smtClean="0"/>
            <a:t>全媒体获客</a:t>
          </a:r>
          <a:endParaRPr lang="zh-CN" dirty="0"/>
        </a:p>
      </dgm:t>
    </dgm:pt>
    <dgm:pt modelId="{E8182477-1BE4-4E16-8BF5-3060FB37A9CE}" cxnId="{D0BA7AD4-B99C-4879-A60E-764B9C95B239}" type="parTrans">
      <dgm:prSet/>
      <dgm:spPr/>
      <dgm:t>
        <a:bodyPr/>
        <a:lstStyle/>
        <a:p>
          <a:endParaRPr lang="zh-CN" altLang="en-US"/>
        </a:p>
      </dgm:t>
    </dgm:pt>
    <dgm:pt modelId="{5144A0D2-79A4-4488-82A5-1845004259CE}" cxnId="{D0BA7AD4-B99C-4879-A60E-764B9C95B239}" type="sibTrans">
      <dgm:prSet/>
      <dgm:spPr/>
      <dgm:t>
        <a:bodyPr/>
        <a:lstStyle/>
        <a:p>
          <a:endParaRPr lang="zh-CN" altLang="en-US"/>
        </a:p>
      </dgm:t>
    </dgm:pt>
    <dgm:pt modelId="{39564FE0-C978-4DCB-BD52-E8ECC04DF047}">
      <dgm:prSet/>
      <dgm:spPr/>
      <dgm:t>
        <a:bodyPr/>
        <a:lstStyle/>
        <a:p>
          <a:r>
            <a:rPr lang="zh-CN" smtClean="0"/>
            <a:t>交叉</a:t>
          </a:r>
          <a:r>
            <a:rPr lang="en-US" smtClean="0"/>
            <a:t>&amp;</a:t>
          </a:r>
          <a:r>
            <a:rPr lang="zh-CN" smtClean="0"/>
            <a:t>二次营销</a:t>
          </a:r>
          <a:endParaRPr lang="zh-CN"/>
        </a:p>
      </dgm:t>
    </dgm:pt>
    <dgm:pt modelId="{A2D70E35-55E5-4D47-BD58-9BE36DB75EF6}" cxnId="{C432C8AD-A562-4AAF-901E-2D84A7819231}" type="parTrans">
      <dgm:prSet/>
      <dgm:spPr/>
      <dgm:t>
        <a:bodyPr/>
        <a:lstStyle/>
        <a:p>
          <a:endParaRPr lang="zh-CN" altLang="en-US"/>
        </a:p>
      </dgm:t>
    </dgm:pt>
    <dgm:pt modelId="{4125E0CB-C192-482E-A818-4028BF369D79}" cxnId="{C432C8AD-A562-4AAF-901E-2D84A7819231}" type="sibTrans">
      <dgm:prSet/>
      <dgm:spPr/>
      <dgm:t>
        <a:bodyPr/>
        <a:lstStyle/>
        <a:p>
          <a:endParaRPr lang="zh-CN" altLang="en-US"/>
        </a:p>
      </dgm:t>
    </dgm:pt>
    <dgm:pt modelId="{004EF795-E4BE-490B-A624-B0603C585C11}">
      <dgm:prSet/>
      <dgm:spPr/>
      <dgm:t>
        <a:bodyPr/>
        <a:lstStyle/>
        <a:p>
          <a:r>
            <a:rPr lang="zh-CN" smtClean="0"/>
            <a:t>全媒体客服</a:t>
          </a:r>
          <a:endParaRPr lang="zh-CN" altLang="en-US"/>
        </a:p>
      </dgm:t>
    </dgm:pt>
    <dgm:pt modelId="{E5453333-6062-43EB-8876-A6AC0F4EC9B4}" cxnId="{56FB0C80-8A4F-49CD-8DDD-CCC282312CA8}" type="parTrans">
      <dgm:prSet/>
      <dgm:spPr/>
      <dgm:t>
        <a:bodyPr/>
        <a:lstStyle/>
        <a:p>
          <a:endParaRPr lang="zh-CN" altLang="en-US"/>
        </a:p>
      </dgm:t>
    </dgm:pt>
    <dgm:pt modelId="{797695AA-954C-43AA-A3E0-B2191D399BEA}" cxnId="{56FB0C80-8A4F-49CD-8DDD-CCC282312CA8}" type="sibTrans">
      <dgm:prSet/>
      <dgm:spPr/>
      <dgm:t>
        <a:bodyPr/>
        <a:lstStyle/>
        <a:p>
          <a:endParaRPr lang="zh-CN" altLang="en-US"/>
        </a:p>
      </dgm:t>
    </dgm:pt>
    <dgm:pt modelId="{0B93E6A7-AFE6-468C-BF58-153D444D1287}">
      <dgm:prSet/>
      <dgm:spPr/>
      <dgm:t>
        <a:bodyPr/>
        <a:lstStyle/>
        <a:p>
          <a:r>
            <a:rPr lang="zh-CN" dirty="0" smtClean="0"/>
            <a:t>逾期账款提醒和催缴</a:t>
          </a:r>
          <a:endParaRPr lang="zh-CN" altLang="en-US" dirty="0"/>
        </a:p>
      </dgm:t>
    </dgm:pt>
    <dgm:pt modelId="{5432991A-390D-4814-AB8D-0AF2D21C0FDF}" cxnId="{2663690A-732D-40FD-8A20-5B030ADAD9C2}" type="parTrans">
      <dgm:prSet/>
      <dgm:spPr/>
      <dgm:t>
        <a:bodyPr/>
        <a:lstStyle/>
        <a:p>
          <a:endParaRPr lang="zh-CN" altLang="en-US"/>
        </a:p>
      </dgm:t>
    </dgm:pt>
    <dgm:pt modelId="{22B24B8E-073D-4616-95CF-40912763A6C6}" cxnId="{2663690A-732D-40FD-8A20-5B030ADAD9C2}" type="sibTrans">
      <dgm:prSet/>
      <dgm:spPr/>
      <dgm:t>
        <a:bodyPr/>
        <a:lstStyle/>
        <a:p>
          <a:endParaRPr lang="zh-CN" altLang="en-US"/>
        </a:p>
      </dgm:t>
    </dgm:pt>
    <dgm:pt modelId="{D75390A5-F810-465E-8C98-C877B3AC2FE8}">
      <dgm:prSet phldrT="[文本]"/>
      <dgm:spPr/>
      <dgm:t>
        <a:bodyPr/>
        <a:lstStyle/>
        <a:p>
          <a:r>
            <a:rPr lang="zh-CN" altLang="en-US" dirty="0" smtClean="0"/>
            <a:t>数据分析</a:t>
          </a:r>
          <a:r>
            <a:rPr lang="en-US" altLang="zh-CN" dirty="0" smtClean="0"/>
            <a:t>&amp;</a:t>
          </a:r>
        </a:p>
        <a:p>
          <a:r>
            <a:rPr lang="zh-CN" altLang="en-US" dirty="0" smtClean="0"/>
            <a:t>智能系统</a:t>
          </a:r>
          <a:endParaRPr lang="zh-CN" altLang="en-US" dirty="0"/>
        </a:p>
      </dgm:t>
    </dgm:pt>
    <dgm:pt modelId="{93DB6113-56B9-4919-B4A8-1594477755BC}" cxnId="{DB5A9F06-376B-490E-8D47-0BEA84E8DC52}" type="parTrans">
      <dgm:prSet/>
      <dgm:spPr/>
      <dgm:t>
        <a:bodyPr/>
        <a:lstStyle/>
        <a:p>
          <a:endParaRPr lang="zh-CN" altLang="en-US"/>
        </a:p>
      </dgm:t>
    </dgm:pt>
    <dgm:pt modelId="{CC06F732-28FD-4DDF-B2B4-799A9D27E26C}" cxnId="{DB5A9F06-376B-490E-8D47-0BEA84E8DC52}" type="sibTrans">
      <dgm:prSet/>
      <dgm:spPr/>
      <dgm:t>
        <a:bodyPr/>
        <a:lstStyle/>
        <a:p>
          <a:endParaRPr lang="zh-CN" altLang="en-US"/>
        </a:p>
      </dgm:t>
    </dgm:pt>
    <dgm:pt modelId="{CD61CF9B-5B2F-4E14-A680-EC83813C1F1F}">
      <dgm:prSet/>
      <dgm:spPr/>
      <dgm:t>
        <a:bodyPr/>
        <a:lstStyle/>
        <a:p>
          <a:r>
            <a:rPr lang="zh-CN" altLang="en-US" dirty="0" smtClean="0"/>
            <a:t>智能</a:t>
          </a:r>
          <a:endParaRPr lang="en-US" altLang="zh-CN" dirty="0" smtClean="0"/>
        </a:p>
        <a:p>
          <a:r>
            <a:rPr lang="zh-CN" altLang="en-US" dirty="0" smtClean="0"/>
            <a:t>催收</a:t>
          </a:r>
          <a:endParaRPr lang="zh-CN" dirty="0"/>
        </a:p>
      </dgm:t>
    </dgm:pt>
    <dgm:pt modelId="{C0C83943-7004-4C89-8A02-C2714D1FA36C}" cxnId="{538ECE68-31FD-453C-B76F-703BEB270D1E}" type="parTrans">
      <dgm:prSet/>
      <dgm:spPr/>
      <dgm:t>
        <a:bodyPr/>
        <a:lstStyle/>
        <a:p>
          <a:endParaRPr lang="zh-CN" altLang="en-US"/>
        </a:p>
      </dgm:t>
    </dgm:pt>
    <dgm:pt modelId="{FCD4B21D-309A-4AEE-A000-A349283F4042}" cxnId="{538ECE68-31FD-453C-B76F-703BEB270D1E}" type="sibTrans">
      <dgm:prSet/>
      <dgm:spPr/>
      <dgm:t>
        <a:bodyPr/>
        <a:lstStyle/>
        <a:p>
          <a:endParaRPr lang="zh-CN" altLang="en-US"/>
        </a:p>
      </dgm:t>
    </dgm:pt>
    <dgm:pt modelId="{FE3F73DB-C2EF-4F9B-9656-370D42B26ADE}">
      <dgm:prSet/>
      <dgm:spPr/>
      <dgm:t>
        <a:bodyPr/>
        <a:lstStyle/>
        <a:p>
          <a:r>
            <a:rPr lang="zh-CN" altLang="en-US" dirty="0" smtClean="0"/>
            <a:t>智能</a:t>
          </a:r>
          <a:endParaRPr lang="en-US" altLang="zh-CN" dirty="0" smtClean="0"/>
        </a:p>
        <a:p>
          <a:r>
            <a:rPr lang="zh-CN" altLang="en-US" dirty="0" smtClean="0"/>
            <a:t>电销</a:t>
          </a:r>
          <a:endParaRPr lang="zh-CN" altLang="en-US" dirty="0"/>
        </a:p>
      </dgm:t>
    </dgm:pt>
    <dgm:pt modelId="{66915A3F-D00B-4999-B0E4-289C325EE2A5}" cxnId="{05B34EB3-9C89-443A-AF1E-B8E569304ACC}" type="parTrans">
      <dgm:prSet/>
      <dgm:spPr/>
      <dgm:t>
        <a:bodyPr/>
        <a:lstStyle/>
        <a:p>
          <a:endParaRPr lang="zh-CN" altLang="en-US"/>
        </a:p>
      </dgm:t>
    </dgm:pt>
    <dgm:pt modelId="{F2E6CBB4-4E60-486E-ACB3-E39C446DC4E4}" cxnId="{05B34EB3-9C89-443A-AF1E-B8E569304ACC}" type="sibTrans">
      <dgm:prSet/>
      <dgm:spPr/>
      <dgm:t>
        <a:bodyPr/>
        <a:lstStyle/>
        <a:p>
          <a:endParaRPr lang="zh-CN" altLang="en-US"/>
        </a:p>
      </dgm:t>
    </dgm:pt>
    <dgm:pt modelId="{65F93F84-61E7-4830-AED5-5DA3D03E842C}">
      <dgm:prSet/>
      <dgm:spPr/>
      <dgm:t>
        <a:bodyPr/>
        <a:lstStyle/>
        <a:p>
          <a:r>
            <a:rPr lang="zh-CN" altLang="en-US" dirty="0" smtClean="0"/>
            <a:t>语音语义分析</a:t>
          </a:r>
          <a:endParaRPr lang="zh-CN" dirty="0"/>
        </a:p>
      </dgm:t>
    </dgm:pt>
    <dgm:pt modelId="{7BCD2727-F313-4D8C-BAC4-D900CDC7F31D}" cxnId="{93F5077B-1585-47A3-A405-112D36330020}" type="parTrans">
      <dgm:prSet/>
      <dgm:spPr/>
      <dgm:t>
        <a:bodyPr/>
        <a:lstStyle/>
        <a:p>
          <a:endParaRPr lang="zh-CN" altLang="en-US"/>
        </a:p>
      </dgm:t>
    </dgm:pt>
    <dgm:pt modelId="{FB8A9450-21E8-4824-8A3C-89C23F1DA665}" cxnId="{93F5077B-1585-47A3-A405-112D36330020}" type="sibTrans">
      <dgm:prSet/>
      <dgm:spPr/>
      <dgm:t>
        <a:bodyPr/>
        <a:lstStyle/>
        <a:p>
          <a:endParaRPr lang="zh-CN" altLang="en-US"/>
        </a:p>
      </dgm:t>
    </dgm:pt>
    <dgm:pt modelId="{828F5A6F-C415-41A8-90ED-1A1BE5322445}">
      <dgm:prSet/>
      <dgm:spPr/>
      <dgm:t>
        <a:bodyPr/>
        <a:lstStyle/>
        <a:p>
          <a:r>
            <a:rPr lang="zh-CN" altLang="en-US" dirty="0" smtClean="0"/>
            <a:t>用户画像分析</a:t>
          </a:r>
          <a:endParaRPr lang="zh-CN" altLang="en-US" dirty="0"/>
        </a:p>
      </dgm:t>
    </dgm:pt>
    <dgm:pt modelId="{06F98F15-9D64-429C-AE67-E5EEF316860A}" cxnId="{D76E4E9A-063B-4703-8683-C84BDA0E955D}" type="parTrans">
      <dgm:prSet/>
      <dgm:spPr/>
      <dgm:t>
        <a:bodyPr/>
        <a:lstStyle/>
        <a:p>
          <a:endParaRPr lang="zh-CN" altLang="en-US"/>
        </a:p>
      </dgm:t>
    </dgm:pt>
    <dgm:pt modelId="{A5484122-6DBA-4E1C-A0B4-D2C3B09A8D49}" cxnId="{D76E4E9A-063B-4703-8683-C84BDA0E955D}" type="sibTrans">
      <dgm:prSet/>
      <dgm:spPr/>
      <dgm:t>
        <a:bodyPr/>
        <a:lstStyle/>
        <a:p>
          <a:endParaRPr lang="zh-CN" altLang="en-US"/>
        </a:p>
      </dgm:t>
    </dgm:pt>
    <dgm:pt modelId="{3E3FB331-2A31-4E95-B41C-2FB62E97E8F1}">
      <dgm:prSet phldrT="[文本]"/>
      <dgm:spPr/>
      <dgm:t>
        <a:bodyPr/>
        <a:lstStyle/>
        <a:p>
          <a:r>
            <a:rPr lang="zh-CN" dirty="0" smtClean="0"/>
            <a:t>流程</a:t>
          </a:r>
          <a:endParaRPr lang="en-US" altLang="zh-CN" dirty="0" smtClean="0"/>
        </a:p>
        <a:p>
          <a:r>
            <a:rPr lang="zh-CN" dirty="0" smtClean="0"/>
            <a:t>设计</a:t>
          </a:r>
          <a:endParaRPr lang="zh-CN" altLang="en-US" dirty="0"/>
        </a:p>
      </dgm:t>
    </dgm:pt>
    <dgm:pt modelId="{9106A5CF-3898-4C6E-B26A-0E86C6E78C5A}" cxnId="{BCEF2CED-70D8-4DCD-B1AE-F4A9A67E1324}" type="parTrans">
      <dgm:prSet/>
      <dgm:spPr/>
      <dgm:t>
        <a:bodyPr/>
        <a:lstStyle/>
        <a:p>
          <a:endParaRPr lang="zh-CN" altLang="en-US"/>
        </a:p>
      </dgm:t>
    </dgm:pt>
    <dgm:pt modelId="{5079FE1D-4D67-4FDE-A3C8-E55E31DE5CDE}" cxnId="{BCEF2CED-70D8-4DCD-B1AE-F4A9A67E1324}" type="sibTrans">
      <dgm:prSet/>
      <dgm:spPr/>
      <dgm:t>
        <a:bodyPr/>
        <a:lstStyle/>
        <a:p>
          <a:endParaRPr lang="zh-CN" altLang="en-US"/>
        </a:p>
      </dgm:t>
    </dgm:pt>
    <dgm:pt modelId="{3F7010B3-2615-4B36-8102-45C42687C0A1}">
      <dgm:prSet/>
      <dgm:spPr/>
      <dgm:t>
        <a:bodyPr/>
        <a:lstStyle/>
        <a:p>
          <a:r>
            <a:rPr lang="zh-CN" dirty="0" smtClean="0"/>
            <a:t>标准</a:t>
          </a:r>
          <a:endParaRPr lang="en-US" altLang="zh-CN" dirty="0" smtClean="0"/>
        </a:p>
        <a:p>
          <a:r>
            <a:rPr lang="zh-CN" dirty="0" smtClean="0"/>
            <a:t>设计</a:t>
          </a:r>
          <a:endParaRPr lang="zh-CN" dirty="0"/>
        </a:p>
      </dgm:t>
    </dgm:pt>
    <dgm:pt modelId="{CA82AA27-ECE3-4104-B330-E2772B6F5397}" cxnId="{6DC8FE7B-2AFD-4667-8127-D357F18D6FA1}" type="parTrans">
      <dgm:prSet/>
      <dgm:spPr/>
      <dgm:t>
        <a:bodyPr/>
        <a:lstStyle/>
        <a:p>
          <a:endParaRPr lang="zh-CN" altLang="en-US"/>
        </a:p>
      </dgm:t>
    </dgm:pt>
    <dgm:pt modelId="{5D26B9E9-F84D-4122-9CEC-70730FEB3614}" cxnId="{6DC8FE7B-2AFD-4667-8127-D357F18D6FA1}" type="sibTrans">
      <dgm:prSet/>
      <dgm:spPr/>
      <dgm:t>
        <a:bodyPr/>
        <a:lstStyle/>
        <a:p>
          <a:endParaRPr lang="zh-CN" altLang="en-US"/>
        </a:p>
      </dgm:t>
    </dgm:pt>
    <dgm:pt modelId="{F74E521B-6706-4CBB-854E-E2C3AD72C793}">
      <dgm:prSet/>
      <dgm:spPr/>
      <dgm:t>
        <a:bodyPr/>
        <a:lstStyle/>
        <a:p>
          <a:r>
            <a:rPr lang="zh-CN" dirty="0" smtClean="0"/>
            <a:t>服务</a:t>
          </a:r>
          <a:endParaRPr lang="en-US" altLang="zh-CN" dirty="0" smtClean="0"/>
        </a:p>
        <a:p>
          <a:r>
            <a:rPr lang="zh-CN" dirty="0" smtClean="0"/>
            <a:t>优化</a:t>
          </a:r>
          <a:endParaRPr lang="zh-CN" dirty="0"/>
        </a:p>
      </dgm:t>
    </dgm:pt>
    <dgm:pt modelId="{C336A4CA-E6EA-4AA8-AF49-185C781EEB26}" cxnId="{8A767201-AF89-4A2C-BFD3-63250C08F3AE}" type="parTrans">
      <dgm:prSet/>
      <dgm:spPr/>
      <dgm:t>
        <a:bodyPr/>
        <a:lstStyle/>
        <a:p>
          <a:endParaRPr lang="zh-CN" altLang="en-US"/>
        </a:p>
      </dgm:t>
    </dgm:pt>
    <dgm:pt modelId="{1063BA39-A8D4-43EE-B810-E49C736900B1}" cxnId="{8A767201-AF89-4A2C-BFD3-63250C08F3AE}" type="sibTrans">
      <dgm:prSet/>
      <dgm:spPr/>
      <dgm:t>
        <a:bodyPr/>
        <a:lstStyle/>
        <a:p>
          <a:endParaRPr lang="zh-CN" altLang="en-US"/>
        </a:p>
      </dgm:t>
    </dgm:pt>
    <dgm:pt modelId="{EB3DCF0C-4C37-4504-BD01-3BE0439345FF}">
      <dgm:prSet/>
      <dgm:spPr/>
      <dgm:t>
        <a:bodyPr/>
        <a:lstStyle/>
        <a:p>
          <a:r>
            <a:rPr lang="zh-CN" dirty="0" smtClean="0"/>
            <a:t>系统</a:t>
          </a:r>
          <a:endParaRPr lang="en-US" altLang="zh-CN" dirty="0" smtClean="0"/>
        </a:p>
        <a:p>
          <a:r>
            <a:rPr lang="zh-CN" dirty="0" smtClean="0"/>
            <a:t>选型</a:t>
          </a:r>
          <a:endParaRPr lang="zh-CN" dirty="0"/>
        </a:p>
      </dgm:t>
    </dgm:pt>
    <dgm:pt modelId="{0A08A871-E5BA-4DAE-BF09-26A6067C72E7}" cxnId="{7D395921-7330-4C59-8922-A0030520BD15}" type="parTrans">
      <dgm:prSet/>
      <dgm:spPr/>
      <dgm:t>
        <a:bodyPr/>
        <a:lstStyle/>
        <a:p>
          <a:endParaRPr lang="zh-CN" altLang="en-US"/>
        </a:p>
      </dgm:t>
    </dgm:pt>
    <dgm:pt modelId="{9D8E9380-241F-477F-B4EB-A7F80B984C9A}" cxnId="{7D395921-7330-4C59-8922-A0030520BD15}" type="sibTrans">
      <dgm:prSet/>
      <dgm:spPr/>
      <dgm:t>
        <a:bodyPr/>
        <a:lstStyle/>
        <a:p>
          <a:endParaRPr lang="zh-CN" altLang="en-US"/>
        </a:p>
      </dgm:t>
    </dgm:pt>
    <dgm:pt modelId="{3BDA0395-2FE0-40AC-8625-505DBC2624EB}">
      <dgm:prSet/>
      <dgm:spPr/>
      <dgm:t>
        <a:bodyPr/>
        <a:lstStyle/>
        <a:p>
          <a:r>
            <a:rPr lang="en-US" altLang="zh-CN" dirty="0" smtClean="0"/>
            <a:t>ITO</a:t>
          </a:r>
          <a:endParaRPr lang="zh-CN" altLang="en-US" dirty="0"/>
        </a:p>
      </dgm:t>
    </dgm:pt>
    <dgm:pt modelId="{857839B7-99E1-4553-B8B4-1D37E6EC5888}" cxnId="{9C9306A6-34E2-47EF-A381-45A8B3C79FDF}" type="parTrans">
      <dgm:prSet/>
      <dgm:spPr/>
    </dgm:pt>
    <dgm:pt modelId="{E00FE6F9-3F7B-40BF-A675-1C772EE7A080}" cxnId="{9C9306A6-34E2-47EF-A381-45A8B3C79FDF}" type="sibTrans">
      <dgm:prSet/>
      <dgm:spPr/>
    </dgm:pt>
    <dgm:pt modelId="{03C00F5B-7C6D-4D2C-97F9-1B5DB88F3023}" type="pres">
      <dgm:prSet presAssocID="{F6E77A1B-2162-4989-A14A-E8DF24A9E3E8}" presName="Name0" presStyleCnt="0">
        <dgm:presLayoutVars>
          <dgm:chPref val="1"/>
          <dgm:dir/>
          <dgm:animOne val="branch"/>
          <dgm:animLvl val="lvl"/>
          <dgm:resizeHandles/>
        </dgm:presLayoutVars>
      </dgm:prSet>
      <dgm:spPr/>
      <dgm:t>
        <a:bodyPr/>
        <a:lstStyle/>
        <a:p>
          <a:endParaRPr lang="zh-CN" altLang="en-US"/>
        </a:p>
      </dgm:t>
    </dgm:pt>
    <dgm:pt modelId="{E5702FF7-581C-47BE-B34A-27E8E4954DFD}" type="pres">
      <dgm:prSet presAssocID="{63709A40-6370-4029-B41E-D761B4B94780}" presName="vertOne" presStyleCnt="0"/>
      <dgm:spPr/>
    </dgm:pt>
    <dgm:pt modelId="{AB02F2CE-BF30-4E58-98C0-DF8C1B417919}" type="pres">
      <dgm:prSet presAssocID="{63709A40-6370-4029-B41E-D761B4B94780}" presName="txOne" presStyleLbl="node0" presStyleIdx="0" presStyleCnt="1" custScaleY="63425">
        <dgm:presLayoutVars>
          <dgm:chPref val="3"/>
        </dgm:presLayoutVars>
      </dgm:prSet>
      <dgm:spPr/>
      <dgm:t>
        <a:bodyPr/>
        <a:lstStyle/>
        <a:p>
          <a:endParaRPr lang="zh-CN" altLang="en-US"/>
        </a:p>
      </dgm:t>
    </dgm:pt>
    <dgm:pt modelId="{F7EC3404-FE34-426A-B51B-B9F08352A428}" type="pres">
      <dgm:prSet presAssocID="{63709A40-6370-4029-B41E-D761B4B94780}" presName="parTransOne" presStyleCnt="0"/>
      <dgm:spPr/>
    </dgm:pt>
    <dgm:pt modelId="{DC482C9C-E052-4A74-BD27-C8B7DE4334CC}" type="pres">
      <dgm:prSet presAssocID="{63709A40-6370-4029-B41E-D761B4B94780}" presName="horzOne" presStyleCnt="0"/>
      <dgm:spPr/>
    </dgm:pt>
    <dgm:pt modelId="{D7C33984-249B-4AB2-A7CA-809F5414D073}" type="pres">
      <dgm:prSet presAssocID="{722E1797-F775-45C5-B839-813489D42284}" presName="vertTwo" presStyleCnt="0"/>
      <dgm:spPr/>
    </dgm:pt>
    <dgm:pt modelId="{1D594778-CC05-4D9D-8A5C-38DB154F8B62}" type="pres">
      <dgm:prSet presAssocID="{722E1797-F775-45C5-B839-813489D42284}" presName="txTwo" presStyleLbl="node2" presStyleIdx="0" presStyleCnt="3" custScaleY="69080">
        <dgm:presLayoutVars>
          <dgm:chPref val="3"/>
        </dgm:presLayoutVars>
      </dgm:prSet>
      <dgm:spPr/>
      <dgm:t>
        <a:bodyPr/>
        <a:lstStyle/>
        <a:p>
          <a:endParaRPr lang="zh-CN" altLang="en-US"/>
        </a:p>
      </dgm:t>
    </dgm:pt>
    <dgm:pt modelId="{A238AF4C-9BAC-4F6F-8A65-87FE34941424}" type="pres">
      <dgm:prSet presAssocID="{722E1797-F775-45C5-B839-813489D42284}" presName="parTransTwo" presStyleCnt="0"/>
      <dgm:spPr/>
    </dgm:pt>
    <dgm:pt modelId="{FA987FDA-AD42-4D52-8199-2AFCE4AFB98F}" type="pres">
      <dgm:prSet presAssocID="{722E1797-F775-45C5-B839-813489D42284}" presName="horzTwo" presStyleCnt="0"/>
      <dgm:spPr/>
    </dgm:pt>
    <dgm:pt modelId="{A6EA298B-4A3F-49B6-8D51-E07C282E997E}" type="pres">
      <dgm:prSet presAssocID="{3BD99F86-D1D5-44D8-9304-C31A74D08FA5}" presName="vertThree" presStyleCnt="0"/>
      <dgm:spPr/>
    </dgm:pt>
    <dgm:pt modelId="{464BBFBA-C334-4ED8-A208-9C41C34737F4}" type="pres">
      <dgm:prSet presAssocID="{3BD99F86-D1D5-44D8-9304-C31A74D08FA5}" presName="txThree" presStyleLbl="node3" presStyleIdx="0" presStyleCnt="15">
        <dgm:presLayoutVars>
          <dgm:chPref val="3"/>
        </dgm:presLayoutVars>
      </dgm:prSet>
      <dgm:spPr/>
      <dgm:t>
        <a:bodyPr/>
        <a:lstStyle/>
        <a:p>
          <a:endParaRPr lang="zh-CN" altLang="en-US"/>
        </a:p>
      </dgm:t>
    </dgm:pt>
    <dgm:pt modelId="{FC081399-3659-443D-AFEE-BB09A17602E8}" type="pres">
      <dgm:prSet presAssocID="{3BD99F86-D1D5-44D8-9304-C31A74D08FA5}" presName="horzThree" presStyleCnt="0"/>
      <dgm:spPr/>
    </dgm:pt>
    <dgm:pt modelId="{0C2C8367-4B08-466D-9074-8DFB4E90F88D}" type="pres">
      <dgm:prSet presAssocID="{5144A0D2-79A4-4488-82A5-1845004259CE}" presName="sibSpaceThree" presStyleCnt="0"/>
      <dgm:spPr/>
    </dgm:pt>
    <dgm:pt modelId="{F6C84D71-2FFD-4ECB-BF13-4036964BA84C}" type="pres">
      <dgm:prSet presAssocID="{39564FE0-C978-4DCB-BD52-E8ECC04DF047}" presName="vertThree" presStyleCnt="0"/>
      <dgm:spPr/>
    </dgm:pt>
    <dgm:pt modelId="{8F82A943-CC68-427B-8E57-24C816498D43}" type="pres">
      <dgm:prSet presAssocID="{39564FE0-C978-4DCB-BD52-E8ECC04DF047}" presName="txThree" presStyleLbl="node3" presStyleIdx="1" presStyleCnt="15">
        <dgm:presLayoutVars>
          <dgm:chPref val="3"/>
        </dgm:presLayoutVars>
      </dgm:prSet>
      <dgm:spPr/>
      <dgm:t>
        <a:bodyPr/>
        <a:lstStyle/>
        <a:p>
          <a:endParaRPr lang="zh-CN" altLang="en-US"/>
        </a:p>
      </dgm:t>
    </dgm:pt>
    <dgm:pt modelId="{790E1C7D-4F16-4497-AEDF-C5A9A9AC699D}" type="pres">
      <dgm:prSet presAssocID="{39564FE0-C978-4DCB-BD52-E8ECC04DF047}" presName="horzThree" presStyleCnt="0"/>
      <dgm:spPr/>
    </dgm:pt>
    <dgm:pt modelId="{7F1697A7-4CBA-4935-922B-4B5B13832692}" type="pres">
      <dgm:prSet presAssocID="{4125E0CB-C192-482E-A818-4028BF369D79}" presName="sibSpaceThree" presStyleCnt="0"/>
      <dgm:spPr/>
    </dgm:pt>
    <dgm:pt modelId="{B425EFE1-E4A8-4105-815B-A7BA065DC157}" type="pres">
      <dgm:prSet presAssocID="{004EF795-E4BE-490B-A624-B0603C585C11}" presName="vertThree" presStyleCnt="0"/>
      <dgm:spPr/>
    </dgm:pt>
    <dgm:pt modelId="{BBE083FB-704B-45A1-BEEC-12C96BB8823A}" type="pres">
      <dgm:prSet presAssocID="{004EF795-E4BE-490B-A624-B0603C585C11}" presName="txThree" presStyleLbl="node3" presStyleIdx="2" presStyleCnt="15">
        <dgm:presLayoutVars>
          <dgm:chPref val="3"/>
        </dgm:presLayoutVars>
      </dgm:prSet>
      <dgm:spPr/>
      <dgm:t>
        <a:bodyPr/>
        <a:lstStyle/>
        <a:p>
          <a:endParaRPr lang="zh-CN" altLang="en-US"/>
        </a:p>
      </dgm:t>
    </dgm:pt>
    <dgm:pt modelId="{D5640AE5-72A5-4A5A-952C-3A04642F8B6C}" type="pres">
      <dgm:prSet presAssocID="{004EF795-E4BE-490B-A624-B0603C585C11}" presName="horzThree" presStyleCnt="0"/>
      <dgm:spPr/>
    </dgm:pt>
    <dgm:pt modelId="{2667C5B9-F6C0-48BA-A717-C422F0F77E0C}" type="pres">
      <dgm:prSet presAssocID="{797695AA-954C-43AA-A3E0-B2191D399BEA}" presName="sibSpaceThree" presStyleCnt="0"/>
      <dgm:spPr/>
    </dgm:pt>
    <dgm:pt modelId="{F5191C38-2F74-4CAC-BC53-A0DB8951BF14}" type="pres">
      <dgm:prSet presAssocID="{4D355B31-9548-4EFC-A0E3-E0838ABD13DC}" presName="vertThree" presStyleCnt="0"/>
      <dgm:spPr/>
    </dgm:pt>
    <dgm:pt modelId="{E5075A0A-B98D-46E0-B430-E68A5CCC2C15}" type="pres">
      <dgm:prSet presAssocID="{4D355B31-9548-4EFC-A0E3-E0838ABD13DC}" presName="txThree" presStyleLbl="node3" presStyleIdx="3" presStyleCnt="15">
        <dgm:presLayoutVars>
          <dgm:chPref val="3"/>
        </dgm:presLayoutVars>
      </dgm:prSet>
      <dgm:spPr/>
      <dgm:t>
        <a:bodyPr/>
        <a:lstStyle/>
        <a:p>
          <a:endParaRPr lang="zh-CN" altLang="en-US"/>
        </a:p>
      </dgm:t>
    </dgm:pt>
    <dgm:pt modelId="{65D670AF-82B9-427D-AE6F-F9C6806DD234}" type="pres">
      <dgm:prSet presAssocID="{4D355B31-9548-4EFC-A0E3-E0838ABD13DC}" presName="horzThree" presStyleCnt="0"/>
      <dgm:spPr/>
    </dgm:pt>
    <dgm:pt modelId="{D3BC2643-B0A5-42C1-B95E-372E543F7920}" type="pres">
      <dgm:prSet presAssocID="{8787599F-100F-421C-AD85-5D659FA35A9C}" presName="sibSpaceThree" presStyleCnt="0"/>
      <dgm:spPr/>
    </dgm:pt>
    <dgm:pt modelId="{B251109D-DE1F-4681-8FF4-613F53472826}" type="pres">
      <dgm:prSet presAssocID="{0B93E6A7-AFE6-468C-BF58-153D444D1287}" presName="vertThree" presStyleCnt="0"/>
      <dgm:spPr/>
    </dgm:pt>
    <dgm:pt modelId="{C3260258-28D6-4EDC-A8C8-4D330196685C}" type="pres">
      <dgm:prSet presAssocID="{0B93E6A7-AFE6-468C-BF58-153D444D1287}" presName="txThree" presStyleLbl="node3" presStyleIdx="4" presStyleCnt="15">
        <dgm:presLayoutVars>
          <dgm:chPref val="3"/>
        </dgm:presLayoutVars>
      </dgm:prSet>
      <dgm:spPr/>
      <dgm:t>
        <a:bodyPr/>
        <a:lstStyle/>
        <a:p>
          <a:endParaRPr lang="zh-CN" altLang="en-US"/>
        </a:p>
      </dgm:t>
    </dgm:pt>
    <dgm:pt modelId="{EDCBD1C9-CF1F-4DFC-8657-4003D9019248}" type="pres">
      <dgm:prSet presAssocID="{0B93E6A7-AFE6-468C-BF58-153D444D1287}" presName="horzThree" presStyleCnt="0"/>
      <dgm:spPr/>
    </dgm:pt>
    <dgm:pt modelId="{B293ED1B-0E48-40E2-8683-1B90AEC23E55}" type="pres">
      <dgm:prSet presAssocID="{22B24B8E-073D-4616-95CF-40912763A6C6}" presName="sibSpaceThree" presStyleCnt="0"/>
      <dgm:spPr/>
    </dgm:pt>
    <dgm:pt modelId="{2E3F9C97-6A3D-4BA1-8A93-690273C09075}" type="pres">
      <dgm:prSet presAssocID="{3BDA0395-2FE0-40AC-8625-505DBC2624EB}" presName="vertThree" presStyleCnt="0"/>
      <dgm:spPr/>
    </dgm:pt>
    <dgm:pt modelId="{82F78461-193D-4F35-8D99-5995FC7528EB}" type="pres">
      <dgm:prSet presAssocID="{3BDA0395-2FE0-40AC-8625-505DBC2624EB}" presName="txThree" presStyleLbl="node3" presStyleIdx="5" presStyleCnt="15">
        <dgm:presLayoutVars>
          <dgm:chPref val="3"/>
        </dgm:presLayoutVars>
      </dgm:prSet>
      <dgm:spPr/>
      <dgm:t>
        <a:bodyPr/>
        <a:lstStyle/>
        <a:p>
          <a:endParaRPr lang="zh-CN" altLang="en-US"/>
        </a:p>
      </dgm:t>
    </dgm:pt>
    <dgm:pt modelId="{8A46A129-D631-40B3-9A8E-9A6ED99FAF9A}" type="pres">
      <dgm:prSet presAssocID="{3BDA0395-2FE0-40AC-8625-505DBC2624EB}" presName="horzThree" presStyleCnt="0"/>
      <dgm:spPr/>
    </dgm:pt>
    <dgm:pt modelId="{0D96FC0A-0E66-49B8-97E4-0055BF1D6D3A}" type="pres">
      <dgm:prSet presAssocID="{343A1940-B530-4C53-93B6-F2D000D65DF7}" presName="sibSpaceTwo" presStyleCnt="0"/>
      <dgm:spPr/>
    </dgm:pt>
    <dgm:pt modelId="{027A0F36-26B3-486B-B207-0B4DD0792018}" type="pres">
      <dgm:prSet presAssocID="{CF8AA008-F9FC-411F-8206-38A4C52E31CB}" presName="vertTwo" presStyleCnt="0"/>
      <dgm:spPr/>
    </dgm:pt>
    <dgm:pt modelId="{DCF6EE06-1D82-440E-9D4A-307339CD220F}" type="pres">
      <dgm:prSet presAssocID="{CF8AA008-F9FC-411F-8206-38A4C52E31CB}" presName="txTwo" presStyleLbl="node2" presStyleIdx="1" presStyleCnt="3" custScaleY="69080">
        <dgm:presLayoutVars>
          <dgm:chPref val="3"/>
        </dgm:presLayoutVars>
      </dgm:prSet>
      <dgm:spPr/>
      <dgm:t>
        <a:bodyPr/>
        <a:lstStyle/>
        <a:p>
          <a:endParaRPr lang="zh-CN" altLang="en-US"/>
        </a:p>
      </dgm:t>
    </dgm:pt>
    <dgm:pt modelId="{E8887B35-B99C-4A10-B7E9-987146BD2646}" type="pres">
      <dgm:prSet presAssocID="{CF8AA008-F9FC-411F-8206-38A4C52E31CB}" presName="parTransTwo" presStyleCnt="0"/>
      <dgm:spPr/>
    </dgm:pt>
    <dgm:pt modelId="{3DD699EE-50B8-4BCD-B42D-0B9A237818B6}" type="pres">
      <dgm:prSet presAssocID="{CF8AA008-F9FC-411F-8206-38A4C52E31CB}" presName="horzTwo" presStyleCnt="0"/>
      <dgm:spPr/>
    </dgm:pt>
    <dgm:pt modelId="{CEBA5F12-16AC-4319-877B-5B1C073C72B5}" type="pres">
      <dgm:prSet presAssocID="{3E3FB331-2A31-4E95-B41C-2FB62E97E8F1}" presName="vertThree" presStyleCnt="0"/>
      <dgm:spPr/>
    </dgm:pt>
    <dgm:pt modelId="{3ADDD9D0-7240-4F9D-BF80-8547D25D586E}" type="pres">
      <dgm:prSet presAssocID="{3E3FB331-2A31-4E95-B41C-2FB62E97E8F1}" presName="txThree" presStyleLbl="node3" presStyleIdx="6" presStyleCnt="15">
        <dgm:presLayoutVars>
          <dgm:chPref val="3"/>
        </dgm:presLayoutVars>
      </dgm:prSet>
      <dgm:spPr/>
      <dgm:t>
        <a:bodyPr/>
        <a:lstStyle/>
        <a:p>
          <a:endParaRPr lang="zh-CN" altLang="en-US"/>
        </a:p>
      </dgm:t>
    </dgm:pt>
    <dgm:pt modelId="{9587C3C9-5CEA-4B49-B045-D3301DB65E67}" type="pres">
      <dgm:prSet presAssocID="{3E3FB331-2A31-4E95-B41C-2FB62E97E8F1}" presName="horzThree" presStyleCnt="0"/>
      <dgm:spPr/>
    </dgm:pt>
    <dgm:pt modelId="{86C6D630-0440-4533-B74E-4A895DC3C002}" type="pres">
      <dgm:prSet presAssocID="{5079FE1D-4D67-4FDE-A3C8-E55E31DE5CDE}" presName="sibSpaceThree" presStyleCnt="0"/>
      <dgm:spPr/>
    </dgm:pt>
    <dgm:pt modelId="{19C446A2-27A6-4F4D-BA63-2DBAB7738E33}" type="pres">
      <dgm:prSet presAssocID="{3F7010B3-2615-4B36-8102-45C42687C0A1}" presName="vertThree" presStyleCnt="0"/>
      <dgm:spPr/>
    </dgm:pt>
    <dgm:pt modelId="{1F850246-068B-438A-99C2-9FE90B62DA14}" type="pres">
      <dgm:prSet presAssocID="{3F7010B3-2615-4B36-8102-45C42687C0A1}" presName="txThree" presStyleLbl="node3" presStyleIdx="7" presStyleCnt="15">
        <dgm:presLayoutVars>
          <dgm:chPref val="3"/>
        </dgm:presLayoutVars>
      </dgm:prSet>
      <dgm:spPr/>
      <dgm:t>
        <a:bodyPr/>
        <a:lstStyle/>
        <a:p>
          <a:endParaRPr lang="zh-CN" altLang="en-US"/>
        </a:p>
      </dgm:t>
    </dgm:pt>
    <dgm:pt modelId="{9D69CFA9-F6F6-4FA8-AFF1-CD5794ED4D42}" type="pres">
      <dgm:prSet presAssocID="{3F7010B3-2615-4B36-8102-45C42687C0A1}" presName="horzThree" presStyleCnt="0"/>
      <dgm:spPr/>
    </dgm:pt>
    <dgm:pt modelId="{5FBF388F-A6B6-4863-A703-E67F486FCD4D}" type="pres">
      <dgm:prSet presAssocID="{5D26B9E9-F84D-4122-9CEC-70730FEB3614}" presName="sibSpaceThree" presStyleCnt="0"/>
      <dgm:spPr/>
    </dgm:pt>
    <dgm:pt modelId="{9B773458-3FF7-470B-8D2B-003B0B4B6617}" type="pres">
      <dgm:prSet presAssocID="{F74E521B-6706-4CBB-854E-E2C3AD72C793}" presName="vertThree" presStyleCnt="0"/>
      <dgm:spPr/>
    </dgm:pt>
    <dgm:pt modelId="{3655201D-C376-4948-9E4A-BA2494DEE85F}" type="pres">
      <dgm:prSet presAssocID="{F74E521B-6706-4CBB-854E-E2C3AD72C793}" presName="txThree" presStyleLbl="node3" presStyleIdx="8" presStyleCnt="15">
        <dgm:presLayoutVars>
          <dgm:chPref val="3"/>
        </dgm:presLayoutVars>
      </dgm:prSet>
      <dgm:spPr/>
      <dgm:t>
        <a:bodyPr/>
        <a:lstStyle/>
        <a:p>
          <a:endParaRPr lang="zh-CN" altLang="en-US"/>
        </a:p>
      </dgm:t>
    </dgm:pt>
    <dgm:pt modelId="{260CBA20-1412-4A29-80A9-E902734A7864}" type="pres">
      <dgm:prSet presAssocID="{F74E521B-6706-4CBB-854E-E2C3AD72C793}" presName="horzThree" presStyleCnt="0"/>
      <dgm:spPr/>
    </dgm:pt>
    <dgm:pt modelId="{73AB8E34-ED35-42C5-8BCB-1DAC932E45C1}" type="pres">
      <dgm:prSet presAssocID="{1063BA39-A8D4-43EE-B810-E49C736900B1}" presName="sibSpaceThree" presStyleCnt="0"/>
      <dgm:spPr/>
    </dgm:pt>
    <dgm:pt modelId="{6888A558-E30D-4F44-BBDA-C02EBC94858F}" type="pres">
      <dgm:prSet presAssocID="{EB3DCF0C-4C37-4504-BD01-3BE0439345FF}" presName="vertThree" presStyleCnt="0"/>
      <dgm:spPr/>
    </dgm:pt>
    <dgm:pt modelId="{8442AF01-A436-4062-8E24-0799C25AC556}" type="pres">
      <dgm:prSet presAssocID="{EB3DCF0C-4C37-4504-BD01-3BE0439345FF}" presName="txThree" presStyleLbl="node3" presStyleIdx="9" presStyleCnt="15">
        <dgm:presLayoutVars>
          <dgm:chPref val="3"/>
        </dgm:presLayoutVars>
      </dgm:prSet>
      <dgm:spPr/>
      <dgm:t>
        <a:bodyPr/>
        <a:lstStyle/>
        <a:p>
          <a:endParaRPr lang="zh-CN" altLang="en-US"/>
        </a:p>
      </dgm:t>
    </dgm:pt>
    <dgm:pt modelId="{8A266894-B0ED-4BE4-8185-D1698232464F}" type="pres">
      <dgm:prSet presAssocID="{EB3DCF0C-4C37-4504-BD01-3BE0439345FF}" presName="horzThree" presStyleCnt="0"/>
      <dgm:spPr/>
    </dgm:pt>
    <dgm:pt modelId="{8EA9D15A-D304-4A2A-A5CE-A7416AD1D569}" type="pres">
      <dgm:prSet presAssocID="{8E3C3640-8325-4C8A-AD12-534D6A1F84D2}" presName="sibSpaceTwo" presStyleCnt="0"/>
      <dgm:spPr/>
    </dgm:pt>
    <dgm:pt modelId="{4C3C1B01-B979-4C47-BB4C-5CBA45A07780}" type="pres">
      <dgm:prSet presAssocID="{D75390A5-F810-465E-8C98-C877B3AC2FE8}" presName="vertTwo" presStyleCnt="0"/>
      <dgm:spPr/>
    </dgm:pt>
    <dgm:pt modelId="{15950EFD-A16E-4A53-A0E6-AD7BD6C86C34}" type="pres">
      <dgm:prSet presAssocID="{D75390A5-F810-465E-8C98-C877B3AC2FE8}" presName="txTwo" presStyleLbl="node2" presStyleIdx="2" presStyleCnt="3" custScaleY="67277">
        <dgm:presLayoutVars>
          <dgm:chPref val="3"/>
        </dgm:presLayoutVars>
      </dgm:prSet>
      <dgm:spPr/>
      <dgm:t>
        <a:bodyPr/>
        <a:lstStyle/>
        <a:p>
          <a:endParaRPr lang="zh-CN" altLang="en-US"/>
        </a:p>
      </dgm:t>
    </dgm:pt>
    <dgm:pt modelId="{0D284667-3739-4FAD-843B-F5094A910C74}" type="pres">
      <dgm:prSet presAssocID="{D75390A5-F810-465E-8C98-C877B3AC2FE8}" presName="parTransTwo" presStyleCnt="0"/>
      <dgm:spPr/>
    </dgm:pt>
    <dgm:pt modelId="{AFE8AEE5-1E4D-41BC-9FB4-A2537B853BCE}" type="pres">
      <dgm:prSet presAssocID="{D75390A5-F810-465E-8C98-C877B3AC2FE8}" presName="horzTwo" presStyleCnt="0"/>
      <dgm:spPr/>
    </dgm:pt>
    <dgm:pt modelId="{8B0870D9-2CBF-432F-913D-32DA56A5FE7F}" type="pres">
      <dgm:prSet presAssocID="{509B102D-B7A1-460A-B287-D16E2C72FD47}" presName="vertThree" presStyleCnt="0"/>
      <dgm:spPr/>
    </dgm:pt>
    <dgm:pt modelId="{31ED99A4-0874-4336-A836-41978FBA1EAA}" type="pres">
      <dgm:prSet presAssocID="{509B102D-B7A1-460A-B287-D16E2C72FD47}" presName="txThree" presStyleLbl="node3" presStyleIdx="10" presStyleCnt="15">
        <dgm:presLayoutVars>
          <dgm:chPref val="3"/>
        </dgm:presLayoutVars>
      </dgm:prSet>
      <dgm:spPr/>
      <dgm:t>
        <a:bodyPr/>
        <a:lstStyle/>
        <a:p>
          <a:endParaRPr lang="zh-CN" altLang="en-US"/>
        </a:p>
      </dgm:t>
    </dgm:pt>
    <dgm:pt modelId="{990370CD-DE77-4582-B805-929D9FD3EC10}" type="pres">
      <dgm:prSet presAssocID="{509B102D-B7A1-460A-B287-D16E2C72FD47}" presName="horzThree" presStyleCnt="0"/>
      <dgm:spPr/>
    </dgm:pt>
    <dgm:pt modelId="{F317012D-DCE7-44B1-8437-8AAF67F599D6}" type="pres">
      <dgm:prSet presAssocID="{46A1F795-A9E0-429B-8794-6DD1E47F73F8}" presName="sibSpaceThree" presStyleCnt="0"/>
      <dgm:spPr/>
    </dgm:pt>
    <dgm:pt modelId="{09DAF5BA-74E8-4BBA-80B5-4E8749C0955E}" type="pres">
      <dgm:prSet presAssocID="{65F93F84-61E7-4830-AED5-5DA3D03E842C}" presName="vertThree" presStyleCnt="0"/>
      <dgm:spPr/>
    </dgm:pt>
    <dgm:pt modelId="{BAFB4B61-B5A0-4E1D-93C4-31D5724EFD37}" type="pres">
      <dgm:prSet presAssocID="{65F93F84-61E7-4830-AED5-5DA3D03E842C}" presName="txThree" presStyleLbl="node3" presStyleIdx="11" presStyleCnt="15">
        <dgm:presLayoutVars>
          <dgm:chPref val="3"/>
        </dgm:presLayoutVars>
      </dgm:prSet>
      <dgm:spPr/>
      <dgm:t>
        <a:bodyPr/>
        <a:lstStyle/>
        <a:p>
          <a:endParaRPr lang="zh-CN" altLang="en-US"/>
        </a:p>
      </dgm:t>
    </dgm:pt>
    <dgm:pt modelId="{C8F9641B-0F26-4906-81E1-161323278554}" type="pres">
      <dgm:prSet presAssocID="{65F93F84-61E7-4830-AED5-5DA3D03E842C}" presName="horzThree" presStyleCnt="0"/>
      <dgm:spPr/>
    </dgm:pt>
    <dgm:pt modelId="{3F09D650-F9EB-47C0-876A-A9EB56AC247A}" type="pres">
      <dgm:prSet presAssocID="{FB8A9450-21E8-4824-8A3C-89C23F1DA665}" presName="sibSpaceThree" presStyleCnt="0"/>
      <dgm:spPr/>
    </dgm:pt>
    <dgm:pt modelId="{04E6EF00-517B-4F84-8F49-51B279F48007}" type="pres">
      <dgm:prSet presAssocID="{828F5A6F-C415-41A8-90ED-1A1BE5322445}" presName="vertThree" presStyleCnt="0"/>
      <dgm:spPr/>
    </dgm:pt>
    <dgm:pt modelId="{EB6EA7C9-4483-4666-9923-D22FE6512209}" type="pres">
      <dgm:prSet presAssocID="{828F5A6F-C415-41A8-90ED-1A1BE5322445}" presName="txThree" presStyleLbl="node3" presStyleIdx="12" presStyleCnt="15">
        <dgm:presLayoutVars>
          <dgm:chPref val="3"/>
        </dgm:presLayoutVars>
      </dgm:prSet>
      <dgm:spPr/>
      <dgm:t>
        <a:bodyPr/>
        <a:lstStyle/>
        <a:p>
          <a:endParaRPr lang="zh-CN" altLang="en-US"/>
        </a:p>
      </dgm:t>
    </dgm:pt>
    <dgm:pt modelId="{25C57245-CB93-4DBB-8DEC-CBA9B09DC5AF}" type="pres">
      <dgm:prSet presAssocID="{828F5A6F-C415-41A8-90ED-1A1BE5322445}" presName="horzThree" presStyleCnt="0"/>
      <dgm:spPr/>
    </dgm:pt>
    <dgm:pt modelId="{D80B2FC7-1BFF-4BDA-B873-E87B4F39CA42}" type="pres">
      <dgm:prSet presAssocID="{A5484122-6DBA-4E1C-A0B4-D2C3B09A8D49}" presName="sibSpaceThree" presStyleCnt="0"/>
      <dgm:spPr/>
    </dgm:pt>
    <dgm:pt modelId="{44131174-95D6-4F9E-B3C0-5A147BB530CE}" type="pres">
      <dgm:prSet presAssocID="{CD61CF9B-5B2F-4E14-A680-EC83813C1F1F}" presName="vertThree" presStyleCnt="0"/>
      <dgm:spPr/>
    </dgm:pt>
    <dgm:pt modelId="{EED99336-69A3-49F1-A114-95B005F429BD}" type="pres">
      <dgm:prSet presAssocID="{CD61CF9B-5B2F-4E14-A680-EC83813C1F1F}" presName="txThree" presStyleLbl="node3" presStyleIdx="13" presStyleCnt="15">
        <dgm:presLayoutVars>
          <dgm:chPref val="3"/>
        </dgm:presLayoutVars>
      </dgm:prSet>
      <dgm:spPr/>
      <dgm:t>
        <a:bodyPr/>
        <a:lstStyle/>
        <a:p>
          <a:endParaRPr lang="zh-CN" altLang="en-US"/>
        </a:p>
      </dgm:t>
    </dgm:pt>
    <dgm:pt modelId="{E3F74838-1060-4E67-914E-259C2EC31A22}" type="pres">
      <dgm:prSet presAssocID="{CD61CF9B-5B2F-4E14-A680-EC83813C1F1F}" presName="horzThree" presStyleCnt="0"/>
      <dgm:spPr/>
    </dgm:pt>
    <dgm:pt modelId="{8D3C551A-589A-4417-B843-81D99EE1B234}" type="pres">
      <dgm:prSet presAssocID="{FCD4B21D-309A-4AEE-A000-A349283F4042}" presName="sibSpaceThree" presStyleCnt="0"/>
      <dgm:spPr/>
    </dgm:pt>
    <dgm:pt modelId="{2EAA9A08-98D3-4DB0-92D0-9D6971FFDF1B}" type="pres">
      <dgm:prSet presAssocID="{FE3F73DB-C2EF-4F9B-9656-370D42B26ADE}" presName="vertThree" presStyleCnt="0"/>
      <dgm:spPr/>
    </dgm:pt>
    <dgm:pt modelId="{94095E92-30F8-4AB1-9960-143E5F9B06E4}" type="pres">
      <dgm:prSet presAssocID="{FE3F73DB-C2EF-4F9B-9656-370D42B26ADE}" presName="txThree" presStyleLbl="node3" presStyleIdx="14" presStyleCnt="15">
        <dgm:presLayoutVars>
          <dgm:chPref val="3"/>
        </dgm:presLayoutVars>
      </dgm:prSet>
      <dgm:spPr/>
      <dgm:t>
        <a:bodyPr/>
        <a:lstStyle/>
        <a:p>
          <a:endParaRPr lang="zh-CN" altLang="en-US"/>
        </a:p>
      </dgm:t>
    </dgm:pt>
    <dgm:pt modelId="{3EF9FB09-0C49-4654-9E19-2EF3CF53D58F}" type="pres">
      <dgm:prSet presAssocID="{FE3F73DB-C2EF-4F9B-9656-370D42B26ADE}" presName="horzThree" presStyleCnt="0"/>
      <dgm:spPr/>
    </dgm:pt>
  </dgm:ptLst>
  <dgm:cxnLst>
    <dgm:cxn modelId="{8AD5E85A-925D-438D-930F-5859B617758F}" type="presOf" srcId="{FE3F73DB-C2EF-4F9B-9656-370D42B26ADE}" destId="{94095E92-30F8-4AB1-9960-143E5F9B06E4}" srcOrd="0" destOrd="0" presId="urn:microsoft.com/office/officeart/2005/8/layout/hierarchy4"/>
    <dgm:cxn modelId="{71FC452B-95AA-4D6F-87CC-831FCE521C12}" srcId="{63709A40-6370-4029-B41E-D761B4B94780}" destId="{722E1797-F775-45C5-B839-813489D42284}" srcOrd="0" destOrd="0" parTransId="{03E23856-715A-45B8-825D-F17FFC620F33}" sibTransId="{343A1940-B530-4C53-93B6-F2D000D65DF7}"/>
    <dgm:cxn modelId="{D3C6C453-2D5E-4A03-806B-2290E9478A3D}" type="presOf" srcId="{63709A40-6370-4029-B41E-D761B4B94780}" destId="{AB02F2CE-BF30-4E58-98C0-DF8C1B417919}" srcOrd="0" destOrd="0" presId="urn:microsoft.com/office/officeart/2005/8/layout/hierarchy4"/>
    <dgm:cxn modelId="{9C9306A6-34E2-47EF-A381-45A8B3C79FDF}" srcId="{722E1797-F775-45C5-B839-813489D42284}" destId="{3BDA0395-2FE0-40AC-8625-505DBC2624EB}" srcOrd="5" destOrd="0" parTransId="{857839B7-99E1-4553-B8B4-1D37E6EC5888}" sibTransId="{E00FE6F9-3F7B-40BF-A675-1C772EE7A080}"/>
    <dgm:cxn modelId="{D0BA7AD4-B99C-4879-A60E-764B9C95B239}" srcId="{722E1797-F775-45C5-B839-813489D42284}" destId="{3BD99F86-D1D5-44D8-9304-C31A74D08FA5}" srcOrd="0" destOrd="0" parTransId="{E8182477-1BE4-4E16-8BF5-3060FB37A9CE}" sibTransId="{5144A0D2-79A4-4488-82A5-1845004259CE}"/>
    <dgm:cxn modelId="{C6136EC4-C396-4AA9-8B1C-9B9252DC37DC}" type="presOf" srcId="{828F5A6F-C415-41A8-90ED-1A1BE5322445}" destId="{EB6EA7C9-4483-4666-9923-D22FE6512209}" srcOrd="0" destOrd="0" presId="urn:microsoft.com/office/officeart/2005/8/layout/hierarchy4"/>
    <dgm:cxn modelId="{1DD8AED8-8F4A-4E10-9CE4-5BCC1E8BD7A7}" type="presOf" srcId="{3BD99F86-D1D5-44D8-9304-C31A74D08FA5}" destId="{464BBFBA-C334-4ED8-A208-9C41C34737F4}" srcOrd="0" destOrd="0" presId="urn:microsoft.com/office/officeart/2005/8/layout/hierarchy4"/>
    <dgm:cxn modelId="{60CB7200-4472-45C8-8443-54937DE47C07}" srcId="{63709A40-6370-4029-B41E-D761B4B94780}" destId="{CF8AA008-F9FC-411F-8206-38A4C52E31CB}" srcOrd="1" destOrd="0" parTransId="{00B74F1A-B31F-4488-8331-20BEC2F4955A}" sibTransId="{8E3C3640-8325-4C8A-AD12-534D6A1F84D2}"/>
    <dgm:cxn modelId="{0B5F9517-E515-4A78-B741-5EAB376F4DC4}" type="presOf" srcId="{509B102D-B7A1-460A-B287-D16E2C72FD47}" destId="{31ED99A4-0874-4336-A836-41978FBA1EAA}" srcOrd="0" destOrd="0" presId="urn:microsoft.com/office/officeart/2005/8/layout/hierarchy4"/>
    <dgm:cxn modelId="{D76E4E9A-063B-4703-8683-C84BDA0E955D}" srcId="{D75390A5-F810-465E-8C98-C877B3AC2FE8}" destId="{828F5A6F-C415-41A8-90ED-1A1BE5322445}" srcOrd="2" destOrd="0" parTransId="{06F98F15-9D64-429C-AE67-E5EEF316860A}" sibTransId="{A5484122-6DBA-4E1C-A0B4-D2C3B09A8D49}"/>
    <dgm:cxn modelId="{DB5A9F06-376B-490E-8D47-0BEA84E8DC52}" srcId="{63709A40-6370-4029-B41E-D761B4B94780}" destId="{D75390A5-F810-465E-8C98-C877B3AC2FE8}" srcOrd="2" destOrd="0" parTransId="{93DB6113-56B9-4919-B4A8-1594477755BC}" sibTransId="{CC06F732-28FD-4DDF-B2B4-799A9D27E26C}"/>
    <dgm:cxn modelId="{140B660F-C40B-49CC-8880-8EB37C4A255C}" type="presOf" srcId="{F6E77A1B-2162-4989-A14A-E8DF24A9E3E8}" destId="{03C00F5B-7C6D-4D2C-97F9-1B5DB88F3023}" srcOrd="0" destOrd="0" presId="urn:microsoft.com/office/officeart/2005/8/layout/hierarchy4"/>
    <dgm:cxn modelId="{BCEF2CED-70D8-4DCD-B1AE-F4A9A67E1324}" srcId="{CF8AA008-F9FC-411F-8206-38A4C52E31CB}" destId="{3E3FB331-2A31-4E95-B41C-2FB62E97E8F1}" srcOrd="0" destOrd="0" parTransId="{9106A5CF-3898-4C6E-B26A-0E86C6E78C5A}" sibTransId="{5079FE1D-4D67-4FDE-A3C8-E55E31DE5CDE}"/>
    <dgm:cxn modelId="{AD75210D-DA5D-4EBF-B6F0-DC0D26ED1B17}" type="presOf" srcId="{3E3FB331-2A31-4E95-B41C-2FB62E97E8F1}" destId="{3ADDD9D0-7240-4F9D-BF80-8547D25D586E}" srcOrd="0" destOrd="0" presId="urn:microsoft.com/office/officeart/2005/8/layout/hierarchy4"/>
    <dgm:cxn modelId="{85A05F17-4B2F-4B67-BB7D-C289B8C0D8D8}" type="presOf" srcId="{CF8AA008-F9FC-411F-8206-38A4C52E31CB}" destId="{DCF6EE06-1D82-440E-9D4A-307339CD220F}" srcOrd="0" destOrd="0" presId="urn:microsoft.com/office/officeart/2005/8/layout/hierarchy4"/>
    <dgm:cxn modelId="{538ECE68-31FD-453C-B76F-703BEB270D1E}" srcId="{D75390A5-F810-465E-8C98-C877B3AC2FE8}" destId="{CD61CF9B-5B2F-4E14-A680-EC83813C1F1F}" srcOrd="3" destOrd="0" parTransId="{C0C83943-7004-4C89-8A02-C2714D1FA36C}" sibTransId="{FCD4B21D-309A-4AEE-A000-A349283F4042}"/>
    <dgm:cxn modelId="{6DC8FE7B-2AFD-4667-8127-D357F18D6FA1}" srcId="{CF8AA008-F9FC-411F-8206-38A4C52E31CB}" destId="{3F7010B3-2615-4B36-8102-45C42687C0A1}" srcOrd="1" destOrd="0" parTransId="{CA82AA27-ECE3-4104-B330-E2772B6F5397}" sibTransId="{5D26B9E9-F84D-4122-9CEC-70730FEB3614}"/>
    <dgm:cxn modelId="{4961FE75-ACC7-4D4A-B4B3-A8D753B79236}" type="presOf" srcId="{3BDA0395-2FE0-40AC-8625-505DBC2624EB}" destId="{82F78461-193D-4F35-8D99-5995FC7528EB}" srcOrd="0" destOrd="0" presId="urn:microsoft.com/office/officeart/2005/8/layout/hierarchy4"/>
    <dgm:cxn modelId="{93F5077B-1585-47A3-A405-112D36330020}" srcId="{D75390A5-F810-465E-8C98-C877B3AC2FE8}" destId="{65F93F84-61E7-4830-AED5-5DA3D03E842C}" srcOrd="1" destOrd="0" parTransId="{7BCD2727-F313-4D8C-BAC4-D900CDC7F31D}" sibTransId="{FB8A9450-21E8-4824-8A3C-89C23F1DA665}"/>
    <dgm:cxn modelId="{E5C5817C-7B3F-4E31-82C2-353ECEFCE249}" type="presOf" srcId="{3F7010B3-2615-4B36-8102-45C42687C0A1}" destId="{1F850246-068B-438A-99C2-9FE90B62DA14}" srcOrd="0" destOrd="0" presId="urn:microsoft.com/office/officeart/2005/8/layout/hierarchy4"/>
    <dgm:cxn modelId="{56FB0C80-8A4F-49CD-8DDD-CCC282312CA8}" srcId="{722E1797-F775-45C5-B839-813489D42284}" destId="{004EF795-E4BE-490B-A624-B0603C585C11}" srcOrd="2" destOrd="0" parTransId="{E5453333-6062-43EB-8876-A6AC0F4EC9B4}" sibTransId="{797695AA-954C-43AA-A3E0-B2191D399BEA}"/>
    <dgm:cxn modelId="{D750A458-ABEB-46EC-AA78-CEF0E2627387}" type="presOf" srcId="{F74E521B-6706-4CBB-854E-E2C3AD72C793}" destId="{3655201D-C376-4948-9E4A-BA2494DEE85F}" srcOrd="0" destOrd="0" presId="urn:microsoft.com/office/officeart/2005/8/layout/hierarchy4"/>
    <dgm:cxn modelId="{B904F154-CCFB-4671-8939-4E55C319D351}" srcId="{D75390A5-F810-465E-8C98-C877B3AC2FE8}" destId="{509B102D-B7A1-460A-B287-D16E2C72FD47}" srcOrd="0" destOrd="0" parTransId="{EB746D78-A270-4558-9182-72BF3DCCC467}" sibTransId="{46A1F795-A9E0-429B-8794-6DD1E47F73F8}"/>
    <dgm:cxn modelId="{8A767201-AF89-4A2C-BFD3-63250C08F3AE}" srcId="{CF8AA008-F9FC-411F-8206-38A4C52E31CB}" destId="{F74E521B-6706-4CBB-854E-E2C3AD72C793}" srcOrd="2" destOrd="0" parTransId="{C336A4CA-E6EA-4AA8-AF49-185C781EEB26}" sibTransId="{1063BA39-A8D4-43EE-B810-E49C736900B1}"/>
    <dgm:cxn modelId="{4A02E1BE-5941-40A8-AD1E-973F9473EE8B}" type="presOf" srcId="{722E1797-F775-45C5-B839-813489D42284}" destId="{1D594778-CC05-4D9D-8A5C-38DB154F8B62}" srcOrd="0" destOrd="0" presId="urn:microsoft.com/office/officeart/2005/8/layout/hierarchy4"/>
    <dgm:cxn modelId="{78136FBA-E8F0-4730-BA97-CE5D372A7D69}" type="presOf" srcId="{CD61CF9B-5B2F-4E14-A680-EC83813C1F1F}" destId="{EED99336-69A3-49F1-A114-95B005F429BD}" srcOrd="0" destOrd="0" presId="urn:microsoft.com/office/officeart/2005/8/layout/hierarchy4"/>
    <dgm:cxn modelId="{B406545A-CF87-4B5E-A44B-F2D461F1340D}" type="presOf" srcId="{65F93F84-61E7-4830-AED5-5DA3D03E842C}" destId="{BAFB4B61-B5A0-4E1D-93C4-31D5724EFD37}" srcOrd="0" destOrd="0" presId="urn:microsoft.com/office/officeart/2005/8/layout/hierarchy4"/>
    <dgm:cxn modelId="{6918D895-8697-4FA6-AE9A-C73A9988F6F4}" type="presOf" srcId="{EB3DCF0C-4C37-4504-BD01-3BE0439345FF}" destId="{8442AF01-A436-4062-8E24-0799C25AC556}" srcOrd="0" destOrd="0" presId="urn:microsoft.com/office/officeart/2005/8/layout/hierarchy4"/>
    <dgm:cxn modelId="{C432C8AD-A562-4AAF-901E-2D84A7819231}" srcId="{722E1797-F775-45C5-B839-813489D42284}" destId="{39564FE0-C978-4DCB-BD52-E8ECC04DF047}" srcOrd="1" destOrd="0" parTransId="{A2D70E35-55E5-4D47-BD58-9BE36DB75EF6}" sibTransId="{4125E0CB-C192-482E-A818-4028BF369D79}"/>
    <dgm:cxn modelId="{7D395921-7330-4C59-8922-A0030520BD15}" srcId="{CF8AA008-F9FC-411F-8206-38A4C52E31CB}" destId="{EB3DCF0C-4C37-4504-BD01-3BE0439345FF}" srcOrd="3" destOrd="0" parTransId="{0A08A871-E5BA-4DAE-BF09-26A6067C72E7}" sibTransId="{9D8E9380-241F-477F-B4EB-A7F80B984C9A}"/>
    <dgm:cxn modelId="{05B34EB3-9C89-443A-AF1E-B8E569304ACC}" srcId="{D75390A5-F810-465E-8C98-C877B3AC2FE8}" destId="{FE3F73DB-C2EF-4F9B-9656-370D42B26ADE}" srcOrd="4" destOrd="0" parTransId="{66915A3F-D00B-4999-B0E4-289C325EE2A5}" sibTransId="{F2E6CBB4-4E60-486E-ACB3-E39C446DC4E4}"/>
    <dgm:cxn modelId="{15A8F3B1-FDB8-4C8F-BDE9-2EA654B7E1DD}" type="presOf" srcId="{004EF795-E4BE-490B-A624-B0603C585C11}" destId="{BBE083FB-704B-45A1-BEEC-12C96BB8823A}" srcOrd="0" destOrd="0" presId="urn:microsoft.com/office/officeart/2005/8/layout/hierarchy4"/>
    <dgm:cxn modelId="{6AEF4507-AB5B-4AEB-8F32-CB2430958D66}" type="presOf" srcId="{D75390A5-F810-465E-8C98-C877B3AC2FE8}" destId="{15950EFD-A16E-4A53-A0E6-AD7BD6C86C34}" srcOrd="0" destOrd="0" presId="urn:microsoft.com/office/officeart/2005/8/layout/hierarchy4"/>
    <dgm:cxn modelId="{2663690A-732D-40FD-8A20-5B030ADAD9C2}" srcId="{722E1797-F775-45C5-B839-813489D42284}" destId="{0B93E6A7-AFE6-468C-BF58-153D444D1287}" srcOrd="4" destOrd="0" parTransId="{5432991A-390D-4814-AB8D-0AF2D21C0FDF}" sibTransId="{22B24B8E-073D-4616-95CF-40912763A6C6}"/>
    <dgm:cxn modelId="{1532E414-A2FE-41B8-A064-473BAC904B23}" type="presOf" srcId="{4D355B31-9548-4EFC-A0E3-E0838ABD13DC}" destId="{E5075A0A-B98D-46E0-B430-E68A5CCC2C15}" srcOrd="0" destOrd="0" presId="urn:microsoft.com/office/officeart/2005/8/layout/hierarchy4"/>
    <dgm:cxn modelId="{8A08B2B5-E9BD-4CC0-906D-A4F9088AD3B8}" type="presOf" srcId="{39564FE0-C978-4DCB-BD52-E8ECC04DF047}" destId="{8F82A943-CC68-427B-8E57-24C816498D43}" srcOrd="0" destOrd="0" presId="urn:microsoft.com/office/officeart/2005/8/layout/hierarchy4"/>
    <dgm:cxn modelId="{3131BC75-5110-4607-8ADB-818727AD2725}" srcId="{722E1797-F775-45C5-B839-813489D42284}" destId="{4D355B31-9548-4EFC-A0E3-E0838ABD13DC}" srcOrd="3" destOrd="0" parTransId="{208A6527-9F10-49B9-B7D3-AEE3E1C1F778}" sibTransId="{8787599F-100F-421C-AD85-5D659FA35A9C}"/>
    <dgm:cxn modelId="{E6E4A0F5-18F5-4198-B322-A9306284580A}" srcId="{F6E77A1B-2162-4989-A14A-E8DF24A9E3E8}" destId="{63709A40-6370-4029-B41E-D761B4B94780}" srcOrd="0" destOrd="0" parTransId="{6E90ED91-0AE2-4FE3-9BE9-3A980B446E47}" sibTransId="{A61A2714-B98C-4EF1-9E23-316AA4A573A0}"/>
    <dgm:cxn modelId="{BE5ED413-40DF-4E77-9A5B-5D1E4A36DCB2}" type="presOf" srcId="{0B93E6A7-AFE6-468C-BF58-153D444D1287}" destId="{C3260258-28D6-4EDC-A8C8-4D330196685C}" srcOrd="0" destOrd="0" presId="urn:microsoft.com/office/officeart/2005/8/layout/hierarchy4"/>
    <dgm:cxn modelId="{CB57A582-1576-4FE1-8252-8AECF7AFC45F}" type="presParOf" srcId="{03C00F5B-7C6D-4D2C-97F9-1B5DB88F3023}" destId="{E5702FF7-581C-47BE-B34A-27E8E4954DFD}" srcOrd="0" destOrd="0" presId="urn:microsoft.com/office/officeart/2005/8/layout/hierarchy4"/>
    <dgm:cxn modelId="{0A15EE34-BD4D-4C07-A75A-4326BF9493BA}" type="presParOf" srcId="{E5702FF7-581C-47BE-B34A-27E8E4954DFD}" destId="{AB02F2CE-BF30-4E58-98C0-DF8C1B417919}" srcOrd="0" destOrd="0" presId="urn:microsoft.com/office/officeart/2005/8/layout/hierarchy4"/>
    <dgm:cxn modelId="{DD51487B-43BF-492C-85EA-EB0179DB9B71}" type="presParOf" srcId="{E5702FF7-581C-47BE-B34A-27E8E4954DFD}" destId="{F7EC3404-FE34-426A-B51B-B9F08352A428}" srcOrd="1" destOrd="0" presId="urn:microsoft.com/office/officeart/2005/8/layout/hierarchy4"/>
    <dgm:cxn modelId="{2E028023-063C-467D-9B32-0EC5F9E2229C}" type="presParOf" srcId="{E5702FF7-581C-47BE-B34A-27E8E4954DFD}" destId="{DC482C9C-E052-4A74-BD27-C8B7DE4334CC}" srcOrd="2" destOrd="0" presId="urn:microsoft.com/office/officeart/2005/8/layout/hierarchy4"/>
    <dgm:cxn modelId="{395F04A0-36CE-4C39-8E3C-D49A6B578626}" type="presParOf" srcId="{DC482C9C-E052-4A74-BD27-C8B7DE4334CC}" destId="{D7C33984-249B-4AB2-A7CA-809F5414D073}" srcOrd="0" destOrd="0" presId="urn:microsoft.com/office/officeart/2005/8/layout/hierarchy4"/>
    <dgm:cxn modelId="{46A9CBD9-A187-4D6E-9C34-5C1DE178FD1D}" type="presParOf" srcId="{D7C33984-249B-4AB2-A7CA-809F5414D073}" destId="{1D594778-CC05-4D9D-8A5C-38DB154F8B62}" srcOrd="0" destOrd="0" presId="urn:microsoft.com/office/officeart/2005/8/layout/hierarchy4"/>
    <dgm:cxn modelId="{E0481334-7A6A-471E-8A83-E0EF72DDD551}" type="presParOf" srcId="{D7C33984-249B-4AB2-A7CA-809F5414D073}" destId="{A238AF4C-9BAC-4F6F-8A65-87FE34941424}" srcOrd="1" destOrd="0" presId="urn:microsoft.com/office/officeart/2005/8/layout/hierarchy4"/>
    <dgm:cxn modelId="{99BB831D-A562-4820-94DC-5288F229C612}" type="presParOf" srcId="{D7C33984-249B-4AB2-A7CA-809F5414D073}" destId="{FA987FDA-AD42-4D52-8199-2AFCE4AFB98F}" srcOrd="2" destOrd="0" presId="urn:microsoft.com/office/officeart/2005/8/layout/hierarchy4"/>
    <dgm:cxn modelId="{E19F16EE-B16F-4C70-9920-6D14A1ECA2CF}" type="presParOf" srcId="{FA987FDA-AD42-4D52-8199-2AFCE4AFB98F}" destId="{A6EA298B-4A3F-49B6-8D51-E07C282E997E}" srcOrd="0" destOrd="0" presId="urn:microsoft.com/office/officeart/2005/8/layout/hierarchy4"/>
    <dgm:cxn modelId="{6C1BB78B-424B-4289-9038-3E8FBA40A0AC}" type="presParOf" srcId="{A6EA298B-4A3F-49B6-8D51-E07C282E997E}" destId="{464BBFBA-C334-4ED8-A208-9C41C34737F4}" srcOrd="0" destOrd="0" presId="urn:microsoft.com/office/officeart/2005/8/layout/hierarchy4"/>
    <dgm:cxn modelId="{8ED33901-124F-4796-B9B9-BAD592751124}" type="presParOf" srcId="{A6EA298B-4A3F-49B6-8D51-E07C282E997E}" destId="{FC081399-3659-443D-AFEE-BB09A17602E8}" srcOrd="1" destOrd="0" presId="urn:microsoft.com/office/officeart/2005/8/layout/hierarchy4"/>
    <dgm:cxn modelId="{1A55BB10-0E26-4C71-B001-C975C48529BF}" type="presParOf" srcId="{FA987FDA-AD42-4D52-8199-2AFCE4AFB98F}" destId="{0C2C8367-4B08-466D-9074-8DFB4E90F88D}" srcOrd="1" destOrd="0" presId="urn:microsoft.com/office/officeart/2005/8/layout/hierarchy4"/>
    <dgm:cxn modelId="{50E4C96D-91DA-4DAA-90EE-C9AE570FD742}" type="presParOf" srcId="{FA987FDA-AD42-4D52-8199-2AFCE4AFB98F}" destId="{F6C84D71-2FFD-4ECB-BF13-4036964BA84C}" srcOrd="2" destOrd="0" presId="urn:microsoft.com/office/officeart/2005/8/layout/hierarchy4"/>
    <dgm:cxn modelId="{C05CD21F-10E5-4A5B-A012-D06719B1028E}" type="presParOf" srcId="{F6C84D71-2FFD-4ECB-BF13-4036964BA84C}" destId="{8F82A943-CC68-427B-8E57-24C816498D43}" srcOrd="0" destOrd="0" presId="urn:microsoft.com/office/officeart/2005/8/layout/hierarchy4"/>
    <dgm:cxn modelId="{6204DE5C-3552-439C-BD63-2FB534215D94}" type="presParOf" srcId="{F6C84D71-2FFD-4ECB-BF13-4036964BA84C}" destId="{790E1C7D-4F16-4497-AEDF-C5A9A9AC699D}" srcOrd="1" destOrd="0" presId="urn:microsoft.com/office/officeart/2005/8/layout/hierarchy4"/>
    <dgm:cxn modelId="{B6DE7357-6CFD-43E2-ABC4-332D2D7FCA57}" type="presParOf" srcId="{FA987FDA-AD42-4D52-8199-2AFCE4AFB98F}" destId="{7F1697A7-4CBA-4935-922B-4B5B13832692}" srcOrd="3" destOrd="0" presId="urn:microsoft.com/office/officeart/2005/8/layout/hierarchy4"/>
    <dgm:cxn modelId="{1658E5D5-5C04-438D-A819-F977A12639D9}" type="presParOf" srcId="{FA987FDA-AD42-4D52-8199-2AFCE4AFB98F}" destId="{B425EFE1-E4A8-4105-815B-A7BA065DC157}" srcOrd="4" destOrd="0" presId="urn:microsoft.com/office/officeart/2005/8/layout/hierarchy4"/>
    <dgm:cxn modelId="{7D61435D-E8A2-4F24-BB2A-797FD750AAED}" type="presParOf" srcId="{B425EFE1-E4A8-4105-815B-A7BA065DC157}" destId="{BBE083FB-704B-45A1-BEEC-12C96BB8823A}" srcOrd="0" destOrd="0" presId="urn:microsoft.com/office/officeart/2005/8/layout/hierarchy4"/>
    <dgm:cxn modelId="{33C65462-9B3F-436C-B4C0-7D5ECAE37CE2}" type="presParOf" srcId="{B425EFE1-E4A8-4105-815B-A7BA065DC157}" destId="{D5640AE5-72A5-4A5A-952C-3A04642F8B6C}" srcOrd="1" destOrd="0" presId="urn:microsoft.com/office/officeart/2005/8/layout/hierarchy4"/>
    <dgm:cxn modelId="{6507AE4E-BC94-4FA8-A6BE-C57D85AA270B}" type="presParOf" srcId="{FA987FDA-AD42-4D52-8199-2AFCE4AFB98F}" destId="{2667C5B9-F6C0-48BA-A717-C422F0F77E0C}" srcOrd="5" destOrd="0" presId="urn:microsoft.com/office/officeart/2005/8/layout/hierarchy4"/>
    <dgm:cxn modelId="{619FE993-B6D3-4755-B452-66088BD4C835}" type="presParOf" srcId="{FA987FDA-AD42-4D52-8199-2AFCE4AFB98F}" destId="{F5191C38-2F74-4CAC-BC53-A0DB8951BF14}" srcOrd="6" destOrd="0" presId="urn:microsoft.com/office/officeart/2005/8/layout/hierarchy4"/>
    <dgm:cxn modelId="{1D9DC4FA-A30F-4C2E-971E-2D5A4148E2AF}" type="presParOf" srcId="{F5191C38-2F74-4CAC-BC53-A0DB8951BF14}" destId="{E5075A0A-B98D-46E0-B430-E68A5CCC2C15}" srcOrd="0" destOrd="0" presId="urn:microsoft.com/office/officeart/2005/8/layout/hierarchy4"/>
    <dgm:cxn modelId="{8F674135-EDDA-4CA4-A426-7CA4132CC4A8}" type="presParOf" srcId="{F5191C38-2F74-4CAC-BC53-A0DB8951BF14}" destId="{65D670AF-82B9-427D-AE6F-F9C6806DD234}" srcOrd="1" destOrd="0" presId="urn:microsoft.com/office/officeart/2005/8/layout/hierarchy4"/>
    <dgm:cxn modelId="{EFB78D78-8FC0-4439-977F-8ECE96DE4615}" type="presParOf" srcId="{FA987FDA-AD42-4D52-8199-2AFCE4AFB98F}" destId="{D3BC2643-B0A5-42C1-B95E-372E543F7920}" srcOrd="7" destOrd="0" presId="urn:microsoft.com/office/officeart/2005/8/layout/hierarchy4"/>
    <dgm:cxn modelId="{E1DF1A0E-22A8-4BE0-B65F-EEC0D6EC1864}" type="presParOf" srcId="{FA987FDA-AD42-4D52-8199-2AFCE4AFB98F}" destId="{B251109D-DE1F-4681-8FF4-613F53472826}" srcOrd="8" destOrd="0" presId="urn:microsoft.com/office/officeart/2005/8/layout/hierarchy4"/>
    <dgm:cxn modelId="{A8FADFDA-879F-407F-8DE3-E648F5E8EBD2}" type="presParOf" srcId="{B251109D-DE1F-4681-8FF4-613F53472826}" destId="{C3260258-28D6-4EDC-A8C8-4D330196685C}" srcOrd="0" destOrd="0" presId="urn:microsoft.com/office/officeart/2005/8/layout/hierarchy4"/>
    <dgm:cxn modelId="{DDD8382E-E8C2-43D4-9323-B218C574A025}" type="presParOf" srcId="{B251109D-DE1F-4681-8FF4-613F53472826}" destId="{EDCBD1C9-CF1F-4DFC-8657-4003D9019248}" srcOrd="1" destOrd="0" presId="urn:microsoft.com/office/officeart/2005/8/layout/hierarchy4"/>
    <dgm:cxn modelId="{A275E3D8-1BEB-468A-BEA0-8E516C060F93}" type="presParOf" srcId="{FA987FDA-AD42-4D52-8199-2AFCE4AFB98F}" destId="{B293ED1B-0E48-40E2-8683-1B90AEC23E55}" srcOrd="9" destOrd="0" presId="urn:microsoft.com/office/officeart/2005/8/layout/hierarchy4"/>
    <dgm:cxn modelId="{E8C8030E-2BC5-4C6D-99F1-823DDF3F7F07}" type="presParOf" srcId="{FA987FDA-AD42-4D52-8199-2AFCE4AFB98F}" destId="{2E3F9C97-6A3D-4BA1-8A93-690273C09075}" srcOrd="10" destOrd="0" presId="urn:microsoft.com/office/officeart/2005/8/layout/hierarchy4"/>
    <dgm:cxn modelId="{20EE27BF-AD48-4A19-9126-864C1FA835AC}" type="presParOf" srcId="{2E3F9C97-6A3D-4BA1-8A93-690273C09075}" destId="{82F78461-193D-4F35-8D99-5995FC7528EB}" srcOrd="0" destOrd="0" presId="urn:microsoft.com/office/officeart/2005/8/layout/hierarchy4"/>
    <dgm:cxn modelId="{2B3EF7F8-4067-4B43-A570-BDE6B1E812DB}" type="presParOf" srcId="{2E3F9C97-6A3D-4BA1-8A93-690273C09075}" destId="{8A46A129-D631-40B3-9A8E-9A6ED99FAF9A}" srcOrd="1" destOrd="0" presId="urn:microsoft.com/office/officeart/2005/8/layout/hierarchy4"/>
    <dgm:cxn modelId="{551AF029-9813-4219-BB7C-36086DD12A02}" type="presParOf" srcId="{DC482C9C-E052-4A74-BD27-C8B7DE4334CC}" destId="{0D96FC0A-0E66-49B8-97E4-0055BF1D6D3A}" srcOrd="1" destOrd="0" presId="urn:microsoft.com/office/officeart/2005/8/layout/hierarchy4"/>
    <dgm:cxn modelId="{B84CD6EF-0DF0-4F42-BD1E-78E14369B92C}" type="presParOf" srcId="{DC482C9C-E052-4A74-BD27-C8B7DE4334CC}" destId="{027A0F36-26B3-486B-B207-0B4DD0792018}" srcOrd="2" destOrd="0" presId="urn:microsoft.com/office/officeart/2005/8/layout/hierarchy4"/>
    <dgm:cxn modelId="{DB86A3D1-8F07-43FC-A7C0-A4B145D08906}" type="presParOf" srcId="{027A0F36-26B3-486B-B207-0B4DD0792018}" destId="{DCF6EE06-1D82-440E-9D4A-307339CD220F}" srcOrd="0" destOrd="0" presId="urn:microsoft.com/office/officeart/2005/8/layout/hierarchy4"/>
    <dgm:cxn modelId="{F64D5785-BAB8-4328-9102-7A9B1A31D9FF}" type="presParOf" srcId="{027A0F36-26B3-486B-B207-0B4DD0792018}" destId="{E8887B35-B99C-4A10-B7E9-987146BD2646}" srcOrd="1" destOrd="0" presId="urn:microsoft.com/office/officeart/2005/8/layout/hierarchy4"/>
    <dgm:cxn modelId="{63CDCF91-ED7D-490D-A526-3FDEFB5256B3}" type="presParOf" srcId="{027A0F36-26B3-486B-B207-0B4DD0792018}" destId="{3DD699EE-50B8-4BCD-B42D-0B9A237818B6}" srcOrd="2" destOrd="0" presId="urn:microsoft.com/office/officeart/2005/8/layout/hierarchy4"/>
    <dgm:cxn modelId="{D79A0E63-3643-47FB-B9F0-A2DBAF348AEA}" type="presParOf" srcId="{3DD699EE-50B8-4BCD-B42D-0B9A237818B6}" destId="{CEBA5F12-16AC-4319-877B-5B1C073C72B5}" srcOrd="0" destOrd="0" presId="urn:microsoft.com/office/officeart/2005/8/layout/hierarchy4"/>
    <dgm:cxn modelId="{37DE4EF0-112E-4461-964D-906CD476EABD}" type="presParOf" srcId="{CEBA5F12-16AC-4319-877B-5B1C073C72B5}" destId="{3ADDD9D0-7240-4F9D-BF80-8547D25D586E}" srcOrd="0" destOrd="0" presId="urn:microsoft.com/office/officeart/2005/8/layout/hierarchy4"/>
    <dgm:cxn modelId="{D616A8CB-20B7-460C-B3F3-B42997C71961}" type="presParOf" srcId="{CEBA5F12-16AC-4319-877B-5B1C073C72B5}" destId="{9587C3C9-5CEA-4B49-B045-D3301DB65E67}" srcOrd="1" destOrd="0" presId="urn:microsoft.com/office/officeart/2005/8/layout/hierarchy4"/>
    <dgm:cxn modelId="{42AC6C42-380B-48EC-A4F5-C13FFF5FEA6D}" type="presParOf" srcId="{3DD699EE-50B8-4BCD-B42D-0B9A237818B6}" destId="{86C6D630-0440-4533-B74E-4A895DC3C002}" srcOrd="1" destOrd="0" presId="urn:microsoft.com/office/officeart/2005/8/layout/hierarchy4"/>
    <dgm:cxn modelId="{15E42F61-AAD7-413A-95E7-EB989B08689D}" type="presParOf" srcId="{3DD699EE-50B8-4BCD-B42D-0B9A237818B6}" destId="{19C446A2-27A6-4F4D-BA63-2DBAB7738E33}" srcOrd="2" destOrd="0" presId="urn:microsoft.com/office/officeart/2005/8/layout/hierarchy4"/>
    <dgm:cxn modelId="{0F94908C-7DFD-42D2-904B-2485B4C85274}" type="presParOf" srcId="{19C446A2-27A6-4F4D-BA63-2DBAB7738E33}" destId="{1F850246-068B-438A-99C2-9FE90B62DA14}" srcOrd="0" destOrd="0" presId="urn:microsoft.com/office/officeart/2005/8/layout/hierarchy4"/>
    <dgm:cxn modelId="{D6954390-2D2D-40F5-8BB7-D2400FCC77D1}" type="presParOf" srcId="{19C446A2-27A6-4F4D-BA63-2DBAB7738E33}" destId="{9D69CFA9-F6F6-4FA8-AFF1-CD5794ED4D42}" srcOrd="1" destOrd="0" presId="urn:microsoft.com/office/officeart/2005/8/layout/hierarchy4"/>
    <dgm:cxn modelId="{86C04F74-23B4-47A8-80B6-089841EC3C11}" type="presParOf" srcId="{3DD699EE-50B8-4BCD-B42D-0B9A237818B6}" destId="{5FBF388F-A6B6-4863-A703-E67F486FCD4D}" srcOrd="3" destOrd="0" presId="urn:microsoft.com/office/officeart/2005/8/layout/hierarchy4"/>
    <dgm:cxn modelId="{65EDD556-3AAE-4590-810E-E0EE787A5616}" type="presParOf" srcId="{3DD699EE-50B8-4BCD-B42D-0B9A237818B6}" destId="{9B773458-3FF7-470B-8D2B-003B0B4B6617}" srcOrd="4" destOrd="0" presId="urn:microsoft.com/office/officeart/2005/8/layout/hierarchy4"/>
    <dgm:cxn modelId="{2F1AFFAC-4891-45CD-B505-7418C492C3E2}" type="presParOf" srcId="{9B773458-3FF7-470B-8D2B-003B0B4B6617}" destId="{3655201D-C376-4948-9E4A-BA2494DEE85F}" srcOrd="0" destOrd="0" presId="urn:microsoft.com/office/officeart/2005/8/layout/hierarchy4"/>
    <dgm:cxn modelId="{4B3A7F54-10F4-4A54-88A4-DEB656A5878A}" type="presParOf" srcId="{9B773458-3FF7-470B-8D2B-003B0B4B6617}" destId="{260CBA20-1412-4A29-80A9-E902734A7864}" srcOrd="1" destOrd="0" presId="urn:microsoft.com/office/officeart/2005/8/layout/hierarchy4"/>
    <dgm:cxn modelId="{1F111966-CD8E-4A2E-AEC3-2E389E903AAB}" type="presParOf" srcId="{3DD699EE-50B8-4BCD-B42D-0B9A237818B6}" destId="{73AB8E34-ED35-42C5-8BCB-1DAC932E45C1}" srcOrd="5" destOrd="0" presId="urn:microsoft.com/office/officeart/2005/8/layout/hierarchy4"/>
    <dgm:cxn modelId="{E415B364-08CA-468B-AB7E-A801A02B42BB}" type="presParOf" srcId="{3DD699EE-50B8-4BCD-B42D-0B9A237818B6}" destId="{6888A558-E30D-4F44-BBDA-C02EBC94858F}" srcOrd="6" destOrd="0" presId="urn:microsoft.com/office/officeart/2005/8/layout/hierarchy4"/>
    <dgm:cxn modelId="{D3343B75-19F6-4E45-8D83-AB465F146C05}" type="presParOf" srcId="{6888A558-E30D-4F44-BBDA-C02EBC94858F}" destId="{8442AF01-A436-4062-8E24-0799C25AC556}" srcOrd="0" destOrd="0" presId="urn:microsoft.com/office/officeart/2005/8/layout/hierarchy4"/>
    <dgm:cxn modelId="{30A486C6-B553-4B9C-BA4E-1A65B4AE66D0}" type="presParOf" srcId="{6888A558-E30D-4F44-BBDA-C02EBC94858F}" destId="{8A266894-B0ED-4BE4-8185-D1698232464F}" srcOrd="1" destOrd="0" presId="urn:microsoft.com/office/officeart/2005/8/layout/hierarchy4"/>
    <dgm:cxn modelId="{C60F2194-0A45-451A-998F-A4ED74C6570F}" type="presParOf" srcId="{DC482C9C-E052-4A74-BD27-C8B7DE4334CC}" destId="{8EA9D15A-D304-4A2A-A5CE-A7416AD1D569}" srcOrd="3" destOrd="0" presId="urn:microsoft.com/office/officeart/2005/8/layout/hierarchy4"/>
    <dgm:cxn modelId="{E793BE49-A479-495F-BC7A-D7DA7729C540}" type="presParOf" srcId="{DC482C9C-E052-4A74-BD27-C8B7DE4334CC}" destId="{4C3C1B01-B979-4C47-BB4C-5CBA45A07780}" srcOrd="4" destOrd="0" presId="urn:microsoft.com/office/officeart/2005/8/layout/hierarchy4"/>
    <dgm:cxn modelId="{AA74B925-FD9D-4300-AAE7-270E9ED47CBF}" type="presParOf" srcId="{4C3C1B01-B979-4C47-BB4C-5CBA45A07780}" destId="{15950EFD-A16E-4A53-A0E6-AD7BD6C86C34}" srcOrd="0" destOrd="0" presId="urn:microsoft.com/office/officeart/2005/8/layout/hierarchy4"/>
    <dgm:cxn modelId="{A8DA0C50-652D-4FE3-8666-56DE69C1D7CE}" type="presParOf" srcId="{4C3C1B01-B979-4C47-BB4C-5CBA45A07780}" destId="{0D284667-3739-4FAD-843B-F5094A910C74}" srcOrd="1" destOrd="0" presId="urn:microsoft.com/office/officeart/2005/8/layout/hierarchy4"/>
    <dgm:cxn modelId="{DC690A1C-AE93-4CF2-9DBA-2F179D5085F1}" type="presParOf" srcId="{4C3C1B01-B979-4C47-BB4C-5CBA45A07780}" destId="{AFE8AEE5-1E4D-41BC-9FB4-A2537B853BCE}" srcOrd="2" destOrd="0" presId="urn:microsoft.com/office/officeart/2005/8/layout/hierarchy4"/>
    <dgm:cxn modelId="{0B328B8C-3DB5-4DFC-9F8A-501834BD4520}" type="presParOf" srcId="{AFE8AEE5-1E4D-41BC-9FB4-A2537B853BCE}" destId="{8B0870D9-2CBF-432F-913D-32DA56A5FE7F}" srcOrd="0" destOrd="0" presId="urn:microsoft.com/office/officeart/2005/8/layout/hierarchy4"/>
    <dgm:cxn modelId="{2C5D5D87-F61F-4FDB-AFED-4ED8661334AD}" type="presParOf" srcId="{8B0870D9-2CBF-432F-913D-32DA56A5FE7F}" destId="{31ED99A4-0874-4336-A836-41978FBA1EAA}" srcOrd="0" destOrd="0" presId="urn:microsoft.com/office/officeart/2005/8/layout/hierarchy4"/>
    <dgm:cxn modelId="{3A5648BC-ABDB-4AD4-8015-74479DBCDA58}" type="presParOf" srcId="{8B0870D9-2CBF-432F-913D-32DA56A5FE7F}" destId="{990370CD-DE77-4582-B805-929D9FD3EC10}" srcOrd="1" destOrd="0" presId="urn:microsoft.com/office/officeart/2005/8/layout/hierarchy4"/>
    <dgm:cxn modelId="{6517CC6B-6523-43AC-BC4A-1F4ECE0F175F}" type="presParOf" srcId="{AFE8AEE5-1E4D-41BC-9FB4-A2537B853BCE}" destId="{F317012D-DCE7-44B1-8437-8AAF67F599D6}" srcOrd="1" destOrd="0" presId="urn:microsoft.com/office/officeart/2005/8/layout/hierarchy4"/>
    <dgm:cxn modelId="{69A54A1D-0342-4661-8372-D267B82C1101}" type="presParOf" srcId="{AFE8AEE5-1E4D-41BC-9FB4-A2537B853BCE}" destId="{09DAF5BA-74E8-4BBA-80B5-4E8749C0955E}" srcOrd="2" destOrd="0" presId="urn:microsoft.com/office/officeart/2005/8/layout/hierarchy4"/>
    <dgm:cxn modelId="{5959F2C8-FE4C-4F9A-8452-CCD5EF88F132}" type="presParOf" srcId="{09DAF5BA-74E8-4BBA-80B5-4E8749C0955E}" destId="{BAFB4B61-B5A0-4E1D-93C4-31D5724EFD37}" srcOrd="0" destOrd="0" presId="urn:microsoft.com/office/officeart/2005/8/layout/hierarchy4"/>
    <dgm:cxn modelId="{54C3AF68-E372-4BB0-827B-96D04DB1E825}" type="presParOf" srcId="{09DAF5BA-74E8-4BBA-80B5-4E8749C0955E}" destId="{C8F9641B-0F26-4906-81E1-161323278554}" srcOrd="1" destOrd="0" presId="urn:microsoft.com/office/officeart/2005/8/layout/hierarchy4"/>
    <dgm:cxn modelId="{6E83F8B6-49A5-4A34-B95A-FBF7248DB3DA}" type="presParOf" srcId="{AFE8AEE5-1E4D-41BC-9FB4-A2537B853BCE}" destId="{3F09D650-F9EB-47C0-876A-A9EB56AC247A}" srcOrd="3" destOrd="0" presId="urn:microsoft.com/office/officeart/2005/8/layout/hierarchy4"/>
    <dgm:cxn modelId="{C45500F1-B6DA-4E56-8C42-5D3058E08E74}" type="presParOf" srcId="{AFE8AEE5-1E4D-41BC-9FB4-A2537B853BCE}" destId="{04E6EF00-517B-4F84-8F49-51B279F48007}" srcOrd="4" destOrd="0" presId="urn:microsoft.com/office/officeart/2005/8/layout/hierarchy4"/>
    <dgm:cxn modelId="{3AD03D69-B2B3-4049-9349-8979FC6FB8E8}" type="presParOf" srcId="{04E6EF00-517B-4F84-8F49-51B279F48007}" destId="{EB6EA7C9-4483-4666-9923-D22FE6512209}" srcOrd="0" destOrd="0" presId="urn:microsoft.com/office/officeart/2005/8/layout/hierarchy4"/>
    <dgm:cxn modelId="{EA6DD4FE-EE68-4805-BC66-ECFDDD65650C}" type="presParOf" srcId="{04E6EF00-517B-4F84-8F49-51B279F48007}" destId="{25C57245-CB93-4DBB-8DEC-CBA9B09DC5AF}" srcOrd="1" destOrd="0" presId="urn:microsoft.com/office/officeart/2005/8/layout/hierarchy4"/>
    <dgm:cxn modelId="{490A6BED-EA12-457C-B3CF-1966E833F687}" type="presParOf" srcId="{AFE8AEE5-1E4D-41BC-9FB4-A2537B853BCE}" destId="{D80B2FC7-1BFF-4BDA-B873-E87B4F39CA42}" srcOrd="5" destOrd="0" presId="urn:microsoft.com/office/officeart/2005/8/layout/hierarchy4"/>
    <dgm:cxn modelId="{A796DDB0-8BF6-4B80-A900-E324948A5C9D}" type="presParOf" srcId="{AFE8AEE5-1E4D-41BC-9FB4-A2537B853BCE}" destId="{44131174-95D6-4F9E-B3C0-5A147BB530CE}" srcOrd="6" destOrd="0" presId="urn:microsoft.com/office/officeart/2005/8/layout/hierarchy4"/>
    <dgm:cxn modelId="{FAB739E5-648B-4815-981A-874626193D12}" type="presParOf" srcId="{44131174-95D6-4F9E-B3C0-5A147BB530CE}" destId="{EED99336-69A3-49F1-A114-95B005F429BD}" srcOrd="0" destOrd="0" presId="urn:microsoft.com/office/officeart/2005/8/layout/hierarchy4"/>
    <dgm:cxn modelId="{B3FBA636-9CE2-4B56-B9F6-FD352112083E}" type="presParOf" srcId="{44131174-95D6-4F9E-B3C0-5A147BB530CE}" destId="{E3F74838-1060-4E67-914E-259C2EC31A22}" srcOrd="1" destOrd="0" presId="urn:microsoft.com/office/officeart/2005/8/layout/hierarchy4"/>
    <dgm:cxn modelId="{B7A6DE39-4FDA-456B-ADEE-3AFB0E293339}" type="presParOf" srcId="{AFE8AEE5-1E4D-41BC-9FB4-A2537B853BCE}" destId="{8D3C551A-589A-4417-B843-81D99EE1B234}" srcOrd="7" destOrd="0" presId="urn:microsoft.com/office/officeart/2005/8/layout/hierarchy4"/>
    <dgm:cxn modelId="{2DCFD415-4B19-4490-8237-C70D72ACA20B}" type="presParOf" srcId="{AFE8AEE5-1E4D-41BC-9FB4-A2537B853BCE}" destId="{2EAA9A08-98D3-4DB0-92D0-9D6971FFDF1B}" srcOrd="8" destOrd="0" presId="urn:microsoft.com/office/officeart/2005/8/layout/hierarchy4"/>
    <dgm:cxn modelId="{677C71FC-D408-453F-82CA-96E9B34045D3}" type="presParOf" srcId="{2EAA9A08-98D3-4DB0-92D0-9D6971FFDF1B}" destId="{94095E92-30F8-4AB1-9960-143E5F9B06E4}" srcOrd="0" destOrd="0" presId="urn:microsoft.com/office/officeart/2005/8/layout/hierarchy4"/>
    <dgm:cxn modelId="{95F846FA-AA94-47BA-96F7-584E53882039}" type="presParOf" srcId="{2EAA9A08-98D3-4DB0-92D0-9D6971FFDF1B}" destId="{3EF9FB09-0C49-4654-9E19-2EF3CF53D58F}" srcOrd="1" destOrd="0" presId="urn:microsoft.com/office/officeart/2005/8/layout/hierarchy4"/>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DB9139-28F1-40EF-8474-B3E594674EC9}" type="doc">
      <dgm:prSet loTypeId="urn:microsoft.com/office/officeart/2005/8/layout/radial6#2" loCatId="relationship" qsTypeId="urn:microsoft.com/office/officeart/2005/8/quickstyle/simple2#1" qsCatId="simple" csTypeId="urn:microsoft.com/office/officeart/2005/8/colors/accent2_1#3" csCatId="accent2" phldr="1"/>
      <dgm:spPr/>
      <dgm:t>
        <a:bodyPr/>
        <a:lstStyle/>
        <a:p>
          <a:endParaRPr lang="zh-CN" altLang="en-US"/>
        </a:p>
      </dgm:t>
    </dgm:pt>
    <dgm:pt modelId="{E6490CBB-ABD2-480E-99CB-DE5EE6A7EE43}">
      <dgm:prSet phldrT="[文本]"/>
      <dgm:spPr/>
      <dgm:t>
        <a:bodyPr/>
        <a:lstStyle/>
        <a:p>
          <a:r>
            <a:rPr lang="zh-CN" altLang="en-US" dirty="0" smtClean="0">
              <a:latin typeface="微软雅黑" panose="020B0503020204020204" pitchFamily="34" charset="-122"/>
              <a:ea typeface="微软雅黑" panose="020B0503020204020204" pitchFamily="34" charset="-122"/>
            </a:rPr>
            <a:t>催收</a:t>
          </a:r>
          <a:endParaRPr lang="zh-CN" altLang="en-US" dirty="0">
            <a:latin typeface="微软雅黑" panose="020B0503020204020204" pitchFamily="34" charset="-122"/>
            <a:ea typeface="微软雅黑" panose="020B0503020204020204" pitchFamily="34" charset="-122"/>
          </a:endParaRPr>
        </a:p>
      </dgm:t>
    </dgm:pt>
    <dgm:pt modelId="{B7BA156E-30E6-4FDB-9227-B89C039D1838}" cxnId="{34820F66-7176-44FA-975D-D564BA07DBE7}" type="parTrans">
      <dgm:prSet/>
      <dgm:spPr/>
      <dgm:t>
        <a:bodyPr/>
        <a:lstStyle/>
        <a:p>
          <a:endParaRPr lang="zh-CN" altLang="en-US">
            <a:latin typeface="微软雅黑" panose="020B0503020204020204" pitchFamily="34" charset="-122"/>
            <a:ea typeface="微软雅黑" panose="020B0503020204020204" pitchFamily="34" charset="-122"/>
          </a:endParaRPr>
        </a:p>
      </dgm:t>
    </dgm:pt>
    <dgm:pt modelId="{9ECEA940-6789-42E7-9AA0-6F85197DDD30}" cxnId="{34820F66-7176-44FA-975D-D564BA07DBE7}" type="sibTrans">
      <dgm:prSet/>
      <dgm:spPr/>
      <dgm:t>
        <a:bodyPr/>
        <a:lstStyle/>
        <a:p>
          <a:endParaRPr lang="zh-CN" altLang="en-US">
            <a:latin typeface="微软雅黑" panose="020B0503020204020204" pitchFamily="34" charset="-122"/>
            <a:ea typeface="微软雅黑" panose="020B0503020204020204" pitchFamily="34" charset="-122"/>
          </a:endParaRPr>
        </a:p>
      </dgm:t>
    </dgm:pt>
    <dgm:pt modelId="{9DF973C8-60BC-486E-8ABF-9C025B9DD0AA}">
      <dgm:prSet phldrT="[文本]"/>
      <dgm:spPr/>
      <dgm:t>
        <a:bodyPr/>
        <a:lstStyle/>
        <a:p>
          <a:r>
            <a:rPr lang="zh-CN" altLang="en-US" dirty="0">
              <a:latin typeface="微软雅黑" panose="020B0503020204020204" pitchFamily="34" charset="-122"/>
              <a:ea typeface="微软雅黑" panose="020B0503020204020204" pitchFamily="34" charset="-122"/>
            </a:rPr>
            <a:t>集中</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电催</a:t>
          </a:r>
        </a:p>
      </dgm:t>
    </dgm:pt>
    <dgm:pt modelId="{58AB0F71-34C4-4A9E-9305-8F04DF34E581}" cxnId="{EA73F904-741C-42F6-B5C7-F9E98A35F9EA}" type="parTrans">
      <dgm:prSet/>
      <dgm:spPr/>
      <dgm:t>
        <a:bodyPr/>
        <a:lstStyle/>
        <a:p>
          <a:endParaRPr lang="zh-CN" altLang="en-US">
            <a:latin typeface="微软雅黑" panose="020B0503020204020204" pitchFamily="34" charset="-122"/>
            <a:ea typeface="微软雅黑" panose="020B0503020204020204" pitchFamily="34" charset="-122"/>
          </a:endParaRPr>
        </a:p>
      </dgm:t>
    </dgm:pt>
    <dgm:pt modelId="{60391429-F62C-4370-9F7E-BBF712E54D4C}" cxnId="{EA73F904-741C-42F6-B5C7-F9E98A35F9EA}" type="sibTrans">
      <dgm:prSet/>
      <dgm:spPr/>
      <dgm:t>
        <a:bodyPr/>
        <a:lstStyle/>
        <a:p>
          <a:endParaRPr lang="zh-CN" altLang="en-US">
            <a:latin typeface="微软雅黑" panose="020B0503020204020204" pitchFamily="34" charset="-122"/>
            <a:ea typeface="微软雅黑" panose="020B0503020204020204" pitchFamily="34" charset="-122"/>
          </a:endParaRPr>
        </a:p>
      </dgm:t>
    </dgm:pt>
    <dgm:pt modelId="{2DCFF1F1-90A9-4D2B-B938-D6ED494A8991}">
      <dgm:prSet phldrT="[文本]"/>
      <dgm:spPr/>
      <dgm:t>
        <a:bodyPr/>
        <a:lstStyle/>
        <a:p>
          <a:r>
            <a:rPr lang="zh-CN" altLang="en-US" dirty="0">
              <a:latin typeface="微软雅黑" panose="020B0503020204020204" pitchFamily="34" charset="-122"/>
              <a:ea typeface="微软雅黑" panose="020B0503020204020204" pitchFamily="34" charset="-122"/>
            </a:rPr>
            <a:t>信息</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修复</a:t>
          </a:r>
        </a:p>
      </dgm:t>
    </dgm:pt>
    <dgm:pt modelId="{F708943F-4F1F-4A2A-9FCD-E7A37C271DBE}" cxnId="{5BDC181A-9A60-46CB-B5D6-B1995BDF2F35}" type="parTrans">
      <dgm:prSet/>
      <dgm:spPr/>
      <dgm:t>
        <a:bodyPr/>
        <a:lstStyle/>
        <a:p>
          <a:endParaRPr lang="zh-CN" altLang="en-US">
            <a:latin typeface="微软雅黑" panose="020B0503020204020204" pitchFamily="34" charset="-122"/>
            <a:ea typeface="微软雅黑" panose="020B0503020204020204" pitchFamily="34" charset="-122"/>
          </a:endParaRPr>
        </a:p>
      </dgm:t>
    </dgm:pt>
    <dgm:pt modelId="{C104798B-9763-47BD-A0FA-0C54B74C1687}" cxnId="{5BDC181A-9A60-46CB-B5D6-B1995BDF2F35}" type="sibTrans">
      <dgm:prSet/>
      <dgm:spPr/>
      <dgm:t>
        <a:bodyPr/>
        <a:lstStyle/>
        <a:p>
          <a:endParaRPr lang="zh-CN" altLang="en-US">
            <a:latin typeface="微软雅黑" panose="020B0503020204020204" pitchFamily="34" charset="-122"/>
            <a:ea typeface="微软雅黑" panose="020B0503020204020204" pitchFamily="34" charset="-122"/>
          </a:endParaRPr>
        </a:p>
      </dgm:t>
    </dgm:pt>
    <dgm:pt modelId="{B3658240-FA4E-4B65-976E-03789DFCE114}">
      <dgm:prSet phldrT="[文本]"/>
      <dgm:spPr/>
      <dgm:t>
        <a:bodyPr/>
        <a:lstStyle/>
        <a:p>
          <a:r>
            <a:rPr lang="zh-CN" altLang="en-US" dirty="0">
              <a:latin typeface="微软雅黑" panose="020B0503020204020204" pitchFamily="34" charset="-122"/>
              <a:ea typeface="微软雅黑" panose="020B0503020204020204" pitchFamily="34" charset="-122"/>
            </a:rPr>
            <a:t>催收业务平台</a:t>
          </a:r>
        </a:p>
      </dgm:t>
    </dgm:pt>
    <dgm:pt modelId="{471D32DD-9774-4B0D-94A2-8F41286702C9}" cxnId="{8978888F-8B6F-449E-ADE8-CC19E43789DE}" type="parTrans">
      <dgm:prSet/>
      <dgm:spPr/>
      <dgm:t>
        <a:bodyPr/>
        <a:lstStyle/>
        <a:p>
          <a:endParaRPr lang="zh-CN" altLang="en-US">
            <a:latin typeface="微软雅黑" panose="020B0503020204020204" pitchFamily="34" charset="-122"/>
            <a:ea typeface="微软雅黑" panose="020B0503020204020204" pitchFamily="34" charset="-122"/>
          </a:endParaRPr>
        </a:p>
      </dgm:t>
    </dgm:pt>
    <dgm:pt modelId="{D8635E53-2046-4C8E-8411-BAA6F5BA275C}" cxnId="{8978888F-8B6F-449E-ADE8-CC19E43789DE}" type="sibTrans">
      <dgm:prSet/>
      <dgm:spPr/>
      <dgm:t>
        <a:bodyPr/>
        <a:lstStyle/>
        <a:p>
          <a:endParaRPr lang="zh-CN" altLang="en-US">
            <a:latin typeface="微软雅黑" panose="020B0503020204020204" pitchFamily="34" charset="-122"/>
            <a:ea typeface="微软雅黑" panose="020B0503020204020204" pitchFamily="34" charset="-122"/>
          </a:endParaRPr>
        </a:p>
      </dgm:t>
    </dgm:pt>
    <dgm:pt modelId="{7FF8630F-06C0-4425-8F6C-326EC29801E0}">
      <dgm:prSet/>
      <dgm:spPr/>
      <dgm:t>
        <a:bodyPr/>
        <a:lstStyle/>
        <a:p>
          <a:r>
            <a:rPr lang="zh-CN" altLang="en-US" dirty="0">
              <a:latin typeface="微软雅黑" panose="020B0503020204020204" pitchFamily="34" charset="-122"/>
              <a:ea typeface="微软雅黑" panose="020B0503020204020204" pitchFamily="34" charset="-122"/>
            </a:rPr>
            <a:t>资产</a:t>
          </a:r>
          <a:endParaRPr lang="en-US" altLang="zh-CN" dirty="0">
            <a:latin typeface="微软雅黑" panose="020B0503020204020204" pitchFamily="34" charset="-122"/>
            <a:ea typeface="微软雅黑" panose="020B0503020204020204" pitchFamily="34" charset="-122"/>
          </a:endParaRPr>
        </a:p>
        <a:p>
          <a:r>
            <a:rPr lang="zh-CN" altLang="en-US" dirty="0">
              <a:latin typeface="微软雅黑" panose="020B0503020204020204" pitchFamily="34" charset="-122"/>
              <a:ea typeface="微软雅黑" panose="020B0503020204020204" pitchFamily="34" charset="-122"/>
            </a:rPr>
            <a:t>核检</a:t>
          </a:r>
        </a:p>
      </dgm:t>
    </dgm:pt>
    <dgm:pt modelId="{52E7672A-4CAB-4A9E-9391-801801938196}" cxnId="{7BD2033B-D5C4-4D69-8E4E-5248A2B11B32}" type="parTrans">
      <dgm:prSet/>
      <dgm:spPr/>
      <dgm:t>
        <a:bodyPr/>
        <a:lstStyle/>
        <a:p>
          <a:endParaRPr lang="zh-CN" altLang="en-US"/>
        </a:p>
      </dgm:t>
    </dgm:pt>
    <dgm:pt modelId="{544D1E32-92F5-4C3D-A43E-768108E46D09}" cxnId="{7BD2033B-D5C4-4D69-8E4E-5248A2B11B32}" type="sibTrans">
      <dgm:prSet/>
      <dgm:spPr/>
      <dgm:t>
        <a:bodyPr/>
        <a:lstStyle/>
        <a:p>
          <a:endParaRPr lang="zh-CN" altLang="en-US"/>
        </a:p>
      </dgm:t>
    </dgm:pt>
    <dgm:pt modelId="{71A4B74B-A777-4CDD-BCD0-D6F0A95F92E4}" type="pres">
      <dgm:prSet presAssocID="{5DDB9139-28F1-40EF-8474-B3E594674EC9}" presName="Name0" presStyleCnt="0">
        <dgm:presLayoutVars>
          <dgm:chMax val="1"/>
          <dgm:dir/>
          <dgm:animLvl val="ctr"/>
          <dgm:resizeHandles val="exact"/>
        </dgm:presLayoutVars>
      </dgm:prSet>
      <dgm:spPr/>
      <dgm:t>
        <a:bodyPr/>
        <a:lstStyle/>
        <a:p>
          <a:endParaRPr lang="zh-CN" altLang="en-US"/>
        </a:p>
      </dgm:t>
    </dgm:pt>
    <dgm:pt modelId="{69920E75-10F5-4FFE-8342-3F4940DC78DC}" type="pres">
      <dgm:prSet presAssocID="{E6490CBB-ABD2-480E-99CB-DE5EE6A7EE43}" presName="centerShape" presStyleLbl="node0" presStyleIdx="0" presStyleCnt="1"/>
      <dgm:spPr/>
      <dgm:t>
        <a:bodyPr/>
        <a:lstStyle/>
        <a:p>
          <a:endParaRPr lang="zh-CN" altLang="en-US"/>
        </a:p>
      </dgm:t>
    </dgm:pt>
    <dgm:pt modelId="{69CDA0AB-39DC-4879-B3F9-4C6322DC67CF}" type="pres">
      <dgm:prSet presAssocID="{9DF973C8-60BC-486E-8ABF-9C025B9DD0AA}" presName="node" presStyleLbl="node1" presStyleIdx="0" presStyleCnt="4">
        <dgm:presLayoutVars>
          <dgm:bulletEnabled val="1"/>
        </dgm:presLayoutVars>
      </dgm:prSet>
      <dgm:spPr/>
      <dgm:t>
        <a:bodyPr/>
        <a:lstStyle/>
        <a:p>
          <a:endParaRPr lang="zh-CN" altLang="en-US"/>
        </a:p>
      </dgm:t>
    </dgm:pt>
    <dgm:pt modelId="{2B6104CD-E582-4C18-85E4-380D7B3C1B71}" type="pres">
      <dgm:prSet presAssocID="{9DF973C8-60BC-486E-8ABF-9C025B9DD0AA}" presName="dummy" presStyleCnt="0"/>
      <dgm:spPr/>
    </dgm:pt>
    <dgm:pt modelId="{674385E9-7784-48A9-B496-6707B2E91972}" type="pres">
      <dgm:prSet presAssocID="{60391429-F62C-4370-9F7E-BBF712E54D4C}" presName="sibTrans" presStyleLbl="sibTrans2D1" presStyleIdx="0" presStyleCnt="4"/>
      <dgm:spPr/>
      <dgm:t>
        <a:bodyPr/>
        <a:lstStyle/>
        <a:p>
          <a:endParaRPr lang="zh-CN" altLang="en-US"/>
        </a:p>
      </dgm:t>
    </dgm:pt>
    <dgm:pt modelId="{A0A68CF0-4838-431C-B98D-42D635DB437B}" type="pres">
      <dgm:prSet presAssocID="{2DCFF1F1-90A9-4D2B-B938-D6ED494A8991}" presName="node" presStyleLbl="node1" presStyleIdx="1" presStyleCnt="4">
        <dgm:presLayoutVars>
          <dgm:bulletEnabled val="1"/>
        </dgm:presLayoutVars>
      </dgm:prSet>
      <dgm:spPr/>
      <dgm:t>
        <a:bodyPr/>
        <a:lstStyle/>
        <a:p>
          <a:endParaRPr lang="zh-CN" altLang="en-US"/>
        </a:p>
      </dgm:t>
    </dgm:pt>
    <dgm:pt modelId="{E3945113-0714-4C0C-AA4B-3A010749374B}" type="pres">
      <dgm:prSet presAssocID="{2DCFF1F1-90A9-4D2B-B938-D6ED494A8991}" presName="dummy" presStyleCnt="0"/>
      <dgm:spPr/>
    </dgm:pt>
    <dgm:pt modelId="{42BA2E25-A658-40BC-8FE1-A1A4F132FBD1}" type="pres">
      <dgm:prSet presAssocID="{C104798B-9763-47BD-A0FA-0C54B74C1687}" presName="sibTrans" presStyleLbl="sibTrans2D1" presStyleIdx="1" presStyleCnt="4"/>
      <dgm:spPr/>
      <dgm:t>
        <a:bodyPr/>
        <a:lstStyle/>
        <a:p>
          <a:endParaRPr lang="zh-CN" altLang="en-US"/>
        </a:p>
      </dgm:t>
    </dgm:pt>
    <dgm:pt modelId="{553255E6-37E3-48B6-8346-A26C6AE85C5F}" type="pres">
      <dgm:prSet presAssocID="{B3658240-FA4E-4B65-976E-03789DFCE114}" presName="node" presStyleLbl="node1" presStyleIdx="2" presStyleCnt="4">
        <dgm:presLayoutVars>
          <dgm:bulletEnabled val="1"/>
        </dgm:presLayoutVars>
      </dgm:prSet>
      <dgm:spPr/>
      <dgm:t>
        <a:bodyPr/>
        <a:lstStyle/>
        <a:p>
          <a:endParaRPr lang="zh-CN" altLang="en-US"/>
        </a:p>
      </dgm:t>
    </dgm:pt>
    <dgm:pt modelId="{012A74BA-9B19-4B5E-A368-6AA2F3260E78}" type="pres">
      <dgm:prSet presAssocID="{B3658240-FA4E-4B65-976E-03789DFCE114}" presName="dummy" presStyleCnt="0"/>
      <dgm:spPr/>
    </dgm:pt>
    <dgm:pt modelId="{CFE161E0-4E72-4EAE-BFED-BEB933176C1B}" type="pres">
      <dgm:prSet presAssocID="{D8635E53-2046-4C8E-8411-BAA6F5BA275C}" presName="sibTrans" presStyleLbl="sibTrans2D1" presStyleIdx="2" presStyleCnt="4"/>
      <dgm:spPr/>
      <dgm:t>
        <a:bodyPr/>
        <a:lstStyle/>
        <a:p>
          <a:endParaRPr lang="zh-CN" altLang="en-US"/>
        </a:p>
      </dgm:t>
    </dgm:pt>
    <dgm:pt modelId="{46D42C2C-1430-4569-93C6-D438E52E6DE7}" type="pres">
      <dgm:prSet presAssocID="{7FF8630F-06C0-4425-8F6C-326EC29801E0}" presName="node" presStyleLbl="node1" presStyleIdx="3" presStyleCnt="4" custRadScaleRad="98782">
        <dgm:presLayoutVars>
          <dgm:bulletEnabled val="1"/>
        </dgm:presLayoutVars>
      </dgm:prSet>
      <dgm:spPr/>
      <dgm:t>
        <a:bodyPr/>
        <a:lstStyle/>
        <a:p>
          <a:endParaRPr lang="zh-CN" altLang="en-US"/>
        </a:p>
      </dgm:t>
    </dgm:pt>
    <dgm:pt modelId="{D190A5B1-2478-459B-8F41-013408E3A33A}" type="pres">
      <dgm:prSet presAssocID="{7FF8630F-06C0-4425-8F6C-326EC29801E0}" presName="dummy" presStyleCnt="0"/>
      <dgm:spPr/>
    </dgm:pt>
    <dgm:pt modelId="{96BE87F6-1177-41BC-AD42-2ACF9F4662FA}" type="pres">
      <dgm:prSet presAssocID="{544D1E32-92F5-4C3D-A43E-768108E46D09}" presName="sibTrans" presStyleLbl="sibTrans2D1" presStyleIdx="3" presStyleCnt="4"/>
      <dgm:spPr/>
      <dgm:t>
        <a:bodyPr/>
        <a:lstStyle/>
        <a:p>
          <a:endParaRPr lang="zh-CN" altLang="en-US"/>
        </a:p>
      </dgm:t>
    </dgm:pt>
  </dgm:ptLst>
  <dgm:cxnLst>
    <dgm:cxn modelId="{FB16D025-04B0-42D1-80A9-07C3D372F5EA}" type="presOf" srcId="{544D1E32-92F5-4C3D-A43E-768108E46D09}" destId="{96BE87F6-1177-41BC-AD42-2ACF9F4662FA}" srcOrd="0" destOrd="0" presId="urn:microsoft.com/office/officeart/2005/8/layout/radial6#2"/>
    <dgm:cxn modelId="{5BDC181A-9A60-46CB-B5D6-B1995BDF2F35}" srcId="{E6490CBB-ABD2-480E-99CB-DE5EE6A7EE43}" destId="{2DCFF1F1-90A9-4D2B-B938-D6ED494A8991}" srcOrd="1" destOrd="0" parTransId="{F708943F-4F1F-4A2A-9FCD-E7A37C271DBE}" sibTransId="{C104798B-9763-47BD-A0FA-0C54B74C1687}"/>
    <dgm:cxn modelId="{C3048E1C-696B-4738-A560-59C7C54FEDED}" type="presOf" srcId="{60391429-F62C-4370-9F7E-BBF712E54D4C}" destId="{674385E9-7784-48A9-B496-6707B2E91972}" srcOrd="0" destOrd="0" presId="urn:microsoft.com/office/officeart/2005/8/layout/radial6#2"/>
    <dgm:cxn modelId="{3C678408-C171-4501-A968-E0AD40D18A30}" type="presOf" srcId="{9DF973C8-60BC-486E-8ABF-9C025B9DD0AA}" destId="{69CDA0AB-39DC-4879-B3F9-4C6322DC67CF}" srcOrd="0" destOrd="0" presId="urn:microsoft.com/office/officeart/2005/8/layout/radial6#2"/>
    <dgm:cxn modelId="{34820F66-7176-44FA-975D-D564BA07DBE7}" srcId="{5DDB9139-28F1-40EF-8474-B3E594674EC9}" destId="{E6490CBB-ABD2-480E-99CB-DE5EE6A7EE43}" srcOrd="0" destOrd="0" parTransId="{B7BA156E-30E6-4FDB-9227-B89C039D1838}" sibTransId="{9ECEA940-6789-42E7-9AA0-6F85197DDD30}"/>
    <dgm:cxn modelId="{EA73F904-741C-42F6-B5C7-F9E98A35F9EA}" srcId="{E6490CBB-ABD2-480E-99CB-DE5EE6A7EE43}" destId="{9DF973C8-60BC-486E-8ABF-9C025B9DD0AA}" srcOrd="0" destOrd="0" parTransId="{58AB0F71-34C4-4A9E-9305-8F04DF34E581}" sibTransId="{60391429-F62C-4370-9F7E-BBF712E54D4C}"/>
    <dgm:cxn modelId="{22947535-E4C4-4D4A-A75C-72AE4857E62C}" type="presOf" srcId="{7FF8630F-06C0-4425-8F6C-326EC29801E0}" destId="{46D42C2C-1430-4569-93C6-D438E52E6DE7}" srcOrd="0" destOrd="0" presId="urn:microsoft.com/office/officeart/2005/8/layout/radial6#2"/>
    <dgm:cxn modelId="{39AE436C-3B33-41CB-90AE-D87159E439F6}" type="presOf" srcId="{E6490CBB-ABD2-480E-99CB-DE5EE6A7EE43}" destId="{69920E75-10F5-4FFE-8342-3F4940DC78DC}" srcOrd="0" destOrd="0" presId="urn:microsoft.com/office/officeart/2005/8/layout/radial6#2"/>
    <dgm:cxn modelId="{7BD2033B-D5C4-4D69-8E4E-5248A2B11B32}" srcId="{E6490CBB-ABD2-480E-99CB-DE5EE6A7EE43}" destId="{7FF8630F-06C0-4425-8F6C-326EC29801E0}" srcOrd="3" destOrd="0" parTransId="{52E7672A-4CAB-4A9E-9391-801801938196}" sibTransId="{544D1E32-92F5-4C3D-A43E-768108E46D09}"/>
    <dgm:cxn modelId="{81F8E68C-3CCD-4C2A-8B75-F9707AD641D6}" type="presOf" srcId="{5DDB9139-28F1-40EF-8474-B3E594674EC9}" destId="{71A4B74B-A777-4CDD-BCD0-D6F0A95F92E4}" srcOrd="0" destOrd="0" presId="urn:microsoft.com/office/officeart/2005/8/layout/radial6#2"/>
    <dgm:cxn modelId="{698AF229-E03B-44C2-BA5A-645AC129317F}" type="presOf" srcId="{D8635E53-2046-4C8E-8411-BAA6F5BA275C}" destId="{CFE161E0-4E72-4EAE-BFED-BEB933176C1B}" srcOrd="0" destOrd="0" presId="urn:microsoft.com/office/officeart/2005/8/layout/radial6#2"/>
    <dgm:cxn modelId="{8978888F-8B6F-449E-ADE8-CC19E43789DE}" srcId="{E6490CBB-ABD2-480E-99CB-DE5EE6A7EE43}" destId="{B3658240-FA4E-4B65-976E-03789DFCE114}" srcOrd="2" destOrd="0" parTransId="{471D32DD-9774-4B0D-94A2-8F41286702C9}" sibTransId="{D8635E53-2046-4C8E-8411-BAA6F5BA275C}"/>
    <dgm:cxn modelId="{4E16F625-AE3A-4F92-9968-FB2A81551B54}" type="presOf" srcId="{B3658240-FA4E-4B65-976E-03789DFCE114}" destId="{553255E6-37E3-48B6-8346-A26C6AE85C5F}" srcOrd="0" destOrd="0" presId="urn:microsoft.com/office/officeart/2005/8/layout/radial6#2"/>
    <dgm:cxn modelId="{E0A4F45A-8DE9-4361-8AD7-2C39E3348AAA}" type="presOf" srcId="{C104798B-9763-47BD-A0FA-0C54B74C1687}" destId="{42BA2E25-A658-40BC-8FE1-A1A4F132FBD1}" srcOrd="0" destOrd="0" presId="urn:microsoft.com/office/officeart/2005/8/layout/radial6#2"/>
    <dgm:cxn modelId="{191F90DE-BDFF-43CD-B4AD-E7B3C023B35A}" type="presOf" srcId="{2DCFF1F1-90A9-4D2B-B938-D6ED494A8991}" destId="{A0A68CF0-4838-431C-B98D-42D635DB437B}" srcOrd="0" destOrd="0" presId="urn:microsoft.com/office/officeart/2005/8/layout/radial6#2"/>
    <dgm:cxn modelId="{FAA5F689-D2EF-4AAB-92F8-4F28385101E8}" type="presParOf" srcId="{71A4B74B-A777-4CDD-BCD0-D6F0A95F92E4}" destId="{69920E75-10F5-4FFE-8342-3F4940DC78DC}" srcOrd="0" destOrd="0" presId="urn:microsoft.com/office/officeart/2005/8/layout/radial6#2"/>
    <dgm:cxn modelId="{2BDA078C-C754-47E7-A2C4-671F0BF40353}" type="presParOf" srcId="{71A4B74B-A777-4CDD-BCD0-D6F0A95F92E4}" destId="{69CDA0AB-39DC-4879-B3F9-4C6322DC67CF}" srcOrd="1" destOrd="0" presId="urn:microsoft.com/office/officeart/2005/8/layout/radial6#2"/>
    <dgm:cxn modelId="{C519E276-8DCD-4C86-B3A8-A63FB8E4C13B}" type="presParOf" srcId="{71A4B74B-A777-4CDD-BCD0-D6F0A95F92E4}" destId="{2B6104CD-E582-4C18-85E4-380D7B3C1B71}" srcOrd="2" destOrd="0" presId="urn:microsoft.com/office/officeart/2005/8/layout/radial6#2"/>
    <dgm:cxn modelId="{5ABA6FA0-B769-4D0B-8E59-241AD95F7B61}" type="presParOf" srcId="{71A4B74B-A777-4CDD-BCD0-D6F0A95F92E4}" destId="{674385E9-7784-48A9-B496-6707B2E91972}" srcOrd="3" destOrd="0" presId="urn:microsoft.com/office/officeart/2005/8/layout/radial6#2"/>
    <dgm:cxn modelId="{D1EA3F92-B701-401D-99FF-7851877B5667}" type="presParOf" srcId="{71A4B74B-A777-4CDD-BCD0-D6F0A95F92E4}" destId="{A0A68CF0-4838-431C-B98D-42D635DB437B}" srcOrd="4" destOrd="0" presId="urn:microsoft.com/office/officeart/2005/8/layout/radial6#2"/>
    <dgm:cxn modelId="{B25D39CE-89F0-450C-8450-7738BA5B2A97}" type="presParOf" srcId="{71A4B74B-A777-4CDD-BCD0-D6F0A95F92E4}" destId="{E3945113-0714-4C0C-AA4B-3A010749374B}" srcOrd="5" destOrd="0" presId="urn:microsoft.com/office/officeart/2005/8/layout/radial6#2"/>
    <dgm:cxn modelId="{0CD2A360-FB86-4E5C-B75D-ACE38546D27D}" type="presParOf" srcId="{71A4B74B-A777-4CDD-BCD0-D6F0A95F92E4}" destId="{42BA2E25-A658-40BC-8FE1-A1A4F132FBD1}" srcOrd="6" destOrd="0" presId="urn:microsoft.com/office/officeart/2005/8/layout/radial6#2"/>
    <dgm:cxn modelId="{3B54ACD8-7095-46D3-B562-D586BA7A61CF}" type="presParOf" srcId="{71A4B74B-A777-4CDD-BCD0-D6F0A95F92E4}" destId="{553255E6-37E3-48B6-8346-A26C6AE85C5F}" srcOrd="7" destOrd="0" presId="urn:microsoft.com/office/officeart/2005/8/layout/radial6#2"/>
    <dgm:cxn modelId="{3405FA92-67DB-47E0-8FFF-17038AE49302}" type="presParOf" srcId="{71A4B74B-A777-4CDD-BCD0-D6F0A95F92E4}" destId="{012A74BA-9B19-4B5E-A368-6AA2F3260E78}" srcOrd="8" destOrd="0" presId="urn:microsoft.com/office/officeart/2005/8/layout/radial6#2"/>
    <dgm:cxn modelId="{94B20AB0-245F-4D1C-9154-5190CAE5B623}" type="presParOf" srcId="{71A4B74B-A777-4CDD-BCD0-D6F0A95F92E4}" destId="{CFE161E0-4E72-4EAE-BFED-BEB933176C1B}" srcOrd="9" destOrd="0" presId="urn:microsoft.com/office/officeart/2005/8/layout/radial6#2"/>
    <dgm:cxn modelId="{C60DE109-1C37-495D-B1FA-D19B658DB0AC}" type="presParOf" srcId="{71A4B74B-A777-4CDD-BCD0-D6F0A95F92E4}" destId="{46D42C2C-1430-4569-93C6-D438E52E6DE7}" srcOrd="10" destOrd="0" presId="urn:microsoft.com/office/officeart/2005/8/layout/radial6#2"/>
    <dgm:cxn modelId="{3AB21123-AE7D-418A-9524-874FFA11AA20}" type="presParOf" srcId="{71A4B74B-A777-4CDD-BCD0-D6F0A95F92E4}" destId="{D190A5B1-2478-459B-8F41-013408E3A33A}" srcOrd="11" destOrd="0" presId="urn:microsoft.com/office/officeart/2005/8/layout/radial6#2"/>
    <dgm:cxn modelId="{5F75F289-F139-4308-8FE7-5A7DDB869C5D}" type="presParOf" srcId="{71A4B74B-A777-4CDD-BCD0-D6F0A95F92E4}" destId="{96BE87F6-1177-41BC-AD42-2ACF9F4662FA}" srcOrd="12" destOrd="0" presId="urn:microsoft.com/office/officeart/2005/8/layout/radial6#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03B7A48-8F19-40A0-B11C-76A00F706301}" type="doc">
      <dgm:prSet loTypeId="urn:microsoft.com/office/officeart/2005/8/layout/radial6" loCatId="cycle" qsTypeId="urn:microsoft.com/office/officeart/2005/8/quickstyle/simple1" qsCatId="simple" csTypeId="urn:microsoft.com/office/officeart/2005/8/colors/colorful3" csCatId="colorful" phldr="1"/>
      <dgm:spPr/>
      <dgm:t>
        <a:bodyPr/>
        <a:lstStyle/>
        <a:p>
          <a:endParaRPr lang="zh-CN" altLang="en-US"/>
        </a:p>
      </dgm:t>
    </dgm:pt>
    <dgm:pt modelId="{2B56E822-D4A8-4BA2-AC7D-6BADEB0B6DCE}">
      <dgm:prSet phldrT="[文本]"/>
      <dgm:spPr/>
      <dgm:t>
        <a:bodyPr/>
        <a:lstStyle/>
        <a:p>
          <a:r>
            <a:rPr lang="en-US" altLang="zh-CN" dirty="0" smtClean="0"/>
            <a:t>IT</a:t>
          </a:r>
        </a:p>
        <a:p>
          <a:r>
            <a:rPr lang="zh-CN" altLang="en-US" dirty="0" smtClean="0"/>
            <a:t>系统</a:t>
          </a:r>
          <a:endParaRPr lang="zh-CN" altLang="en-US" dirty="0"/>
        </a:p>
      </dgm:t>
    </dgm:pt>
    <dgm:pt modelId="{2D5134BB-A6E0-4126-BE39-A6FEA25F1C7F}" cxnId="{935AA2BF-24F4-4A6E-9F89-36EE58B94BF6}" type="parTrans">
      <dgm:prSet/>
      <dgm:spPr/>
      <dgm:t>
        <a:bodyPr/>
        <a:lstStyle/>
        <a:p>
          <a:endParaRPr lang="zh-CN" altLang="en-US"/>
        </a:p>
      </dgm:t>
    </dgm:pt>
    <dgm:pt modelId="{4104A127-3040-4A68-A100-6BA75C873B41}" cxnId="{935AA2BF-24F4-4A6E-9F89-36EE58B94BF6}" type="sibTrans">
      <dgm:prSet/>
      <dgm:spPr/>
      <dgm:t>
        <a:bodyPr/>
        <a:lstStyle/>
        <a:p>
          <a:endParaRPr lang="zh-CN" altLang="en-US"/>
        </a:p>
      </dgm:t>
    </dgm:pt>
    <dgm:pt modelId="{428C7D47-694D-4611-8D9B-55C2EC5FAEBE}">
      <dgm:prSet phldrT="[文本]"/>
      <dgm:spPr/>
      <dgm:t>
        <a:bodyPr/>
        <a:lstStyle/>
        <a:p>
          <a:r>
            <a:rPr lang="zh-CN" altLang="en-US" dirty="0" smtClean="0"/>
            <a:t>用户</a:t>
          </a:r>
          <a:endParaRPr lang="en-US" altLang="zh-CN" dirty="0" smtClean="0"/>
        </a:p>
        <a:p>
          <a:r>
            <a:rPr lang="zh-CN" altLang="en-US" dirty="0" smtClean="0"/>
            <a:t>定位</a:t>
          </a:r>
          <a:endParaRPr lang="zh-CN" altLang="en-US" dirty="0"/>
        </a:p>
      </dgm:t>
    </dgm:pt>
    <dgm:pt modelId="{ABBDBA59-ACE5-4EC8-BB00-FF904C4818F0}" cxnId="{82615DBB-0BB9-4AAE-882D-872175C538CA}" type="parTrans">
      <dgm:prSet/>
      <dgm:spPr/>
      <dgm:t>
        <a:bodyPr/>
        <a:lstStyle/>
        <a:p>
          <a:endParaRPr lang="zh-CN" altLang="en-US"/>
        </a:p>
      </dgm:t>
    </dgm:pt>
    <dgm:pt modelId="{042C2B49-34F8-496C-AB1C-40674E050C98}" cxnId="{82615DBB-0BB9-4AAE-882D-872175C538CA}" type="sibTrans">
      <dgm:prSet/>
      <dgm:spPr/>
      <dgm:t>
        <a:bodyPr/>
        <a:lstStyle/>
        <a:p>
          <a:endParaRPr lang="zh-CN" altLang="en-US"/>
        </a:p>
      </dgm:t>
    </dgm:pt>
    <dgm:pt modelId="{140DD01E-E426-42E0-B1F3-C94A9C95899C}">
      <dgm:prSet phldrT="[文本]"/>
      <dgm:spPr/>
      <dgm:t>
        <a:bodyPr/>
        <a:lstStyle/>
        <a:p>
          <a:r>
            <a:rPr lang="zh-CN" altLang="en-US" dirty="0" smtClean="0"/>
            <a:t>产品</a:t>
          </a:r>
          <a:endParaRPr lang="en-US" altLang="zh-CN" dirty="0" smtClean="0"/>
        </a:p>
        <a:p>
          <a:r>
            <a:rPr lang="zh-CN" altLang="en-US" dirty="0" smtClean="0"/>
            <a:t>设计</a:t>
          </a:r>
          <a:endParaRPr lang="zh-CN" altLang="en-US" dirty="0"/>
        </a:p>
      </dgm:t>
    </dgm:pt>
    <dgm:pt modelId="{47E3762B-B8D2-4681-8EF9-666F6C17F754}" cxnId="{76C0187F-8507-40DE-B369-DC9389ED88A8}" type="parTrans">
      <dgm:prSet/>
      <dgm:spPr/>
      <dgm:t>
        <a:bodyPr/>
        <a:lstStyle/>
        <a:p>
          <a:endParaRPr lang="zh-CN" altLang="en-US"/>
        </a:p>
      </dgm:t>
    </dgm:pt>
    <dgm:pt modelId="{9459F036-3F0A-4F14-9152-717F192A118F}" cxnId="{76C0187F-8507-40DE-B369-DC9389ED88A8}" type="sibTrans">
      <dgm:prSet/>
      <dgm:spPr/>
      <dgm:t>
        <a:bodyPr/>
        <a:lstStyle/>
        <a:p>
          <a:endParaRPr lang="zh-CN" altLang="en-US"/>
        </a:p>
      </dgm:t>
    </dgm:pt>
    <dgm:pt modelId="{3E64AC6F-D123-499D-9C59-39E6012BFB36}">
      <dgm:prSet phldrT="[文本]"/>
      <dgm:spPr/>
      <dgm:t>
        <a:bodyPr/>
        <a:lstStyle/>
        <a:p>
          <a:r>
            <a:rPr lang="zh-CN" altLang="en-US" dirty="0" smtClean="0"/>
            <a:t>风控</a:t>
          </a:r>
          <a:endParaRPr lang="en-US" altLang="zh-CN" dirty="0" smtClean="0"/>
        </a:p>
        <a:p>
          <a:r>
            <a:rPr lang="zh-CN" altLang="en-US" dirty="0" smtClean="0"/>
            <a:t>模型</a:t>
          </a:r>
          <a:endParaRPr lang="zh-CN" altLang="en-US" dirty="0"/>
        </a:p>
      </dgm:t>
    </dgm:pt>
    <dgm:pt modelId="{98300DBE-E2B1-4316-A28B-AA4CB50252EF}" cxnId="{6827509E-EB8F-4BB3-AC7A-C28D4023B379}" type="parTrans">
      <dgm:prSet/>
      <dgm:spPr/>
      <dgm:t>
        <a:bodyPr/>
        <a:lstStyle/>
        <a:p>
          <a:endParaRPr lang="zh-CN" altLang="en-US"/>
        </a:p>
      </dgm:t>
    </dgm:pt>
    <dgm:pt modelId="{68812E4F-66FA-47DA-9544-3696E77067A4}" cxnId="{6827509E-EB8F-4BB3-AC7A-C28D4023B379}" type="sibTrans">
      <dgm:prSet/>
      <dgm:spPr/>
      <dgm:t>
        <a:bodyPr/>
        <a:lstStyle/>
        <a:p>
          <a:endParaRPr lang="zh-CN" altLang="en-US"/>
        </a:p>
      </dgm:t>
    </dgm:pt>
    <dgm:pt modelId="{DD010326-3B32-4288-B9CE-563C234619F3}">
      <dgm:prSet phldrT="[文本]"/>
      <dgm:spPr/>
      <dgm:t>
        <a:bodyPr/>
        <a:lstStyle/>
        <a:p>
          <a:r>
            <a:rPr lang="zh-CN" altLang="en-US" dirty="0" smtClean="0"/>
            <a:t>资金</a:t>
          </a:r>
          <a:endParaRPr lang="zh-CN" altLang="en-US" dirty="0"/>
        </a:p>
      </dgm:t>
    </dgm:pt>
    <dgm:pt modelId="{E38FCBF2-FEC2-4741-B92E-4A8B9209EADC}" cxnId="{518055E0-32DD-482F-9962-43B3ABEA26B5}" type="parTrans">
      <dgm:prSet/>
      <dgm:spPr/>
      <dgm:t>
        <a:bodyPr/>
        <a:lstStyle/>
        <a:p>
          <a:endParaRPr lang="zh-CN" altLang="en-US"/>
        </a:p>
      </dgm:t>
    </dgm:pt>
    <dgm:pt modelId="{270AF91D-9D82-4269-8153-C584EF35D856}" cxnId="{518055E0-32DD-482F-9962-43B3ABEA26B5}" type="sibTrans">
      <dgm:prSet/>
      <dgm:spPr/>
      <dgm:t>
        <a:bodyPr/>
        <a:lstStyle/>
        <a:p>
          <a:endParaRPr lang="zh-CN" altLang="en-US"/>
        </a:p>
      </dgm:t>
    </dgm:pt>
    <dgm:pt modelId="{78D26FA3-F189-4237-BCF1-98E6CDB4CEB7}">
      <dgm:prSet phldrT="[文本]"/>
      <dgm:spPr/>
      <dgm:t>
        <a:bodyPr/>
        <a:lstStyle/>
        <a:p>
          <a:r>
            <a:rPr lang="zh-CN" altLang="en-US" dirty="0" smtClean="0"/>
            <a:t>营销</a:t>
          </a:r>
          <a:endParaRPr lang="en-US" altLang="zh-CN" dirty="0" smtClean="0"/>
        </a:p>
        <a:p>
          <a:r>
            <a:rPr lang="zh-CN" altLang="en-US" dirty="0" smtClean="0"/>
            <a:t>渠道</a:t>
          </a:r>
          <a:endParaRPr lang="zh-CN" altLang="en-US" dirty="0"/>
        </a:p>
      </dgm:t>
    </dgm:pt>
    <dgm:pt modelId="{751710EF-323A-4AFD-8A60-2C33F891F991}" cxnId="{F4E40F4D-425D-4949-8308-EF660CD4A4E7}" type="parTrans">
      <dgm:prSet/>
      <dgm:spPr/>
      <dgm:t>
        <a:bodyPr/>
        <a:lstStyle/>
        <a:p>
          <a:endParaRPr lang="zh-CN" altLang="en-US"/>
        </a:p>
      </dgm:t>
    </dgm:pt>
    <dgm:pt modelId="{B95C2B90-A41F-455C-8646-6CFC8CBFEC3A}" cxnId="{F4E40F4D-425D-4949-8308-EF660CD4A4E7}" type="sibTrans">
      <dgm:prSet/>
      <dgm:spPr/>
      <dgm:t>
        <a:bodyPr/>
        <a:lstStyle/>
        <a:p>
          <a:endParaRPr lang="zh-CN" altLang="en-US"/>
        </a:p>
      </dgm:t>
    </dgm:pt>
    <dgm:pt modelId="{E9A455BC-C19D-4560-AC5E-12B3A69443B6}">
      <dgm:prSet phldrT="[文本]"/>
      <dgm:spPr/>
      <dgm:t>
        <a:bodyPr/>
        <a:lstStyle/>
        <a:p>
          <a:r>
            <a:rPr lang="zh-CN" altLang="en-US" dirty="0" smtClean="0"/>
            <a:t>信用</a:t>
          </a:r>
          <a:endParaRPr lang="en-US" altLang="zh-CN" dirty="0" smtClean="0"/>
        </a:p>
        <a:p>
          <a:r>
            <a:rPr lang="zh-CN" altLang="en-US" dirty="0" smtClean="0"/>
            <a:t>审核</a:t>
          </a:r>
          <a:endParaRPr lang="zh-CN" altLang="en-US" dirty="0"/>
        </a:p>
      </dgm:t>
    </dgm:pt>
    <dgm:pt modelId="{736115DD-10BF-4338-841B-8D9B867320C7}" cxnId="{21DD10CE-2C64-4834-8147-57CEACFBBAA8}" type="parTrans">
      <dgm:prSet/>
      <dgm:spPr/>
      <dgm:t>
        <a:bodyPr/>
        <a:lstStyle/>
        <a:p>
          <a:endParaRPr lang="zh-CN" altLang="en-US"/>
        </a:p>
      </dgm:t>
    </dgm:pt>
    <dgm:pt modelId="{08AE0D14-18EC-4B08-A50E-FA13F585FD7B}" cxnId="{21DD10CE-2C64-4834-8147-57CEACFBBAA8}" type="sibTrans">
      <dgm:prSet/>
      <dgm:spPr/>
      <dgm:t>
        <a:bodyPr/>
        <a:lstStyle/>
        <a:p>
          <a:endParaRPr lang="zh-CN" altLang="en-US"/>
        </a:p>
      </dgm:t>
    </dgm:pt>
    <dgm:pt modelId="{0785FE44-3C5B-4C57-B4D5-817BA6084104}">
      <dgm:prSet phldrT="[文本]"/>
      <dgm:spPr/>
      <dgm:t>
        <a:bodyPr/>
        <a:lstStyle/>
        <a:p>
          <a:r>
            <a:rPr lang="zh-CN" altLang="en-US" dirty="0" smtClean="0"/>
            <a:t>资产</a:t>
          </a:r>
          <a:endParaRPr lang="en-US" altLang="zh-CN" dirty="0" smtClean="0"/>
        </a:p>
        <a:p>
          <a:r>
            <a:rPr lang="zh-CN" altLang="en-US" dirty="0" smtClean="0"/>
            <a:t>保全</a:t>
          </a:r>
          <a:endParaRPr lang="zh-CN" altLang="en-US" dirty="0"/>
        </a:p>
      </dgm:t>
    </dgm:pt>
    <dgm:pt modelId="{0B3AD267-8369-4842-B9AE-7E5222BD3D95}" cxnId="{BBDE3192-9D26-4E3E-BD2F-4DB92AD38355}" type="parTrans">
      <dgm:prSet/>
      <dgm:spPr/>
      <dgm:t>
        <a:bodyPr/>
        <a:lstStyle/>
        <a:p>
          <a:endParaRPr lang="zh-CN" altLang="en-US"/>
        </a:p>
      </dgm:t>
    </dgm:pt>
    <dgm:pt modelId="{A5FE9F16-D058-4D21-9841-E3307DF6B6DB}" cxnId="{BBDE3192-9D26-4E3E-BD2F-4DB92AD38355}" type="sibTrans">
      <dgm:prSet/>
      <dgm:spPr/>
      <dgm:t>
        <a:bodyPr/>
        <a:lstStyle/>
        <a:p>
          <a:endParaRPr lang="zh-CN" altLang="en-US"/>
        </a:p>
      </dgm:t>
    </dgm:pt>
    <dgm:pt modelId="{02373B64-E631-422D-A877-5D76B8F9AB96}">
      <dgm:prSet phldrT="[文本]"/>
      <dgm:spPr/>
      <dgm:t>
        <a:bodyPr/>
        <a:lstStyle/>
        <a:p>
          <a:r>
            <a:rPr lang="zh-CN" altLang="en-US" dirty="0" smtClean="0"/>
            <a:t>客服</a:t>
          </a:r>
          <a:endParaRPr lang="zh-CN" altLang="en-US" dirty="0"/>
        </a:p>
      </dgm:t>
    </dgm:pt>
    <dgm:pt modelId="{51FE46EE-F0B9-4705-AEE8-5C8EC81D495A}" cxnId="{7F085A38-A48C-480D-9AB9-2A27B4685D0D}" type="parTrans">
      <dgm:prSet/>
      <dgm:spPr/>
      <dgm:t>
        <a:bodyPr/>
        <a:lstStyle/>
        <a:p>
          <a:endParaRPr lang="zh-CN" altLang="en-US"/>
        </a:p>
      </dgm:t>
    </dgm:pt>
    <dgm:pt modelId="{37ACE05E-7C08-41EF-9133-4A2C39DC8C15}" cxnId="{7F085A38-A48C-480D-9AB9-2A27B4685D0D}" type="sibTrans">
      <dgm:prSet/>
      <dgm:spPr/>
      <dgm:t>
        <a:bodyPr/>
        <a:lstStyle/>
        <a:p>
          <a:endParaRPr lang="zh-CN" altLang="en-US"/>
        </a:p>
      </dgm:t>
    </dgm:pt>
    <dgm:pt modelId="{DCEB9839-4A0E-456E-ADF1-A891E8BAD553}">
      <dgm:prSet phldrT="[文本]"/>
      <dgm:spPr/>
      <dgm:t>
        <a:bodyPr/>
        <a:lstStyle/>
        <a:p>
          <a:r>
            <a:rPr lang="zh-CN" altLang="en-US" dirty="0" smtClean="0"/>
            <a:t>二次与交叉营销</a:t>
          </a:r>
          <a:endParaRPr lang="zh-CN" altLang="en-US" dirty="0"/>
        </a:p>
      </dgm:t>
    </dgm:pt>
    <dgm:pt modelId="{AE296C0A-3E91-4B6B-A666-A8AFBC113EB6}" cxnId="{7EF7A9FD-CC23-4444-832F-73F6E24B9CA2}" type="parTrans">
      <dgm:prSet/>
      <dgm:spPr/>
      <dgm:t>
        <a:bodyPr/>
        <a:lstStyle/>
        <a:p>
          <a:endParaRPr lang="zh-CN" altLang="en-US"/>
        </a:p>
      </dgm:t>
    </dgm:pt>
    <dgm:pt modelId="{6FBF9990-D78E-4DDB-B356-422750A94A31}" cxnId="{7EF7A9FD-CC23-4444-832F-73F6E24B9CA2}" type="sibTrans">
      <dgm:prSet/>
      <dgm:spPr/>
      <dgm:t>
        <a:bodyPr/>
        <a:lstStyle/>
        <a:p>
          <a:endParaRPr lang="zh-CN" altLang="en-US"/>
        </a:p>
      </dgm:t>
    </dgm:pt>
    <dgm:pt modelId="{00883565-5C5F-4B3F-9861-89B979D7A3DD}" type="pres">
      <dgm:prSet presAssocID="{403B7A48-8F19-40A0-B11C-76A00F706301}" presName="Name0" presStyleCnt="0">
        <dgm:presLayoutVars>
          <dgm:chMax val="1"/>
          <dgm:dir/>
          <dgm:animLvl val="ctr"/>
          <dgm:resizeHandles val="exact"/>
        </dgm:presLayoutVars>
      </dgm:prSet>
      <dgm:spPr/>
      <dgm:t>
        <a:bodyPr/>
        <a:lstStyle/>
        <a:p>
          <a:endParaRPr lang="zh-CN" altLang="en-US"/>
        </a:p>
      </dgm:t>
    </dgm:pt>
    <dgm:pt modelId="{A230D685-4D26-4C93-A732-E372044AE92E}" type="pres">
      <dgm:prSet presAssocID="{2B56E822-D4A8-4BA2-AC7D-6BADEB0B6DCE}" presName="centerShape" presStyleLbl="node0" presStyleIdx="0" presStyleCnt="1"/>
      <dgm:spPr/>
      <dgm:t>
        <a:bodyPr/>
        <a:lstStyle/>
        <a:p>
          <a:endParaRPr lang="zh-CN" altLang="en-US"/>
        </a:p>
      </dgm:t>
    </dgm:pt>
    <dgm:pt modelId="{62959212-B77C-49D2-8052-3C071D0F1960}" type="pres">
      <dgm:prSet presAssocID="{428C7D47-694D-4611-8D9B-55C2EC5FAEBE}" presName="node" presStyleLbl="node1" presStyleIdx="0" presStyleCnt="9">
        <dgm:presLayoutVars>
          <dgm:bulletEnabled val="1"/>
        </dgm:presLayoutVars>
      </dgm:prSet>
      <dgm:spPr/>
      <dgm:t>
        <a:bodyPr/>
        <a:lstStyle/>
        <a:p>
          <a:endParaRPr lang="zh-CN" altLang="en-US"/>
        </a:p>
      </dgm:t>
    </dgm:pt>
    <dgm:pt modelId="{CA03982D-85F1-431F-8482-6A538A4E625E}" type="pres">
      <dgm:prSet presAssocID="{428C7D47-694D-4611-8D9B-55C2EC5FAEBE}" presName="dummy" presStyleCnt="0"/>
      <dgm:spPr/>
      <dgm:t>
        <a:bodyPr/>
        <a:lstStyle/>
        <a:p>
          <a:endParaRPr lang="zh-CN" altLang="en-US"/>
        </a:p>
      </dgm:t>
    </dgm:pt>
    <dgm:pt modelId="{54EB588D-60A4-47F3-A119-6E6F717E8938}" type="pres">
      <dgm:prSet presAssocID="{042C2B49-34F8-496C-AB1C-40674E050C98}" presName="sibTrans" presStyleLbl="sibTrans2D1" presStyleIdx="0" presStyleCnt="9"/>
      <dgm:spPr/>
      <dgm:t>
        <a:bodyPr/>
        <a:lstStyle/>
        <a:p>
          <a:endParaRPr lang="zh-CN" altLang="en-US"/>
        </a:p>
      </dgm:t>
    </dgm:pt>
    <dgm:pt modelId="{92FFEE46-E57C-487D-9D5E-9551A8F0BB7E}" type="pres">
      <dgm:prSet presAssocID="{140DD01E-E426-42E0-B1F3-C94A9C95899C}" presName="node" presStyleLbl="node1" presStyleIdx="1" presStyleCnt="9">
        <dgm:presLayoutVars>
          <dgm:bulletEnabled val="1"/>
        </dgm:presLayoutVars>
      </dgm:prSet>
      <dgm:spPr/>
      <dgm:t>
        <a:bodyPr/>
        <a:lstStyle/>
        <a:p>
          <a:endParaRPr lang="zh-CN" altLang="en-US"/>
        </a:p>
      </dgm:t>
    </dgm:pt>
    <dgm:pt modelId="{8FB6F1B4-BF3D-4B51-A897-41DFC55F8596}" type="pres">
      <dgm:prSet presAssocID="{140DD01E-E426-42E0-B1F3-C94A9C95899C}" presName="dummy" presStyleCnt="0"/>
      <dgm:spPr/>
      <dgm:t>
        <a:bodyPr/>
        <a:lstStyle/>
        <a:p>
          <a:endParaRPr lang="zh-CN" altLang="en-US"/>
        </a:p>
      </dgm:t>
    </dgm:pt>
    <dgm:pt modelId="{A8DE4507-9125-482D-B589-DA80F2FC6B63}" type="pres">
      <dgm:prSet presAssocID="{9459F036-3F0A-4F14-9152-717F192A118F}" presName="sibTrans" presStyleLbl="sibTrans2D1" presStyleIdx="1" presStyleCnt="9"/>
      <dgm:spPr/>
      <dgm:t>
        <a:bodyPr/>
        <a:lstStyle/>
        <a:p>
          <a:endParaRPr lang="zh-CN" altLang="en-US"/>
        </a:p>
      </dgm:t>
    </dgm:pt>
    <dgm:pt modelId="{DED1DD74-7082-4CA4-A0B2-D41D95543F65}" type="pres">
      <dgm:prSet presAssocID="{3E64AC6F-D123-499D-9C59-39E6012BFB36}" presName="node" presStyleLbl="node1" presStyleIdx="2" presStyleCnt="9">
        <dgm:presLayoutVars>
          <dgm:bulletEnabled val="1"/>
        </dgm:presLayoutVars>
      </dgm:prSet>
      <dgm:spPr/>
      <dgm:t>
        <a:bodyPr/>
        <a:lstStyle/>
        <a:p>
          <a:endParaRPr lang="zh-CN" altLang="en-US"/>
        </a:p>
      </dgm:t>
    </dgm:pt>
    <dgm:pt modelId="{91D1D900-B485-4859-8DBB-F71F8D0FF8BD}" type="pres">
      <dgm:prSet presAssocID="{3E64AC6F-D123-499D-9C59-39E6012BFB36}" presName="dummy" presStyleCnt="0"/>
      <dgm:spPr/>
      <dgm:t>
        <a:bodyPr/>
        <a:lstStyle/>
        <a:p>
          <a:endParaRPr lang="zh-CN" altLang="en-US"/>
        </a:p>
      </dgm:t>
    </dgm:pt>
    <dgm:pt modelId="{9BF7C325-A483-43E1-AA19-53D8D8760B29}" type="pres">
      <dgm:prSet presAssocID="{68812E4F-66FA-47DA-9544-3696E77067A4}" presName="sibTrans" presStyleLbl="sibTrans2D1" presStyleIdx="2" presStyleCnt="9"/>
      <dgm:spPr/>
      <dgm:t>
        <a:bodyPr/>
        <a:lstStyle/>
        <a:p>
          <a:endParaRPr lang="zh-CN" altLang="en-US"/>
        </a:p>
      </dgm:t>
    </dgm:pt>
    <dgm:pt modelId="{F9E19BA4-DC98-4725-86FF-951F30442790}" type="pres">
      <dgm:prSet presAssocID="{DD010326-3B32-4288-B9CE-563C234619F3}" presName="node" presStyleLbl="node1" presStyleIdx="3" presStyleCnt="9">
        <dgm:presLayoutVars>
          <dgm:bulletEnabled val="1"/>
        </dgm:presLayoutVars>
      </dgm:prSet>
      <dgm:spPr/>
      <dgm:t>
        <a:bodyPr/>
        <a:lstStyle/>
        <a:p>
          <a:endParaRPr lang="zh-CN" altLang="en-US"/>
        </a:p>
      </dgm:t>
    </dgm:pt>
    <dgm:pt modelId="{836F39C6-17EF-4DCA-8990-178DD81C97BE}" type="pres">
      <dgm:prSet presAssocID="{DD010326-3B32-4288-B9CE-563C234619F3}" presName="dummy" presStyleCnt="0"/>
      <dgm:spPr/>
      <dgm:t>
        <a:bodyPr/>
        <a:lstStyle/>
        <a:p>
          <a:endParaRPr lang="zh-CN" altLang="en-US"/>
        </a:p>
      </dgm:t>
    </dgm:pt>
    <dgm:pt modelId="{DDD2F6F4-CA0D-4254-8108-987C38590C0E}" type="pres">
      <dgm:prSet presAssocID="{270AF91D-9D82-4269-8153-C584EF35D856}" presName="sibTrans" presStyleLbl="sibTrans2D1" presStyleIdx="3" presStyleCnt="9"/>
      <dgm:spPr/>
      <dgm:t>
        <a:bodyPr/>
        <a:lstStyle/>
        <a:p>
          <a:endParaRPr lang="zh-CN" altLang="en-US"/>
        </a:p>
      </dgm:t>
    </dgm:pt>
    <dgm:pt modelId="{30347280-EF7D-4CBB-A8B3-2711CD0B54E7}" type="pres">
      <dgm:prSet presAssocID="{78D26FA3-F189-4237-BCF1-98E6CDB4CEB7}" presName="node" presStyleLbl="node1" presStyleIdx="4" presStyleCnt="9">
        <dgm:presLayoutVars>
          <dgm:bulletEnabled val="1"/>
        </dgm:presLayoutVars>
      </dgm:prSet>
      <dgm:spPr/>
      <dgm:t>
        <a:bodyPr/>
        <a:lstStyle/>
        <a:p>
          <a:endParaRPr lang="zh-CN" altLang="en-US"/>
        </a:p>
      </dgm:t>
    </dgm:pt>
    <dgm:pt modelId="{DFC8F7CD-193C-495E-930A-1CAE12F46F72}" type="pres">
      <dgm:prSet presAssocID="{78D26FA3-F189-4237-BCF1-98E6CDB4CEB7}" presName="dummy" presStyleCnt="0"/>
      <dgm:spPr/>
      <dgm:t>
        <a:bodyPr/>
        <a:lstStyle/>
        <a:p>
          <a:endParaRPr lang="zh-CN" altLang="en-US"/>
        </a:p>
      </dgm:t>
    </dgm:pt>
    <dgm:pt modelId="{8C90AE45-5A04-4191-8507-592C29B4964E}" type="pres">
      <dgm:prSet presAssocID="{B95C2B90-A41F-455C-8646-6CFC8CBFEC3A}" presName="sibTrans" presStyleLbl="sibTrans2D1" presStyleIdx="4" presStyleCnt="9"/>
      <dgm:spPr/>
      <dgm:t>
        <a:bodyPr/>
        <a:lstStyle/>
        <a:p>
          <a:endParaRPr lang="zh-CN" altLang="en-US"/>
        </a:p>
      </dgm:t>
    </dgm:pt>
    <dgm:pt modelId="{3E7C0555-F18F-4B90-8417-304BDAD01572}" type="pres">
      <dgm:prSet presAssocID="{E9A455BC-C19D-4560-AC5E-12B3A69443B6}" presName="node" presStyleLbl="node1" presStyleIdx="5" presStyleCnt="9">
        <dgm:presLayoutVars>
          <dgm:bulletEnabled val="1"/>
        </dgm:presLayoutVars>
      </dgm:prSet>
      <dgm:spPr/>
      <dgm:t>
        <a:bodyPr/>
        <a:lstStyle/>
        <a:p>
          <a:endParaRPr lang="zh-CN" altLang="en-US"/>
        </a:p>
      </dgm:t>
    </dgm:pt>
    <dgm:pt modelId="{E54788AB-E37E-4145-898F-864B04CD099C}" type="pres">
      <dgm:prSet presAssocID="{E9A455BC-C19D-4560-AC5E-12B3A69443B6}" presName="dummy" presStyleCnt="0"/>
      <dgm:spPr/>
      <dgm:t>
        <a:bodyPr/>
        <a:lstStyle/>
        <a:p>
          <a:endParaRPr lang="zh-CN" altLang="en-US"/>
        </a:p>
      </dgm:t>
    </dgm:pt>
    <dgm:pt modelId="{33B24348-7F57-4706-871F-B7D96D674B53}" type="pres">
      <dgm:prSet presAssocID="{08AE0D14-18EC-4B08-A50E-FA13F585FD7B}" presName="sibTrans" presStyleLbl="sibTrans2D1" presStyleIdx="5" presStyleCnt="9"/>
      <dgm:spPr/>
      <dgm:t>
        <a:bodyPr/>
        <a:lstStyle/>
        <a:p>
          <a:endParaRPr lang="zh-CN" altLang="en-US"/>
        </a:p>
      </dgm:t>
    </dgm:pt>
    <dgm:pt modelId="{0E17C801-735F-4CEE-8F03-A66943124019}" type="pres">
      <dgm:prSet presAssocID="{0785FE44-3C5B-4C57-B4D5-817BA6084104}" presName="node" presStyleLbl="node1" presStyleIdx="6" presStyleCnt="9">
        <dgm:presLayoutVars>
          <dgm:bulletEnabled val="1"/>
        </dgm:presLayoutVars>
      </dgm:prSet>
      <dgm:spPr/>
      <dgm:t>
        <a:bodyPr/>
        <a:lstStyle/>
        <a:p>
          <a:endParaRPr lang="zh-CN" altLang="en-US"/>
        </a:p>
      </dgm:t>
    </dgm:pt>
    <dgm:pt modelId="{76C12CE6-3F6A-46A2-81C2-3E0AEEFA14B0}" type="pres">
      <dgm:prSet presAssocID="{0785FE44-3C5B-4C57-B4D5-817BA6084104}" presName="dummy" presStyleCnt="0"/>
      <dgm:spPr/>
      <dgm:t>
        <a:bodyPr/>
        <a:lstStyle/>
        <a:p>
          <a:endParaRPr lang="zh-CN" altLang="en-US"/>
        </a:p>
      </dgm:t>
    </dgm:pt>
    <dgm:pt modelId="{05B55235-1860-4F41-8B41-1100600DF481}" type="pres">
      <dgm:prSet presAssocID="{A5FE9F16-D058-4D21-9841-E3307DF6B6DB}" presName="sibTrans" presStyleLbl="sibTrans2D1" presStyleIdx="6" presStyleCnt="9"/>
      <dgm:spPr/>
      <dgm:t>
        <a:bodyPr/>
        <a:lstStyle/>
        <a:p>
          <a:endParaRPr lang="zh-CN" altLang="en-US"/>
        </a:p>
      </dgm:t>
    </dgm:pt>
    <dgm:pt modelId="{D7193788-8DD9-469C-A5D6-40016A55D0B0}" type="pres">
      <dgm:prSet presAssocID="{02373B64-E631-422D-A877-5D76B8F9AB96}" presName="node" presStyleLbl="node1" presStyleIdx="7" presStyleCnt="9">
        <dgm:presLayoutVars>
          <dgm:bulletEnabled val="1"/>
        </dgm:presLayoutVars>
      </dgm:prSet>
      <dgm:spPr/>
      <dgm:t>
        <a:bodyPr/>
        <a:lstStyle/>
        <a:p>
          <a:endParaRPr lang="zh-CN" altLang="en-US"/>
        </a:p>
      </dgm:t>
    </dgm:pt>
    <dgm:pt modelId="{BB10A0EA-1ECA-48E7-B847-6BC3397C35D5}" type="pres">
      <dgm:prSet presAssocID="{02373B64-E631-422D-A877-5D76B8F9AB96}" presName="dummy" presStyleCnt="0"/>
      <dgm:spPr/>
      <dgm:t>
        <a:bodyPr/>
        <a:lstStyle/>
        <a:p>
          <a:endParaRPr lang="zh-CN" altLang="en-US"/>
        </a:p>
      </dgm:t>
    </dgm:pt>
    <dgm:pt modelId="{20EC78C4-7627-48F8-9C4C-10C9871FC45C}" type="pres">
      <dgm:prSet presAssocID="{37ACE05E-7C08-41EF-9133-4A2C39DC8C15}" presName="sibTrans" presStyleLbl="sibTrans2D1" presStyleIdx="7" presStyleCnt="9"/>
      <dgm:spPr/>
      <dgm:t>
        <a:bodyPr/>
        <a:lstStyle/>
        <a:p>
          <a:endParaRPr lang="zh-CN" altLang="en-US"/>
        </a:p>
      </dgm:t>
    </dgm:pt>
    <dgm:pt modelId="{307763BB-E03E-461E-BB00-6412343FD289}" type="pres">
      <dgm:prSet presAssocID="{DCEB9839-4A0E-456E-ADF1-A891E8BAD553}" presName="node" presStyleLbl="node1" presStyleIdx="8" presStyleCnt="9">
        <dgm:presLayoutVars>
          <dgm:bulletEnabled val="1"/>
        </dgm:presLayoutVars>
      </dgm:prSet>
      <dgm:spPr/>
      <dgm:t>
        <a:bodyPr/>
        <a:lstStyle/>
        <a:p>
          <a:endParaRPr lang="zh-CN" altLang="en-US"/>
        </a:p>
      </dgm:t>
    </dgm:pt>
    <dgm:pt modelId="{39A485C1-CEFB-4336-BFD5-EA4D7F9C8952}" type="pres">
      <dgm:prSet presAssocID="{DCEB9839-4A0E-456E-ADF1-A891E8BAD553}" presName="dummy" presStyleCnt="0"/>
      <dgm:spPr/>
      <dgm:t>
        <a:bodyPr/>
        <a:lstStyle/>
        <a:p>
          <a:endParaRPr lang="zh-CN" altLang="en-US"/>
        </a:p>
      </dgm:t>
    </dgm:pt>
    <dgm:pt modelId="{119A4D2C-3FF7-4EE4-9FF9-40CCB38E498B}" type="pres">
      <dgm:prSet presAssocID="{6FBF9990-D78E-4DDB-B356-422750A94A31}" presName="sibTrans" presStyleLbl="sibTrans2D1" presStyleIdx="8" presStyleCnt="9"/>
      <dgm:spPr/>
      <dgm:t>
        <a:bodyPr/>
        <a:lstStyle/>
        <a:p>
          <a:endParaRPr lang="zh-CN" altLang="en-US"/>
        </a:p>
      </dgm:t>
    </dgm:pt>
  </dgm:ptLst>
  <dgm:cxnLst>
    <dgm:cxn modelId="{7F085A38-A48C-480D-9AB9-2A27B4685D0D}" srcId="{2B56E822-D4A8-4BA2-AC7D-6BADEB0B6DCE}" destId="{02373B64-E631-422D-A877-5D76B8F9AB96}" srcOrd="7" destOrd="0" parTransId="{51FE46EE-F0B9-4705-AEE8-5C8EC81D495A}" sibTransId="{37ACE05E-7C08-41EF-9133-4A2C39DC8C15}"/>
    <dgm:cxn modelId="{C3F4CC3A-7022-4593-B05D-F1F7B03644FD}" type="presOf" srcId="{02373B64-E631-422D-A877-5D76B8F9AB96}" destId="{D7193788-8DD9-469C-A5D6-40016A55D0B0}" srcOrd="0" destOrd="0" presId="urn:microsoft.com/office/officeart/2005/8/layout/radial6"/>
    <dgm:cxn modelId="{667E0DAC-4F1F-4EE9-B21C-EBF922E374F4}" type="presOf" srcId="{78D26FA3-F189-4237-BCF1-98E6CDB4CEB7}" destId="{30347280-EF7D-4CBB-A8B3-2711CD0B54E7}" srcOrd="0" destOrd="0" presId="urn:microsoft.com/office/officeart/2005/8/layout/radial6"/>
    <dgm:cxn modelId="{BBDE3192-9D26-4E3E-BD2F-4DB92AD38355}" srcId="{2B56E822-D4A8-4BA2-AC7D-6BADEB0B6DCE}" destId="{0785FE44-3C5B-4C57-B4D5-817BA6084104}" srcOrd="6" destOrd="0" parTransId="{0B3AD267-8369-4842-B9AE-7E5222BD3D95}" sibTransId="{A5FE9F16-D058-4D21-9841-E3307DF6B6DB}"/>
    <dgm:cxn modelId="{99D6FF7B-C80A-43FB-8671-D47400EE23B4}" type="presOf" srcId="{0785FE44-3C5B-4C57-B4D5-817BA6084104}" destId="{0E17C801-735F-4CEE-8F03-A66943124019}" srcOrd="0" destOrd="0" presId="urn:microsoft.com/office/officeart/2005/8/layout/radial6"/>
    <dgm:cxn modelId="{88717615-FD45-42D8-B103-725F121C6990}" type="presOf" srcId="{37ACE05E-7C08-41EF-9133-4A2C39DC8C15}" destId="{20EC78C4-7627-48F8-9C4C-10C9871FC45C}" srcOrd="0" destOrd="0" presId="urn:microsoft.com/office/officeart/2005/8/layout/radial6"/>
    <dgm:cxn modelId="{290D9BBE-7296-4513-977B-B375CE285C42}" type="presOf" srcId="{08AE0D14-18EC-4B08-A50E-FA13F585FD7B}" destId="{33B24348-7F57-4706-871F-B7D96D674B53}" srcOrd="0" destOrd="0" presId="urn:microsoft.com/office/officeart/2005/8/layout/radial6"/>
    <dgm:cxn modelId="{5B6513EF-AA3E-45E4-AC05-E7ED1DCE8670}" type="presOf" srcId="{428C7D47-694D-4611-8D9B-55C2EC5FAEBE}" destId="{62959212-B77C-49D2-8052-3C071D0F1960}" srcOrd="0" destOrd="0" presId="urn:microsoft.com/office/officeart/2005/8/layout/radial6"/>
    <dgm:cxn modelId="{F841FC01-CE79-4EAC-85C8-5355AA4B4459}" type="presOf" srcId="{403B7A48-8F19-40A0-B11C-76A00F706301}" destId="{00883565-5C5F-4B3F-9861-89B979D7A3DD}" srcOrd="0" destOrd="0" presId="urn:microsoft.com/office/officeart/2005/8/layout/radial6"/>
    <dgm:cxn modelId="{B9D3E516-F38D-43C6-B38B-A61915DF5891}" type="presOf" srcId="{2B56E822-D4A8-4BA2-AC7D-6BADEB0B6DCE}" destId="{A230D685-4D26-4C93-A732-E372044AE92E}" srcOrd="0" destOrd="0" presId="urn:microsoft.com/office/officeart/2005/8/layout/radial6"/>
    <dgm:cxn modelId="{12E3DB17-D251-4C22-9E13-535E71C160BE}" type="presOf" srcId="{9459F036-3F0A-4F14-9152-717F192A118F}" destId="{A8DE4507-9125-482D-B589-DA80F2FC6B63}" srcOrd="0" destOrd="0" presId="urn:microsoft.com/office/officeart/2005/8/layout/radial6"/>
    <dgm:cxn modelId="{0F3D7758-7F52-4935-B00A-3A3B516B2123}" type="presOf" srcId="{E9A455BC-C19D-4560-AC5E-12B3A69443B6}" destId="{3E7C0555-F18F-4B90-8417-304BDAD01572}" srcOrd="0" destOrd="0" presId="urn:microsoft.com/office/officeart/2005/8/layout/radial6"/>
    <dgm:cxn modelId="{38C25A8B-68C0-4616-8A37-22824F4B4B44}" type="presOf" srcId="{68812E4F-66FA-47DA-9544-3696E77067A4}" destId="{9BF7C325-A483-43E1-AA19-53D8D8760B29}" srcOrd="0" destOrd="0" presId="urn:microsoft.com/office/officeart/2005/8/layout/radial6"/>
    <dgm:cxn modelId="{00BFE5E1-6BCB-4539-AD52-8DA1CD159728}" type="presOf" srcId="{140DD01E-E426-42E0-B1F3-C94A9C95899C}" destId="{92FFEE46-E57C-487D-9D5E-9551A8F0BB7E}" srcOrd="0" destOrd="0" presId="urn:microsoft.com/office/officeart/2005/8/layout/radial6"/>
    <dgm:cxn modelId="{578F3EC1-15BD-4442-BE2E-19294C65A517}" type="presOf" srcId="{6FBF9990-D78E-4DDB-B356-422750A94A31}" destId="{119A4D2C-3FF7-4EE4-9FF9-40CCB38E498B}" srcOrd="0" destOrd="0" presId="urn:microsoft.com/office/officeart/2005/8/layout/radial6"/>
    <dgm:cxn modelId="{081717E9-362B-4C16-9A11-EF6C4F8B65BB}" type="presOf" srcId="{A5FE9F16-D058-4D21-9841-E3307DF6B6DB}" destId="{05B55235-1860-4F41-8B41-1100600DF481}" srcOrd="0" destOrd="0" presId="urn:microsoft.com/office/officeart/2005/8/layout/radial6"/>
    <dgm:cxn modelId="{C359DB43-9E50-4C81-AA36-A933E65FB5A6}" type="presOf" srcId="{DD010326-3B32-4288-B9CE-563C234619F3}" destId="{F9E19BA4-DC98-4725-86FF-951F30442790}" srcOrd="0" destOrd="0" presId="urn:microsoft.com/office/officeart/2005/8/layout/radial6"/>
    <dgm:cxn modelId="{82615DBB-0BB9-4AAE-882D-872175C538CA}" srcId="{2B56E822-D4A8-4BA2-AC7D-6BADEB0B6DCE}" destId="{428C7D47-694D-4611-8D9B-55C2EC5FAEBE}" srcOrd="0" destOrd="0" parTransId="{ABBDBA59-ACE5-4EC8-BB00-FF904C4818F0}" sibTransId="{042C2B49-34F8-496C-AB1C-40674E050C98}"/>
    <dgm:cxn modelId="{518055E0-32DD-482F-9962-43B3ABEA26B5}" srcId="{2B56E822-D4A8-4BA2-AC7D-6BADEB0B6DCE}" destId="{DD010326-3B32-4288-B9CE-563C234619F3}" srcOrd="3" destOrd="0" parTransId="{E38FCBF2-FEC2-4741-B92E-4A8B9209EADC}" sibTransId="{270AF91D-9D82-4269-8153-C584EF35D856}"/>
    <dgm:cxn modelId="{3233519B-399F-4B21-B720-BF79ED94985A}" type="presOf" srcId="{DCEB9839-4A0E-456E-ADF1-A891E8BAD553}" destId="{307763BB-E03E-461E-BB00-6412343FD289}" srcOrd="0" destOrd="0" presId="urn:microsoft.com/office/officeart/2005/8/layout/radial6"/>
    <dgm:cxn modelId="{935AA2BF-24F4-4A6E-9F89-36EE58B94BF6}" srcId="{403B7A48-8F19-40A0-B11C-76A00F706301}" destId="{2B56E822-D4A8-4BA2-AC7D-6BADEB0B6DCE}" srcOrd="0" destOrd="0" parTransId="{2D5134BB-A6E0-4126-BE39-A6FEA25F1C7F}" sibTransId="{4104A127-3040-4A68-A100-6BA75C873B41}"/>
    <dgm:cxn modelId="{A7BF1C3E-7633-45E3-9643-49C490EF1D4A}" type="presOf" srcId="{270AF91D-9D82-4269-8153-C584EF35D856}" destId="{DDD2F6F4-CA0D-4254-8108-987C38590C0E}" srcOrd="0" destOrd="0" presId="urn:microsoft.com/office/officeart/2005/8/layout/radial6"/>
    <dgm:cxn modelId="{4E520B66-80D1-439E-A977-AF1F13F4A4B8}" type="presOf" srcId="{B95C2B90-A41F-455C-8646-6CFC8CBFEC3A}" destId="{8C90AE45-5A04-4191-8507-592C29B4964E}" srcOrd="0" destOrd="0" presId="urn:microsoft.com/office/officeart/2005/8/layout/radial6"/>
    <dgm:cxn modelId="{695BFE56-7FB7-4EE2-995F-A8449F7FDE22}" type="presOf" srcId="{042C2B49-34F8-496C-AB1C-40674E050C98}" destId="{54EB588D-60A4-47F3-A119-6E6F717E8938}" srcOrd="0" destOrd="0" presId="urn:microsoft.com/office/officeart/2005/8/layout/radial6"/>
    <dgm:cxn modelId="{21DD10CE-2C64-4834-8147-57CEACFBBAA8}" srcId="{2B56E822-D4A8-4BA2-AC7D-6BADEB0B6DCE}" destId="{E9A455BC-C19D-4560-AC5E-12B3A69443B6}" srcOrd="5" destOrd="0" parTransId="{736115DD-10BF-4338-841B-8D9B867320C7}" sibTransId="{08AE0D14-18EC-4B08-A50E-FA13F585FD7B}"/>
    <dgm:cxn modelId="{7EF7A9FD-CC23-4444-832F-73F6E24B9CA2}" srcId="{2B56E822-D4A8-4BA2-AC7D-6BADEB0B6DCE}" destId="{DCEB9839-4A0E-456E-ADF1-A891E8BAD553}" srcOrd="8" destOrd="0" parTransId="{AE296C0A-3E91-4B6B-A666-A8AFBC113EB6}" sibTransId="{6FBF9990-D78E-4DDB-B356-422750A94A31}"/>
    <dgm:cxn modelId="{F4E40F4D-425D-4949-8308-EF660CD4A4E7}" srcId="{2B56E822-D4A8-4BA2-AC7D-6BADEB0B6DCE}" destId="{78D26FA3-F189-4237-BCF1-98E6CDB4CEB7}" srcOrd="4" destOrd="0" parTransId="{751710EF-323A-4AFD-8A60-2C33F891F991}" sibTransId="{B95C2B90-A41F-455C-8646-6CFC8CBFEC3A}"/>
    <dgm:cxn modelId="{6827509E-EB8F-4BB3-AC7A-C28D4023B379}" srcId="{2B56E822-D4A8-4BA2-AC7D-6BADEB0B6DCE}" destId="{3E64AC6F-D123-499D-9C59-39E6012BFB36}" srcOrd="2" destOrd="0" parTransId="{98300DBE-E2B1-4316-A28B-AA4CB50252EF}" sibTransId="{68812E4F-66FA-47DA-9544-3696E77067A4}"/>
    <dgm:cxn modelId="{42DEB0B3-1D6C-45BE-BCE6-67E1D437BFE5}" type="presOf" srcId="{3E64AC6F-D123-499D-9C59-39E6012BFB36}" destId="{DED1DD74-7082-4CA4-A0B2-D41D95543F65}" srcOrd="0" destOrd="0" presId="urn:microsoft.com/office/officeart/2005/8/layout/radial6"/>
    <dgm:cxn modelId="{76C0187F-8507-40DE-B369-DC9389ED88A8}" srcId="{2B56E822-D4A8-4BA2-AC7D-6BADEB0B6DCE}" destId="{140DD01E-E426-42E0-B1F3-C94A9C95899C}" srcOrd="1" destOrd="0" parTransId="{47E3762B-B8D2-4681-8EF9-666F6C17F754}" sibTransId="{9459F036-3F0A-4F14-9152-717F192A118F}"/>
    <dgm:cxn modelId="{6FFEE1AE-DCA6-4B67-B65D-C07F36525E08}" type="presParOf" srcId="{00883565-5C5F-4B3F-9861-89B979D7A3DD}" destId="{A230D685-4D26-4C93-A732-E372044AE92E}" srcOrd="0" destOrd="0" presId="urn:microsoft.com/office/officeart/2005/8/layout/radial6"/>
    <dgm:cxn modelId="{5680CBD0-74A1-43C7-8857-63DB11F802DF}" type="presParOf" srcId="{00883565-5C5F-4B3F-9861-89B979D7A3DD}" destId="{62959212-B77C-49D2-8052-3C071D0F1960}" srcOrd="1" destOrd="0" presId="urn:microsoft.com/office/officeart/2005/8/layout/radial6"/>
    <dgm:cxn modelId="{E89F808A-CACE-4171-85F6-D69E4FAF74B7}" type="presParOf" srcId="{00883565-5C5F-4B3F-9861-89B979D7A3DD}" destId="{CA03982D-85F1-431F-8482-6A538A4E625E}" srcOrd="2" destOrd="0" presId="urn:microsoft.com/office/officeart/2005/8/layout/radial6"/>
    <dgm:cxn modelId="{D71B3C43-0B7D-4480-A8CD-E905B3BF5578}" type="presParOf" srcId="{00883565-5C5F-4B3F-9861-89B979D7A3DD}" destId="{54EB588D-60A4-47F3-A119-6E6F717E8938}" srcOrd="3" destOrd="0" presId="urn:microsoft.com/office/officeart/2005/8/layout/radial6"/>
    <dgm:cxn modelId="{26D9A581-CF91-4706-9042-528FA9AC60A7}" type="presParOf" srcId="{00883565-5C5F-4B3F-9861-89B979D7A3DD}" destId="{92FFEE46-E57C-487D-9D5E-9551A8F0BB7E}" srcOrd="4" destOrd="0" presId="urn:microsoft.com/office/officeart/2005/8/layout/radial6"/>
    <dgm:cxn modelId="{8364B3BA-E5BF-434A-9868-013A66109261}" type="presParOf" srcId="{00883565-5C5F-4B3F-9861-89B979D7A3DD}" destId="{8FB6F1B4-BF3D-4B51-A897-41DFC55F8596}" srcOrd="5" destOrd="0" presId="urn:microsoft.com/office/officeart/2005/8/layout/radial6"/>
    <dgm:cxn modelId="{ED10E9B3-94D7-4697-A62E-45ACAA95106D}" type="presParOf" srcId="{00883565-5C5F-4B3F-9861-89B979D7A3DD}" destId="{A8DE4507-9125-482D-B589-DA80F2FC6B63}" srcOrd="6" destOrd="0" presId="urn:microsoft.com/office/officeart/2005/8/layout/radial6"/>
    <dgm:cxn modelId="{83E5918D-1C9E-4493-A39E-4237E6CF7105}" type="presParOf" srcId="{00883565-5C5F-4B3F-9861-89B979D7A3DD}" destId="{DED1DD74-7082-4CA4-A0B2-D41D95543F65}" srcOrd="7" destOrd="0" presId="urn:microsoft.com/office/officeart/2005/8/layout/radial6"/>
    <dgm:cxn modelId="{79609C00-BE92-4F92-A692-B0CA0ACFE8E1}" type="presParOf" srcId="{00883565-5C5F-4B3F-9861-89B979D7A3DD}" destId="{91D1D900-B485-4859-8DBB-F71F8D0FF8BD}" srcOrd="8" destOrd="0" presId="urn:microsoft.com/office/officeart/2005/8/layout/radial6"/>
    <dgm:cxn modelId="{34C42F6A-0BB9-4FAB-B876-9CFD9045B31A}" type="presParOf" srcId="{00883565-5C5F-4B3F-9861-89B979D7A3DD}" destId="{9BF7C325-A483-43E1-AA19-53D8D8760B29}" srcOrd="9" destOrd="0" presId="urn:microsoft.com/office/officeart/2005/8/layout/radial6"/>
    <dgm:cxn modelId="{15913B0B-1AB3-4DCD-A9FA-A263DFC10DCD}" type="presParOf" srcId="{00883565-5C5F-4B3F-9861-89B979D7A3DD}" destId="{F9E19BA4-DC98-4725-86FF-951F30442790}" srcOrd="10" destOrd="0" presId="urn:microsoft.com/office/officeart/2005/8/layout/radial6"/>
    <dgm:cxn modelId="{CF31BB21-0EBF-420E-BBB9-C9432529AADF}" type="presParOf" srcId="{00883565-5C5F-4B3F-9861-89B979D7A3DD}" destId="{836F39C6-17EF-4DCA-8990-178DD81C97BE}" srcOrd="11" destOrd="0" presId="urn:microsoft.com/office/officeart/2005/8/layout/radial6"/>
    <dgm:cxn modelId="{CA3718FE-264A-4235-9942-116A61BD9497}" type="presParOf" srcId="{00883565-5C5F-4B3F-9861-89B979D7A3DD}" destId="{DDD2F6F4-CA0D-4254-8108-987C38590C0E}" srcOrd="12" destOrd="0" presId="urn:microsoft.com/office/officeart/2005/8/layout/radial6"/>
    <dgm:cxn modelId="{F3655148-730B-48E2-B78D-A36E316B992C}" type="presParOf" srcId="{00883565-5C5F-4B3F-9861-89B979D7A3DD}" destId="{30347280-EF7D-4CBB-A8B3-2711CD0B54E7}" srcOrd="13" destOrd="0" presId="urn:microsoft.com/office/officeart/2005/8/layout/radial6"/>
    <dgm:cxn modelId="{1C1A4330-5F8E-4576-BFDC-E15E82CBAC40}" type="presParOf" srcId="{00883565-5C5F-4B3F-9861-89B979D7A3DD}" destId="{DFC8F7CD-193C-495E-930A-1CAE12F46F72}" srcOrd="14" destOrd="0" presId="urn:microsoft.com/office/officeart/2005/8/layout/radial6"/>
    <dgm:cxn modelId="{A69F274F-F8D4-499E-82EE-27127F044EEC}" type="presParOf" srcId="{00883565-5C5F-4B3F-9861-89B979D7A3DD}" destId="{8C90AE45-5A04-4191-8507-592C29B4964E}" srcOrd="15" destOrd="0" presId="urn:microsoft.com/office/officeart/2005/8/layout/radial6"/>
    <dgm:cxn modelId="{616FFC1E-5879-44C9-8782-6BDEE949DA1B}" type="presParOf" srcId="{00883565-5C5F-4B3F-9861-89B979D7A3DD}" destId="{3E7C0555-F18F-4B90-8417-304BDAD01572}" srcOrd="16" destOrd="0" presId="urn:microsoft.com/office/officeart/2005/8/layout/radial6"/>
    <dgm:cxn modelId="{D068E04F-06D9-42C2-BC35-6A42FD38F3AE}" type="presParOf" srcId="{00883565-5C5F-4B3F-9861-89B979D7A3DD}" destId="{E54788AB-E37E-4145-898F-864B04CD099C}" srcOrd="17" destOrd="0" presId="urn:microsoft.com/office/officeart/2005/8/layout/radial6"/>
    <dgm:cxn modelId="{5240F8A9-DEF9-437D-BABF-7049A87A11CE}" type="presParOf" srcId="{00883565-5C5F-4B3F-9861-89B979D7A3DD}" destId="{33B24348-7F57-4706-871F-B7D96D674B53}" srcOrd="18" destOrd="0" presId="urn:microsoft.com/office/officeart/2005/8/layout/radial6"/>
    <dgm:cxn modelId="{FDF54AFA-9127-4367-AEE4-575F3F6A45CC}" type="presParOf" srcId="{00883565-5C5F-4B3F-9861-89B979D7A3DD}" destId="{0E17C801-735F-4CEE-8F03-A66943124019}" srcOrd="19" destOrd="0" presId="urn:microsoft.com/office/officeart/2005/8/layout/radial6"/>
    <dgm:cxn modelId="{F41EF242-8952-4E79-B39F-47A57CCA9320}" type="presParOf" srcId="{00883565-5C5F-4B3F-9861-89B979D7A3DD}" destId="{76C12CE6-3F6A-46A2-81C2-3E0AEEFA14B0}" srcOrd="20" destOrd="0" presId="urn:microsoft.com/office/officeart/2005/8/layout/radial6"/>
    <dgm:cxn modelId="{5DE03183-2A39-4BF1-8BF3-03D653DC38C8}" type="presParOf" srcId="{00883565-5C5F-4B3F-9861-89B979D7A3DD}" destId="{05B55235-1860-4F41-8B41-1100600DF481}" srcOrd="21" destOrd="0" presId="urn:microsoft.com/office/officeart/2005/8/layout/radial6"/>
    <dgm:cxn modelId="{3363D5D9-64B7-4ADC-A7DD-960E29D470D4}" type="presParOf" srcId="{00883565-5C5F-4B3F-9861-89B979D7A3DD}" destId="{D7193788-8DD9-469C-A5D6-40016A55D0B0}" srcOrd="22" destOrd="0" presId="urn:microsoft.com/office/officeart/2005/8/layout/radial6"/>
    <dgm:cxn modelId="{83E7BA2E-2BBF-47AD-A72E-B9B646A117BA}" type="presParOf" srcId="{00883565-5C5F-4B3F-9861-89B979D7A3DD}" destId="{BB10A0EA-1ECA-48E7-B847-6BC3397C35D5}" srcOrd="23" destOrd="0" presId="urn:microsoft.com/office/officeart/2005/8/layout/radial6"/>
    <dgm:cxn modelId="{27C0579F-4DED-4C46-9E08-A8ACEEA04E0B}" type="presParOf" srcId="{00883565-5C5F-4B3F-9861-89B979D7A3DD}" destId="{20EC78C4-7627-48F8-9C4C-10C9871FC45C}" srcOrd="24" destOrd="0" presId="urn:microsoft.com/office/officeart/2005/8/layout/radial6"/>
    <dgm:cxn modelId="{A0D44C32-10B1-4CC1-80E5-E41A3E9A41F3}" type="presParOf" srcId="{00883565-5C5F-4B3F-9861-89B979D7A3DD}" destId="{307763BB-E03E-461E-BB00-6412343FD289}" srcOrd="25" destOrd="0" presId="urn:microsoft.com/office/officeart/2005/8/layout/radial6"/>
    <dgm:cxn modelId="{DDB07933-EDF8-4CF1-9546-541FCB4F6C5D}" type="presParOf" srcId="{00883565-5C5F-4B3F-9861-89B979D7A3DD}" destId="{39A485C1-CEFB-4336-BFD5-EA4D7F9C8952}" srcOrd="26" destOrd="0" presId="urn:microsoft.com/office/officeart/2005/8/layout/radial6"/>
    <dgm:cxn modelId="{B2B642EA-AACB-4B27-B84C-10A35A29DB51}" type="presParOf" srcId="{00883565-5C5F-4B3F-9861-89B979D7A3DD}" destId="{119A4D2C-3FF7-4EE4-9FF9-40CCB38E498B}" srcOrd="27" destOrd="0" presId="urn:microsoft.com/office/officeart/2005/8/layout/radial6"/>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B02F2CE-BF30-4E58-98C0-DF8C1B417919}">
      <dsp:nvSpPr>
        <dsp:cNvPr id="0" name=""/>
        <dsp:cNvSpPr/>
      </dsp:nvSpPr>
      <dsp:spPr>
        <a:xfrm>
          <a:off x="8345" y="877"/>
          <a:ext cx="12173722" cy="120431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lvl="0" algn="ctr" defTabSz="2222500">
            <a:lnSpc>
              <a:spcPct val="90000"/>
            </a:lnSpc>
            <a:spcBef>
              <a:spcPct val="0"/>
            </a:spcBef>
            <a:spcAft>
              <a:spcPct val="35000"/>
            </a:spcAft>
          </a:pPr>
          <a:r>
            <a:rPr lang="zh-CN" altLang="en-US" sz="5000" kern="1200" dirty="0" smtClean="0"/>
            <a:t>产品结构</a:t>
          </a:r>
          <a:endParaRPr lang="zh-CN" altLang="en-US" sz="5000" kern="1200" dirty="0"/>
        </a:p>
      </dsp:txBody>
      <dsp:txXfrm>
        <a:off x="8345" y="877"/>
        <a:ext cx="12173722" cy="1204315"/>
      </dsp:txXfrm>
    </dsp:sp>
    <dsp:sp modelId="{1D594778-CC05-4D9D-8A5C-38DB154F8B62}">
      <dsp:nvSpPr>
        <dsp:cNvPr id="0" name=""/>
        <dsp:cNvSpPr/>
      </dsp:nvSpPr>
      <dsp:spPr>
        <a:xfrm>
          <a:off x="20227" y="1467524"/>
          <a:ext cx="4814397" cy="131169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CN" altLang="en-US" sz="2700" kern="1200" dirty="0" smtClean="0"/>
            <a:t>用户运营服务</a:t>
          </a:r>
          <a:endParaRPr lang="zh-CN" altLang="en-US" sz="2700" kern="1200" dirty="0"/>
        </a:p>
      </dsp:txBody>
      <dsp:txXfrm>
        <a:off x="20227" y="1467524"/>
        <a:ext cx="4814397" cy="1311692"/>
      </dsp:txXfrm>
    </dsp:sp>
    <dsp:sp modelId="{464BBFBA-C334-4ED8-A208-9C41C34737F4}">
      <dsp:nvSpPr>
        <dsp:cNvPr id="0" name=""/>
        <dsp:cNvSpPr/>
      </dsp:nvSpPr>
      <dsp:spPr>
        <a:xfrm>
          <a:off x="20227" y="3041548"/>
          <a:ext cx="775265" cy="189880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zh-CN" sz="2200" kern="1200" dirty="0" smtClean="0"/>
            <a:t>全媒体获客</a:t>
          </a:r>
          <a:endParaRPr lang="zh-CN" sz="2200" kern="1200" dirty="0"/>
        </a:p>
      </dsp:txBody>
      <dsp:txXfrm>
        <a:off x="20227" y="3041548"/>
        <a:ext cx="775265" cy="1898801"/>
      </dsp:txXfrm>
    </dsp:sp>
    <dsp:sp modelId="{8F82A943-CC68-427B-8E57-24C816498D43}">
      <dsp:nvSpPr>
        <dsp:cNvPr id="0" name=""/>
        <dsp:cNvSpPr/>
      </dsp:nvSpPr>
      <dsp:spPr>
        <a:xfrm>
          <a:off x="828054" y="3041548"/>
          <a:ext cx="775265" cy="189880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zh-CN" sz="2200" kern="1200" smtClean="0"/>
            <a:t>交叉</a:t>
          </a:r>
          <a:r>
            <a:rPr lang="en-US" sz="2200" kern="1200" smtClean="0"/>
            <a:t>&amp;</a:t>
          </a:r>
          <a:r>
            <a:rPr lang="zh-CN" sz="2200" kern="1200" smtClean="0"/>
            <a:t>二次营销</a:t>
          </a:r>
          <a:endParaRPr lang="zh-CN" sz="2200" kern="1200"/>
        </a:p>
      </dsp:txBody>
      <dsp:txXfrm>
        <a:off x="828054" y="3041548"/>
        <a:ext cx="775265" cy="1898801"/>
      </dsp:txXfrm>
    </dsp:sp>
    <dsp:sp modelId="{BBE083FB-704B-45A1-BEEC-12C96BB8823A}">
      <dsp:nvSpPr>
        <dsp:cNvPr id="0" name=""/>
        <dsp:cNvSpPr/>
      </dsp:nvSpPr>
      <dsp:spPr>
        <a:xfrm>
          <a:off x="1635880" y="3041548"/>
          <a:ext cx="775265" cy="189880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zh-CN" sz="2200" kern="1200" smtClean="0"/>
            <a:t>全媒体客服</a:t>
          </a:r>
          <a:endParaRPr lang="zh-CN" altLang="en-US" sz="2200" kern="1200"/>
        </a:p>
      </dsp:txBody>
      <dsp:txXfrm>
        <a:off x="1635880" y="3041548"/>
        <a:ext cx="775265" cy="1898801"/>
      </dsp:txXfrm>
    </dsp:sp>
    <dsp:sp modelId="{E5075A0A-B98D-46E0-B430-E68A5CCC2C15}">
      <dsp:nvSpPr>
        <dsp:cNvPr id="0" name=""/>
        <dsp:cNvSpPr/>
      </dsp:nvSpPr>
      <dsp:spPr>
        <a:xfrm>
          <a:off x="2443707" y="3041548"/>
          <a:ext cx="775265" cy="189880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zh-CN" sz="2200" kern="1200" dirty="0" smtClean="0"/>
            <a:t>信审</a:t>
          </a:r>
          <a:r>
            <a:rPr lang="en-US" altLang="zh-CN" sz="2200" kern="1200" dirty="0" smtClean="0"/>
            <a:t>&amp;</a:t>
          </a:r>
          <a:r>
            <a:rPr lang="zh-CN" sz="2200" kern="1200" dirty="0" smtClean="0"/>
            <a:t>激活</a:t>
          </a:r>
          <a:r>
            <a:rPr lang="en-US" altLang="zh-CN" sz="2200" kern="1200" dirty="0" smtClean="0"/>
            <a:t>&amp;</a:t>
          </a:r>
          <a:r>
            <a:rPr lang="zh-CN" sz="2200" kern="1200" dirty="0" smtClean="0"/>
            <a:t>用户挽留</a:t>
          </a:r>
          <a:endParaRPr lang="zh-CN" altLang="en-US" sz="2200" kern="1200" dirty="0"/>
        </a:p>
      </dsp:txBody>
      <dsp:txXfrm>
        <a:off x="2443707" y="3041548"/>
        <a:ext cx="775265" cy="1898801"/>
      </dsp:txXfrm>
    </dsp:sp>
    <dsp:sp modelId="{C3260258-28D6-4EDC-A8C8-4D330196685C}">
      <dsp:nvSpPr>
        <dsp:cNvPr id="0" name=""/>
        <dsp:cNvSpPr/>
      </dsp:nvSpPr>
      <dsp:spPr>
        <a:xfrm>
          <a:off x="3251533" y="3041548"/>
          <a:ext cx="775265" cy="189880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zh-CN" sz="2200" kern="1200" dirty="0" smtClean="0"/>
            <a:t>逾期账款提醒和催缴</a:t>
          </a:r>
          <a:endParaRPr lang="zh-CN" altLang="en-US" sz="2200" kern="1200" dirty="0"/>
        </a:p>
      </dsp:txBody>
      <dsp:txXfrm>
        <a:off x="3251533" y="3041548"/>
        <a:ext cx="775265" cy="1898801"/>
      </dsp:txXfrm>
    </dsp:sp>
    <dsp:sp modelId="{82F78461-193D-4F35-8D99-5995FC7528EB}">
      <dsp:nvSpPr>
        <dsp:cNvPr id="0" name=""/>
        <dsp:cNvSpPr/>
      </dsp:nvSpPr>
      <dsp:spPr>
        <a:xfrm>
          <a:off x="4059359" y="3041548"/>
          <a:ext cx="775265" cy="189880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altLang="zh-CN" sz="2200" kern="1200" dirty="0" smtClean="0"/>
            <a:t>ITO</a:t>
          </a:r>
          <a:endParaRPr lang="zh-CN" altLang="en-US" sz="2200" kern="1200" dirty="0"/>
        </a:p>
      </dsp:txBody>
      <dsp:txXfrm>
        <a:off x="4059359" y="3041548"/>
        <a:ext cx="775265" cy="1898801"/>
      </dsp:txXfrm>
    </dsp:sp>
    <dsp:sp modelId="{DCF6EE06-1D82-440E-9D4A-307339CD220F}">
      <dsp:nvSpPr>
        <dsp:cNvPr id="0" name=""/>
        <dsp:cNvSpPr/>
      </dsp:nvSpPr>
      <dsp:spPr>
        <a:xfrm>
          <a:off x="4899747" y="1467524"/>
          <a:ext cx="3198744" cy="131169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CN" altLang="en-US" sz="2700" kern="1200" dirty="0" smtClean="0"/>
            <a:t>运营咨询</a:t>
          </a:r>
          <a:endParaRPr lang="zh-CN" altLang="en-US" sz="2700" kern="1200" dirty="0"/>
        </a:p>
      </dsp:txBody>
      <dsp:txXfrm>
        <a:off x="4899747" y="1467524"/>
        <a:ext cx="3198744" cy="1311692"/>
      </dsp:txXfrm>
    </dsp:sp>
    <dsp:sp modelId="{3ADDD9D0-7240-4F9D-BF80-8547D25D586E}">
      <dsp:nvSpPr>
        <dsp:cNvPr id="0" name=""/>
        <dsp:cNvSpPr/>
      </dsp:nvSpPr>
      <dsp:spPr>
        <a:xfrm>
          <a:off x="4899747" y="3041548"/>
          <a:ext cx="775265" cy="189880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zh-CN" sz="2200" kern="1200" dirty="0" smtClean="0"/>
            <a:t>流程</a:t>
          </a:r>
          <a:endParaRPr lang="en-US" altLang="zh-CN" sz="2200" kern="1200" dirty="0" smtClean="0"/>
        </a:p>
        <a:p>
          <a:pPr lvl="0" algn="ctr" defTabSz="977900">
            <a:lnSpc>
              <a:spcPct val="90000"/>
            </a:lnSpc>
            <a:spcBef>
              <a:spcPct val="0"/>
            </a:spcBef>
            <a:spcAft>
              <a:spcPct val="35000"/>
            </a:spcAft>
          </a:pPr>
          <a:r>
            <a:rPr lang="zh-CN" sz="2200" kern="1200" dirty="0" smtClean="0"/>
            <a:t>设计</a:t>
          </a:r>
          <a:endParaRPr lang="zh-CN" altLang="en-US" sz="2200" kern="1200" dirty="0"/>
        </a:p>
      </dsp:txBody>
      <dsp:txXfrm>
        <a:off x="4899747" y="3041548"/>
        <a:ext cx="775265" cy="1898801"/>
      </dsp:txXfrm>
    </dsp:sp>
    <dsp:sp modelId="{1F850246-068B-438A-99C2-9FE90B62DA14}">
      <dsp:nvSpPr>
        <dsp:cNvPr id="0" name=""/>
        <dsp:cNvSpPr/>
      </dsp:nvSpPr>
      <dsp:spPr>
        <a:xfrm>
          <a:off x="5707573" y="3041548"/>
          <a:ext cx="775265" cy="189880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zh-CN" sz="2200" kern="1200" dirty="0" smtClean="0"/>
            <a:t>标准</a:t>
          </a:r>
          <a:endParaRPr lang="en-US" altLang="zh-CN" sz="2200" kern="1200" dirty="0" smtClean="0"/>
        </a:p>
        <a:p>
          <a:pPr lvl="0" algn="ctr" defTabSz="977900">
            <a:lnSpc>
              <a:spcPct val="90000"/>
            </a:lnSpc>
            <a:spcBef>
              <a:spcPct val="0"/>
            </a:spcBef>
            <a:spcAft>
              <a:spcPct val="35000"/>
            </a:spcAft>
          </a:pPr>
          <a:r>
            <a:rPr lang="zh-CN" sz="2200" kern="1200" dirty="0" smtClean="0"/>
            <a:t>设计</a:t>
          </a:r>
          <a:endParaRPr lang="zh-CN" sz="2200" kern="1200" dirty="0"/>
        </a:p>
      </dsp:txBody>
      <dsp:txXfrm>
        <a:off x="5707573" y="3041548"/>
        <a:ext cx="775265" cy="1898801"/>
      </dsp:txXfrm>
    </dsp:sp>
    <dsp:sp modelId="{3655201D-C376-4948-9E4A-BA2494DEE85F}">
      <dsp:nvSpPr>
        <dsp:cNvPr id="0" name=""/>
        <dsp:cNvSpPr/>
      </dsp:nvSpPr>
      <dsp:spPr>
        <a:xfrm>
          <a:off x="6515400" y="3041548"/>
          <a:ext cx="775265" cy="189880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zh-CN" sz="2200" kern="1200" dirty="0" smtClean="0"/>
            <a:t>服务</a:t>
          </a:r>
          <a:endParaRPr lang="en-US" altLang="zh-CN" sz="2200" kern="1200" dirty="0" smtClean="0"/>
        </a:p>
        <a:p>
          <a:pPr lvl="0" algn="ctr" defTabSz="977900">
            <a:lnSpc>
              <a:spcPct val="90000"/>
            </a:lnSpc>
            <a:spcBef>
              <a:spcPct val="0"/>
            </a:spcBef>
            <a:spcAft>
              <a:spcPct val="35000"/>
            </a:spcAft>
          </a:pPr>
          <a:r>
            <a:rPr lang="zh-CN" sz="2200" kern="1200" dirty="0" smtClean="0"/>
            <a:t>优化</a:t>
          </a:r>
          <a:endParaRPr lang="zh-CN" sz="2200" kern="1200" dirty="0"/>
        </a:p>
      </dsp:txBody>
      <dsp:txXfrm>
        <a:off x="6515400" y="3041548"/>
        <a:ext cx="775265" cy="1898801"/>
      </dsp:txXfrm>
    </dsp:sp>
    <dsp:sp modelId="{8442AF01-A436-4062-8E24-0799C25AC556}">
      <dsp:nvSpPr>
        <dsp:cNvPr id="0" name=""/>
        <dsp:cNvSpPr/>
      </dsp:nvSpPr>
      <dsp:spPr>
        <a:xfrm>
          <a:off x="7323226" y="3041548"/>
          <a:ext cx="775265" cy="189880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zh-CN" sz="2200" kern="1200" dirty="0" smtClean="0"/>
            <a:t>系统</a:t>
          </a:r>
          <a:endParaRPr lang="en-US" altLang="zh-CN" sz="2200" kern="1200" dirty="0" smtClean="0"/>
        </a:p>
        <a:p>
          <a:pPr lvl="0" algn="ctr" defTabSz="977900">
            <a:lnSpc>
              <a:spcPct val="90000"/>
            </a:lnSpc>
            <a:spcBef>
              <a:spcPct val="0"/>
            </a:spcBef>
            <a:spcAft>
              <a:spcPct val="35000"/>
            </a:spcAft>
          </a:pPr>
          <a:r>
            <a:rPr lang="zh-CN" sz="2200" kern="1200" dirty="0" smtClean="0"/>
            <a:t>选型</a:t>
          </a:r>
          <a:endParaRPr lang="zh-CN" sz="2200" kern="1200" dirty="0"/>
        </a:p>
      </dsp:txBody>
      <dsp:txXfrm>
        <a:off x="7323226" y="3041548"/>
        <a:ext cx="775265" cy="1898801"/>
      </dsp:txXfrm>
    </dsp:sp>
    <dsp:sp modelId="{15950EFD-A16E-4A53-A0E6-AD7BD6C86C34}">
      <dsp:nvSpPr>
        <dsp:cNvPr id="0" name=""/>
        <dsp:cNvSpPr/>
      </dsp:nvSpPr>
      <dsp:spPr>
        <a:xfrm>
          <a:off x="8163614" y="1467524"/>
          <a:ext cx="4006570" cy="1277457"/>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zh-CN" altLang="en-US" sz="2700" kern="1200" dirty="0" smtClean="0"/>
            <a:t>数据分析</a:t>
          </a:r>
          <a:r>
            <a:rPr lang="en-US" altLang="zh-CN" sz="2700" kern="1200" dirty="0" smtClean="0"/>
            <a:t>&amp;</a:t>
          </a:r>
        </a:p>
        <a:p>
          <a:pPr lvl="0" algn="ctr" defTabSz="1200150">
            <a:lnSpc>
              <a:spcPct val="90000"/>
            </a:lnSpc>
            <a:spcBef>
              <a:spcPct val="0"/>
            </a:spcBef>
            <a:spcAft>
              <a:spcPct val="35000"/>
            </a:spcAft>
          </a:pPr>
          <a:r>
            <a:rPr lang="zh-CN" altLang="en-US" sz="2700" kern="1200" dirty="0" smtClean="0"/>
            <a:t>智能系统</a:t>
          </a:r>
          <a:endParaRPr lang="zh-CN" altLang="en-US" sz="2700" kern="1200" dirty="0"/>
        </a:p>
      </dsp:txBody>
      <dsp:txXfrm>
        <a:off x="8163614" y="1467524"/>
        <a:ext cx="4006570" cy="1277457"/>
      </dsp:txXfrm>
    </dsp:sp>
    <dsp:sp modelId="{31ED99A4-0874-4336-A836-41978FBA1EAA}">
      <dsp:nvSpPr>
        <dsp:cNvPr id="0" name=""/>
        <dsp:cNvSpPr/>
      </dsp:nvSpPr>
      <dsp:spPr>
        <a:xfrm>
          <a:off x="8163614" y="3007313"/>
          <a:ext cx="775265" cy="189880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zh-CN" altLang="en-US" sz="2200" kern="1200" dirty="0" smtClean="0"/>
            <a:t>呼叫</a:t>
          </a:r>
          <a:endParaRPr lang="en-US" altLang="zh-CN" sz="2200" kern="1200" dirty="0" smtClean="0"/>
        </a:p>
        <a:p>
          <a:pPr lvl="0" algn="ctr" defTabSz="977900">
            <a:lnSpc>
              <a:spcPct val="90000"/>
            </a:lnSpc>
            <a:spcBef>
              <a:spcPct val="0"/>
            </a:spcBef>
            <a:spcAft>
              <a:spcPct val="35000"/>
            </a:spcAft>
          </a:pPr>
          <a:r>
            <a:rPr lang="zh-CN" altLang="en-US" sz="2200" kern="1200" dirty="0" smtClean="0"/>
            <a:t>系统</a:t>
          </a:r>
          <a:endParaRPr lang="zh-CN" altLang="en-US" sz="2200" kern="1200" dirty="0"/>
        </a:p>
      </dsp:txBody>
      <dsp:txXfrm>
        <a:off x="8163614" y="3007313"/>
        <a:ext cx="775265" cy="1898801"/>
      </dsp:txXfrm>
    </dsp:sp>
    <dsp:sp modelId="{BAFB4B61-B5A0-4E1D-93C4-31D5724EFD37}">
      <dsp:nvSpPr>
        <dsp:cNvPr id="0" name=""/>
        <dsp:cNvSpPr/>
      </dsp:nvSpPr>
      <dsp:spPr>
        <a:xfrm>
          <a:off x="8971440" y="3007313"/>
          <a:ext cx="775265" cy="189880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zh-CN" altLang="en-US" sz="2200" kern="1200" dirty="0" smtClean="0"/>
            <a:t>语音语义分析</a:t>
          </a:r>
          <a:endParaRPr lang="zh-CN" sz="2200" kern="1200" dirty="0"/>
        </a:p>
      </dsp:txBody>
      <dsp:txXfrm>
        <a:off x="8971440" y="3007313"/>
        <a:ext cx="775265" cy="1898801"/>
      </dsp:txXfrm>
    </dsp:sp>
    <dsp:sp modelId="{EB6EA7C9-4483-4666-9923-D22FE6512209}">
      <dsp:nvSpPr>
        <dsp:cNvPr id="0" name=""/>
        <dsp:cNvSpPr/>
      </dsp:nvSpPr>
      <dsp:spPr>
        <a:xfrm>
          <a:off x="9779267" y="3007313"/>
          <a:ext cx="775265" cy="189880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zh-CN" altLang="en-US" sz="2200" kern="1200" dirty="0" smtClean="0"/>
            <a:t>用户画像分析</a:t>
          </a:r>
          <a:endParaRPr lang="zh-CN" altLang="en-US" sz="2200" kern="1200" dirty="0"/>
        </a:p>
      </dsp:txBody>
      <dsp:txXfrm>
        <a:off x="9779267" y="3007313"/>
        <a:ext cx="775265" cy="1898801"/>
      </dsp:txXfrm>
    </dsp:sp>
    <dsp:sp modelId="{EED99336-69A3-49F1-A114-95B005F429BD}">
      <dsp:nvSpPr>
        <dsp:cNvPr id="0" name=""/>
        <dsp:cNvSpPr/>
      </dsp:nvSpPr>
      <dsp:spPr>
        <a:xfrm>
          <a:off x="10587093" y="3007313"/>
          <a:ext cx="775265" cy="189880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zh-CN" altLang="en-US" sz="2200" kern="1200" dirty="0" smtClean="0"/>
            <a:t>智能</a:t>
          </a:r>
          <a:endParaRPr lang="en-US" altLang="zh-CN" sz="2200" kern="1200" dirty="0" smtClean="0"/>
        </a:p>
        <a:p>
          <a:pPr lvl="0" algn="ctr" defTabSz="977900">
            <a:lnSpc>
              <a:spcPct val="90000"/>
            </a:lnSpc>
            <a:spcBef>
              <a:spcPct val="0"/>
            </a:spcBef>
            <a:spcAft>
              <a:spcPct val="35000"/>
            </a:spcAft>
          </a:pPr>
          <a:r>
            <a:rPr lang="zh-CN" altLang="en-US" sz="2200" kern="1200" dirty="0" smtClean="0"/>
            <a:t>催收</a:t>
          </a:r>
          <a:endParaRPr lang="zh-CN" sz="2200" kern="1200" dirty="0"/>
        </a:p>
      </dsp:txBody>
      <dsp:txXfrm>
        <a:off x="10587093" y="3007313"/>
        <a:ext cx="775265" cy="1898801"/>
      </dsp:txXfrm>
    </dsp:sp>
    <dsp:sp modelId="{94095E92-30F8-4AB1-9960-143E5F9B06E4}">
      <dsp:nvSpPr>
        <dsp:cNvPr id="0" name=""/>
        <dsp:cNvSpPr/>
      </dsp:nvSpPr>
      <dsp:spPr>
        <a:xfrm>
          <a:off x="11394919" y="3007313"/>
          <a:ext cx="775265" cy="189880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zh-CN" altLang="en-US" sz="2200" kern="1200" dirty="0" smtClean="0"/>
            <a:t>智能</a:t>
          </a:r>
          <a:endParaRPr lang="en-US" altLang="zh-CN" sz="2200" kern="1200" dirty="0" smtClean="0"/>
        </a:p>
        <a:p>
          <a:pPr lvl="0" algn="ctr" defTabSz="977900">
            <a:lnSpc>
              <a:spcPct val="90000"/>
            </a:lnSpc>
            <a:spcBef>
              <a:spcPct val="0"/>
            </a:spcBef>
            <a:spcAft>
              <a:spcPct val="35000"/>
            </a:spcAft>
          </a:pPr>
          <a:r>
            <a:rPr lang="zh-CN" altLang="en-US" sz="2200" kern="1200" dirty="0" smtClean="0"/>
            <a:t>电销</a:t>
          </a:r>
          <a:endParaRPr lang="zh-CN" altLang="en-US" sz="2200" kern="1200" dirty="0"/>
        </a:p>
      </dsp:txBody>
      <dsp:txXfrm>
        <a:off x="11394919" y="3007313"/>
        <a:ext cx="775265" cy="1898801"/>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6BE87F6-1177-41BC-AD42-2ACF9F4662FA}">
      <dsp:nvSpPr>
        <dsp:cNvPr id="0" name=""/>
        <dsp:cNvSpPr/>
      </dsp:nvSpPr>
      <dsp:spPr>
        <a:xfrm>
          <a:off x="1478676" y="514961"/>
          <a:ext cx="3436736" cy="3436736"/>
        </a:xfrm>
        <a:prstGeom prst="blockArc">
          <a:avLst>
            <a:gd name="adj1" fmla="val 10799745"/>
            <a:gd name="adj2" fmla="val 16158127"/>
            <a:gd name="adj3" fmla="val 464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CFE161E0-4E72-4EAE-BFED-BEB933176C1B}">
      <dsp:nvSpPr>
        <dsp:cNvPr id="0" name=""/>
        <dsp:cNvSpPr/>
      </dsp:nvSpPr>
      <dsp:spPr>
        <a:xfrm>
          <a:off x="1478676" y="515210"/>
          <a:ext cx="3436736" cy="3436736"/>
        </a:xfrm>
        <a:prstGeom prst="blockArc">
          <a:avLst>
            <a:gd name="adj1" fmla="val 5441873"/>
            <a:gd name="adj2" fmla="val 10800255"/>
            <a:gd name="adj3" fmla="val 464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42BA2E25-A658-40BC-8FE1-A1A4F132FBD1}">
      <dsp:nvSpPr>
        <dsp:cNvPr id="0" name=""/>
        <dsp:cNvSpPr/>
      </dsp:nvSpPr>
      <dsp:spPr>
        <a:xfrm>
          <a:off x="1458232" y="515085"/>
          <a:ext cx="3436736" cy="3436736"/>
        </a:xfrm>
        <a:prstGeom prst="blockArc">
          <a:avLst>
            <a:gd name="adj1" fmla="val 0"/>
            <a:gd name="adj2" fmla="val 5400000"/>
            <a:gd name="adj3" fmla="val 464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674385E9-7784-48A9-B496-6707B2E91972}">
      <dsp:nvSpPr>
        <dsp:cNvPr id="0" name=""/>
        <dsp:cNvSpPr/>
      </dsp:nvSpPr>
      <dsp:spPr>
        <a:xfrm>
          <a:off x="1458232" y="515085"/>
          <a:ext cx="3436736" cy="3436736"/>
        </a:xfrm>
        <a:prstGeom prst="blockArc">
          <a:avLst>
            <a:gd name="adj1" fmla="val 16200000"/>
            <a:gd name="adj2" fmla="val 0"/>
            <a:gd name="adj3" fmla="val 464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69920E75-10F5-4FFE-8342-3F4940DC78DC}">
      <dsp:nvSpPr>
        <dsp:cNvPr id="0" name=""/>
        <dsp:cNvSpPr/>
      </dsp:nvSpPr>
      <dsp:spPr>
        <a:xfrm>
          <a:off x="2385552" y="1442405"/>
          <a:ext cx="1582096" cy="1582096"/>
        </a:xfrm>
        <a:prstGeom prst="ellipse">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zh-CN" altLang="en-US" sz="4000" kern="1200" dirty="0" smtClean="0">
              <a:latin typeface="微软雅黑" panose="020B0503020204020204" pitchFamily="34" charset="-122"/>
              <a:ea typeface="微软雅黑" panose="020B0503020204020204" pitchFamily="34" charset="-122"/>
            </a:rPr>
            <a:t>催收</a:t>
          </a:r>
          <a:endParaRPr lang="zh-CN" altLang="en-US" sz="4000" kern="1200" dirty="0">
            <a:latin typeface="微软雅黑" panose="020B0503020204020204" pitchFamily="34" charset="-122"/>
            <a:ea typeface="微软雅黑" panose="020B0503020204020204" pitchFamily="34" charset="-122"/>
          </a:endParaRPr>
        </a:p>
      </dsp:txBody>
      <dsp:txXfrm>
        <a:off x="2385552" y="1442405"/>
        <a:ext cx="1582096" cy="1582096"/>
      </dsp:txXfrm>
    </dsp:sp>
    <dsp:sp modelId="{69CDA0AB-39DC-4879-B3F9-4C6322DC67CF}">
      <dsp:nvSpPr>
        <dsp:cNvPr id="0" name=""/>
        <dsp:cNvSpPr/>
      </dsp:nvSpPr>
      <dsp:spPr>
        <a:xfrm>
          <a:off x="2622867" y="1220"/>
          <a:ext cx="1107467" cy="1107467"/>
        </a:xfrm>
        <a:prstGeom prst="ellipse">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zh-CN" altLang="en-US" sz="1500" kern="1200" dirty="0">
              <a:latin typeface="微软雅黑" panose="020B0503020204020204" pitchFamily="34" charset="-122"/>
              <a:ea typeface="微软雅黑" panose="020B0503020204020204" pitchFamily="34" charset="-122"/>
            </a:rPr>
            <a:t>集中</a:t>
          </a:r>
          <a:endParaRPr lang="en-US" altLang="zh-CN" sz="1500" kern="1200" dirty="0">
            <a:latin typeface="微软雅黑" panose="020B0503020204020204" pitchFamily="34" charset="-122"/>
            <a:ea typeface="微软雅黑" panose="020B0503020204020204" pitchFamily="34" charset="-122"/>
          </a:endParaRPr>
        </a:p>
        <a:p>
          <a:pPr lvl="0" algn="ctr" defTabSz="666750">
            <a:lnSpc>
              <a:spcPct val="90000"/>
            </a:lnSpc>
            <a:spcBef>
              <a:spcPct val="0"/>
            </a:spcBef>
            <a:spcAft>
              <a:spcPct val="35000"/>
            </a:spcAft>
          </a:pPr>
          <a:r>
            <a:rPr lang="zh-CN" altLang="en-US" sz="1500" kern="1200" dirty="0">
              <a:latin typeface="微软雅黑" panose="020B0503020204020204" pitchFamily="34" charset="-122"/>
              <a:ea typeface="微软雅黑" panose="020B0503020204020204" pitchFamily="34" charset="-122"/>
            </a:rPr>
            <a:t>电催</a:t>
          </a:r>
        </a:p>
      </dsp:txBody>
      <dsp:txXfrm>
        <a:off x="2622867" y="1220"/>
        <a:ext cx="1107467" cy="1107467"/>
      </dsp:txXfrm>
    </dsp:sp>
    <dsp:sp modelId="{A0A68CF0-4838-431C-B98D-42D635DB437B}">
      <dsp:nvSpPr>
        <dsp:cNvPr id="0" name=""/>
        <dsp:cNvSpPr/>
      </dsp:nvSpPr>
      <dsp:spPr>
        <a:xfrm>
          <a:off x="4301366" y="1679720"/>
          <a:ext cx="1107467" cy="1107467"/>
        </a:xfrm>
        <a:prstGeom prst="ellipse">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zh-CN" altLang="en-US" sz="1500" kern="1200" dirty="0">
              <a:latin typeface="微软雅黑" panose="020B0503020204020204" pitchFamily="34" charset="-122"/>
              <a:ea typeface="微软雅黑" panose="020B0503020204020204" pitchFamily="34" charset="-122"/>
            </a:rPr>
            <a:t>信息</a:t>
          </a:r>
          <a:endParaRPr lang="en-US" altLang="zh-CN" sz="1500" kern="1200" dirty="0">
            <a:latin typeface="微软雅黑" panose="020B0503020204020204" pitchFamily="34" charset="-122"/>
            <a:ea typeface="微软雅黑" panose="020B0503020204020204" pitchFamily="34" charset="-122"/>
          </a:endParaRPr>
        </a:p>
        <a:p>
          <a:pPr lvl="0" algn="ctr" defTabSz="666750">
            <a:lnSpc>
              <a:spcPct val="90000"/>
            </a:lnSpc>
            <a:spcBef>
              <a:spcPct val="0"/>
            </a:spcBef>
            <a:spcAft>
              <a:spcPct val="35000"/>
            </a:spcAft>
          </a:pPr>
          <a:r>
            <a:rPr lang="zh-CN" altLang="en-US" sz="1500" kern="1200" dirty="0">
              <a:latin typeface="微软雅黑" panose="020B0503020204020204" pitchFamily="34" charset="-122"/>
              <a:ea typeface="微软雅黑" panose="020B0503020204020204" pitchFamily="34" charset="-122"/>
            </a:rPr>
            <a:t>修复</a:t>
          </a:r>
        </a:p>
      </dsp:txBody>
      <dsp:txXfrm>
        <a:off x="4301366" y="1679720"/>
        <a:ext cx="1107467" cy="1107467"/>
      </dsp:txXfrm>
    </dsp:sp>
    <dsp:sp modelId="{553255E6-37E3-48B6-8346-A26C6AE85C5F}">
      <dsp:nvSpPr>
        <dsp:cNvPr id="0" name=""/>
        <dsp:cNvSpPr/>
      </dsp:nvSpPr>
      <dsp:spPr>
        <a:xfrm>
          <a:off x="2622867" y="3358219"/>
          <a:ext cx="1107467" cy="1107467"/>
        </a:xfrm>
        <a:prstGeom prst="ellipse">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zh-CN" altLang="en-US" sz="1500" kern="1200" dirty="0">
              <a:latin typeface="微软雅黑" panose="020B0503020204020204" pitchFamily="34" charset="-122"/>
              <a:ea typeface="微软雅黑" panose="020B0503020204020204" pitchFamily="34" charset="-122"/>
            </a:rPr>
            <a:t>催收业务平台</a:t>
          </a:r>
        </a:p>
      </dsp:txBody>
      <dsp:txXfrm>
        <a:off x="2622867" y="3358219"/>
        <a:ext cx="1107467" cy="1107467"/>
      </dsp:txXfrm>
    </dsp:sp>
    <dsp:sp modelId="{46D42C2C-1430-4569-93C6-D438E52E6DE7}">
      <dsp:nvSpPr>
        <dsp:cNvPr id="0" name=""/>
        <dsp:cNvSpPr/>
      </dsp:nvSpPr>
      <dsp:spPr>
        <a:xfrm>
          <a:off x="964811" y="1679720"/>
          <a:ext cx="1107467" cy="1107467"/>
        </a:xfrm>
        <a:prstGeom prst="ellipse">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zh-CN" altLang="en-US" sz="1500" kern="1200" dirty="0">
              <a:latin typeface="微软雅黑" panose="020B0503020204020204" pitchFamily="34" charset="-122"/>
              <a:ea typeface="微软雅黑" panose="020B0503020204020204" pitchFamily="34" charset="-122"/>
            </a:rPr>
            <a:t>资产</a:t>
          </a:r>
          <a:endParaRPr lang="en-US" altLang="zh-CN" sz="1500" kern="1200" dirty="0">
            <a:latin typeface="微软雅黑" panose="020B0503020204020204" pitchFamily="34" charset="-122"/>
            <a:ea typeface="微软雅黑" panose="020B0503020204020204" pitchFamily="34" charset="-122"/>
          </a:endParaRPr>
        </a:p>
        <a:p>
          <a:pPr lvl="0" algn="ctr" defTabSz="666750">
            <a:lnSpc>
              <a:spcPct val="90000"/>
            </a:lnSpc>
            <a:spcBef>
              <a:spcPct val="0"/>
            </a:spcBef>
            <a:spcAft>
              <a:spcPct val="35000"/>
            </a:spcAft>
          </a:pPr>
          <a:r>
            <a:rPr lang="zh-CN" altLang="en-US" sz="1500" kern="1200" dirty="0">
              <a:latin typeface="微软雅黑" panose="020B0503020204020204" pitchFamily="34" charset="-122"/>
              <a:ea typeface="微软雅黑" panose="020B0503020204020204" pitchFamily="34" charset="-122"/>
            </a:rPr>
            <a:t>核检</a:t>
          </a:r>
        </a:p>
      </dsp:txBody>
      <dsp:txXfrm>
        <a:off x="964811" y="1679720"/>
        <a:ext cx="1107467" cy="1107467"/>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19A4D2C-3FF7-4EE4-9FF9-40CCB38E498B}">
      <dsp:nvSpPr>
        <dsp:cNvPr id="0" name=""/>
        <dsp:cNvSpPr/>
      </dsp:nvSpPr>
      <dsp:spPr>
        <a:xfrm>
          <a:off x="3791915" y="432758"/>
          <a:ext cx="4367263" cy="4367263"/>
        </a:xfrm>
        <a:prstGeom prst="blockArc">
          <a:avLst>
            <a:gd name="adj1" fmla="val 13800000"/>
            <a:gd name="adj2" fmla="val 16200000"/>
            <a:gd name="adj3" fmla="val 3064"/>
          </a:avLst>
        </a:prstGeom>
        <a:solidFill>
          <a:schemeClr val="accent3">
            <a:hueOff val="-460953"/>
            <a:satOff val="25416"/>
            <a:lumOff val="-196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0EC78C4-7627-48F8-9C4C-10C9871FC45C}">
      <dsp:nvSpPr>
        <dsp:cNvPr id="0" name=""/>
        <dsp:cNvSpPr/>
      </dsp:nvSpPr>
      <dsp:spPr>
        <a:xfrm>
          <a:off x="3791915" y="432758"/>
          <a:ext cx="4367263" cy="4367263"/>
        </a:xfrm>
        <a:prstGeom prst="blockArc">
          <a:avLst>
            <a:gd name="adj1" fmla="val 11400000"/>
            <a:gd name="adj2" fmla="val 13800000"/>
            <a:gd name="adj3" fmla="val 3064"/>
          </a:avLst>
        </a:prstGeom>
        <a:solidFill>
          <a:schemeClr val="accent3">
            <a:hueOff val="-403334"/>
            <a:satOff val="22239"/>
            <a:lumOff val="-171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5B55235-1860-4F41-8B41-1100600DF481}">
      <dsp:nvSpPr>
        <dsp:cNvPr id="0" name=""/>
        <dsp:cNvSpPr/>
      </dsp:nvSpPr>
      <dsp:spPr>
        <a:xfrm>
          <a:off x="3791915" y="432758"/>
          <a:ext cx="4367263" cy="4367263"/>
        </a:xfrm>
        <a:prstGeom prst="blockArc">
          <a:avLst>
            <a:gd name="adj1" fmla="val 9000000"/>
            <a:gd name="adj2" fmla="val 11400000"/>
            <a:gd name="adj3" fmla="val 3064"/>
          </a:avLst>
        </a:prstGeom>
        <a:solidFill>
          <a:schemeClr val="accent3">
            <a:hueOff val="-345715"/>
            <a:satOff val="19062"/>
            <a:lumOff val="-147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3B24348-7F57-4706-871F-B7D96D674B53}">
      <dsp:nvSpPr>
        <dsp:cNvPr id="0" name=""/>
        <dsp:cNvSpPr/>
      </dsp:nvSpPr>
      <dsp:spPr>
        <a:xfrm>
          <a:off x="3791915" y="432758"/>
          <a:ext cx="4367263" cy="4367263"/>
        </a:xfrm>
        <a:prstGeom prst="blockArc">
          <a:avLst>
            <a:gd name="adj1" fmla="val 6600000"/>
            <a:gd name="adj2" fmla="val 9000000"/>
            <a:gd name="adj3" fmla="val 3064"/>
          </a:avLst>
        </a:prstGeom>
        <a:solidFill>
          <a:schemeClr val="accent3">
            <a:hueOff val="-288096"/>
            <a:satOff val="15885"/>
            <a:lumOff val="-122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C90AE45-5A04-4191-8507-592C29B4964E}">
      <dsp:nvSpPr>
        <dsp:cNvPr id="0" name=""/>
        <dsp:cNvSpPr/>
      </dsp:nvSpPr>
      <dsp:spPr>
        <a:xfrm>
          <a:off x="3791915" y="432758"/>
          <a:ext cx="4367263" cy="4367263"/>
        </a:xfrm>
        <a:prstGeom prst="blockArc">
          <a:avLst>
            <a:gd name="adj1" fmla="val 4200000"/>
            <a:gd name="adj2" fmla="val 6600000"/>
            <a:gd name="adj3" fmla="val 3064"/>
          </a:avLst>
        </a:prstGeom>
        <a:solidFill>
          <a:schemeClr val="accent3">
            <a:hueOff val="-230477"/>
            <a:satOff val="12708"/>
            <a:lumOff val="-98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DD2F6F4-CA0D-4254-8108-987C38590C0E}">
      <dsp:nvSpPr>
        <dsp:cNvPr id="0" name=""/>
        <dsp:cNvSpPr/>
      </dsp:nvSpPr>
      <dsp:spPr>
        <a:xfrm>
          <a:off x="3791915" y="432758"/>
          <a:ext cx="4367263" cy="4367263"/>
        </a:xfrm>
        <a:prstGeom prst="blockArc">
          <a:avLst>
            <a:gd name="adj1" fmla="val 1800000"/>
            <a:gd name="adj2" fmla="val 4200000"/>
            <a:gd name="adj3" fmla="val 3064"/>
          </a:avLst>
        </a:prstGeom>
        <a:solidFill>
          <a:schemeClr val="accent3">
            <a:hueOff val="-172857"/>
            <a:satOff val="9531"/>
            <a:lumOff val="-73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BF7C325-A483-43E1-AA19-53D8D8760B29}">
      <dsp:nvSpPr>
        <dsp:cNvPr id="0" name=""/>
        <dsp:cNvSpPr/>
      </dsp:nvSpPr>
      <dsp:spPr>
        <a:xfrm>
          <a:off x="3791915" y="432758"/>
          <a:ext cx="4367263" cy="4367263"/>
        </a:xfrm>
        <a:prstGeom prst="blockArc">
          <a:avLst>
            <a:gd name="adj1" fmla="val 21000000"/>
            <a:gd name="adj2" fmla="val 1800000"/>
            <a:gd name="adj3" fmla="val 3064"/>
          </a:avLst>
        </a:prstGeom>
        <a:solidFill>
          <a:schemeClr val="accent3">
            <a:hueOff val="-115238"/>
            <a:satOff val="6354"/>
            <a:lumOff val="-49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8DE4507-9125-482D-B589-DA80F2FC6B63}">
      <dsp:nvSpPr>
        <dsp:cNvPr id="0" name=""/>
        <dsp:cNvSpPr/>
      </dsp:nvSpPr>
      <dsp:spPr>
        <a:xfrm>
          <a:off x="3791915" y="432758"/>
          <a:ext cx="4367263" cy="4367263"/>
        </a:xfrm>
        <a:prstGeom prst="blockArc">
          <a:avLst>
            <a:gd name="adj1" fmla="val 18600000"/>
            <a:gd name="adj2" fmla="val 21000000"/>
            <a:gd name="adj3" fmla="val 3064"/>
          </a:avLst>
        </a:prstGeom>
        <a:solidFill>
          <a:schemeClr val="accent3">
            <a:hueOff val="-57619"/>
            <a:satOff val="3177"/>
            <a:lumOff val="-24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4EB588D-60A4-47F3-A119-6E6F717E8938}">
      <dsp:nvSpPr>
        <dsp:cNvPr id="0" name=""/>
        <dsp:cNvSpPr/>
      </dsp:nvSpPr>
      <dsp:spPr>
        <a:xfrm>
          <a:off x="3791915" y="432758"/>
          <a:ext cx="4367263" cy="4367263"/>
        </a:xfrm>
        <a:prstGeom prst="blockArc">
          <a:avLst>
            <a:gd name="adj1" fmla="val 16200000"/>
            <a:gd name="adj2" fmla="val 18600000"/>
            <a:gd name="adj3" fmla="val 3064"/>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230D685-4D26-4C93-A732-E372044AE92E}">
      <dsp:nvSpPr>
        <dsp:cNvPr id="0" name=""/>
        <dsp:cNvSpPr/>
      </dsp:nvSpPr>
      <dsp:spPr>
        <a:xfrm>
          <a:off x="5311759" y="1952603"/>
          <a:ext cx="1327575" cy="1327575"/>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en-US" altLang="zh-CN" sz="2500" kern="1200" dirty="0" smtClean="0"/>
            <a:t>IT</a:t>
          </a:r>
        </a:p>
        <a:p>
          <a:pPr lvl="0" algn="ctr" defTabSz="1111250">
            <a:lnSpc>
              <a:spcPct val="90000"/>
            </a:lnSpc>
            <a:spcBef>
              <a:spcPct val="0"/>
            </a:spcBef>
            <a:spcAft>
              <a:spcPct val="35000"/>
            </a:spcAft>
          </a:pPr>
          <a:r>
            <a:rPr lang="zh-CN" altLang="en-US" sz="2500" kern="1200" dirty="0" smtClean="0"/>
            <a:t>系统</a:t>
          </a:r>
          <a:endParaRPr lang="zh-CN" altLang="en-US" sz="2500" kern="1200" dirty="0"/>
        </a:p>
      </dsp:txBody>
      <dsp:txXfrm>
        <a:off x="5311759" y="1952603"/>
        <a:ext cx="1327575" cy="1327575"/>
      </dsp:txXfrm>
    </dsp:sp>
    <dsp:sp modelId="{62959212-B77C-49D2-8052-3C071D0F1960}">
      <dsp:nvSpPr>
        <dsp:cNvPr id="0" name=""/>
        <dsp:cNvSpPr/>
      </dsp:nvSpPr>
      <dsp:spPr>
        <a:xfrm>
          <a:off x="5510896" y="1562"/>
          <a:ext cx="929302" cy="929302"/>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kern="1200" dirty="0" smtClean="0"/>
            <a:t>用户</a:t>
          </a:r>
          <a:endParaRPr lang="en-US" altLang="zh-CN" sz="1300" kern="1200" dirty="0" smtClean="0"/>
        </a:p>
        <a:p>
          <a:pPr lvl="0" algn="ctr" defTabSz="577850">
            <a:lnSpc>
              <a:spcPct val="90000"/>
            </a:lnSpc>
            <a:spcBef>
              <a:spcPct val="0"/>
            </a:spcBef>
            <a:spcAft>
              <a:spcPct val="35000"/>
            </a:spcAft>
          </a:pPr>
          <a:r>
            <a:rPr lang="zh-CN" altLang="en-US" sz="1300" kern="1200" dirty="0" smtClean="0"/>
            <a:t>定位</a:t>
          </a:r>
          <a:endParaRPr lang="zh-CN" altLang="en-US" sz="1300" kern="1200" dirty="0"/>
        </a:p>
      </dsp:txBody>
      <dsp:txXfrm>
        <a:off x="5510896" y="1562"/>
        <a:ext cx="929302" cy="929302"/>
      </dsp:txXfrm>
    </dsp:sp>
    <dsp:sp modelId="{92FFEE46-E57C-487D-9D5E-9551A8F0BB7E}">
      <dsp:nvSpPr>
        <dsp:cNvPr id="0" name=""/>
        <dsp:cNvSpPr/>
      </dsp:nvSpPr>
      <dsp:spPr>
        <a:xfrm>
          <a:off x="6893003" y="504608"/>
          <a:ext cx="929302" cy="929302"/>
        </a:xfrm>
        <a:prstGeom prst="ellipse">
          <a:avLst/>
        </a:prstGeom>
        <a:solidFill>
          <a:schemeClr val="accent3">
            <a:hueOff val="-57619"/>
            <a:satOff val="3177"/>
            <a:lumOff val="-2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kern="1200" dirty="0" smtClean="0"/>
            <a:t>产品</a:t>
          </a:r>
          <a:endParaRPr lang="en-US" altLang="zh-CN" sz="1300" kern="1200" dirty="0" smtClean="0"/>
        </a:p>
        <a:p>
          <a:pPr lvl="0" algn="ctr" defTabSz="577850">
            <a:lnSpc>
              <a:spcPct val="90000"/>
            </a:lnSpc>
            <a:spcBef>
              <a:spcPct val="0"/>
            </a:spcBef>
            <a:spcAft>
              <a:spcPct val="35000"/>
            </a:spcAft>
          </a:pPr>
          <a:r>
            <a:rPr lang="zh-CN" altLang="en-US" sz="1300" kern="1200" dirty="0" smtClean="0"/>
            <a:t>设计</a:t>
          </a:r>
          <a:endParaRPr lang="zh-CN" altLang="en-US" sz="1300" kern="1200" dirty="0"/>
        </a:p>
      </dsp:txBody>
      <dsp:txXfrm>
        <a:off x="6893003" y="504608"/>
        <a:ext cx="929302" cy="929302"/>
      </dsp:txXfrm>
    </dsp:sp>
    <dsp:sp modelId="{DED1DD74-7082-4CA4-A0B2-D41D95543F65}">
      <dsp:nvSpPr>
        <dsp:cNvPr id="0" name=""/>
        <dsp:cNvSpPr/>
      </dsp:nvSpPr>
      <dsp:spPr>
        <a:xfrm>
          <a:off x="7628407" y="1778365"/>
          <a:ext cx="929302" cy="929302"/>
        </a:xfrm>
        <a:prstGeom prst="ellipse">
          <a:avLst/>
        </a:prstGeom>
        <a:solidFill>
          <a:schemeClr val="accent3">
            <a:hueOff val="-115238"/>
            <a:satOff val="6354"/>
            <a:lumOff val="-49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kern="1200" dirty="0" smtClean="0"/>
            <a:t>风控</a:t>
          </a:r>
          <a:endParaRPr lang="en-US" altLang="zh-CN" sz="1300" kern="1200" dirty="0" smtClean="0"/>
        </a:p>
        <a:p>
          <a:pPr lvl="0" algn="ctr" defTabSz="577850">
            <a:lnSpc>
              <a:spcPct val="90000"/>
            </a:lnSpc>
            <a:spcBef>
              <a:spcPct val="0"/>
            </a:spcBef>
            <a:spcAft>
              <a:spcPct val="35000"/>
            </a:spcAft>
          </a:pPr>
          <a:r>
            <a:rPr lang="zh-CN" altLang="en-US" sz="1300" kern="1200" dirty="0" smtClean="0"/>
            <a:t>模型</a:t>
          </a:r>
          <a:endParaRPr lang="zh-CN" altLang="en-US" sz="1300" kern="1200" dirty="0"/>
        </a:p>
      </dsp:txBody>
      <dsp:txXfrm>
        <a:off x="7628407" y="1778365"/>
        <a:ext cx="929302" cy="929302"/>
      </dsp:txXfrm>
    </dsp:sp>
    <dsp:sp modelId="{F9E19BA4-DC98-4725-86FF-951F30442790}">
      <dsp:nvSpPr>
        <dsp:cNvPr id="0" name=""/>
        <dsp:cNvSpPr/>
      </dsp:nvSpPr>
      <dsp:spPr>
        <a:xfrm>
          <a:off x="7373004" y="3226827"/>
          <a:ext cx="929302" cy="929302"/>
        </a:xfrm>
        <a:prstGeom prst="ellipse">
          <a:avLst/>
        </a:prstGeom>
        <a:solidFill>
          <a:schemeClr val="accent3">
            <a:hueOff val="-172857"/>
            <a:satOff val="9531"/>
            <a:lumOff val="-73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kern="1200" dirty="0" smtClean="0"/>
            <a:t>资金</a:t>
          </a:r>
          <a:endParaRPr lang="zh-CN" altLang="en-US" sz="1300" kern="1200" dirty="0"/>
        </a:p>
      </dsp:txBody>
      <dsp:txXfrm>
        <a:off x="7373004" y="3226827"/>
        <a:ext cx="929302" cy="929302"/>
      </dsp:txXfrm>
    </dsp:sp>
    <dsp:sp modelId="{30347280-EF7D-4CBB-A8B3-2711CD0B54E7}">
      <dsp:nvSpPr>
        <dsp:cNvPr id="0" name=""/>
        <dsp:cNvSpPr/>
      </dsp:nvSpPr>
      <dsp:spPr>
        <a:xfrm>
          <a:off x="6246300" y="4172244"/>
          <a:ext cx="929302" cy="929302"/>
        </a:xfrm>
        <a:prstGeom prst="ellipse">
          <a:avLst/>
        </a:prstGeom>
        <a:solidFill>
          <a:schemeClr val="accent3">
            <a:hueOff val="-230477"/>
            <a:satOff val="12708"/>
            <a:lumOff val="-98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kern="1200" dirty="0" smtClean="0"/>
            <a:t>营销</a:t>
          </a:r>
          <a:endParaRPr lang="en-US" altLang="zh-CN" sz="1300" kern="1200" dirty="0" smtClean="0"/>
        </a:p>
        <a:p>
          <a:pPr lvl="0" algn="ctr" defTabSz="577850">
            <a:lnSpc>
              <a:spcPct val="90000"/>
            </a:lnSpc>
            <a:spcBef>
              <a:spcPct val="0"/>
            </a:spcBef>
            <a:spcAft>
              <a:spcPct val="35000"/>
            </a:spcAft>
          </a:pPr>
          <a:r>
            <a:rPr lang="zh-CN" altLang="en-US" sz="1300" kern="1200" dirty="0" smtClean="0"/>
            <a:t>渠道</a:t>
          </a:r>
          <a:endParaRPr lang="zh-CN" altLang="en-US" sz="1300" kern="1200" dirty="0"/>
        </a:p>
      </dsp:txBody>
      <dsp:txXfrm>
        <a:off x="6246300" y="4172244"/>
        <a:ext cx="929302" cy="929302"/>
      </dsp:txXfrm>
    </dsp:sp>
    <dsp:sp modelId="{3E7C0555-F18F-4B90-8417-304BDAD01572}">
      <dsp:nvSpPr>
        <dsp:cNvPr id="0" name=""/>
        <dsp:cNvSpPr/>
      </dsp:nvSpPr>
      <dsp:spPr>
        <a:xfrm>
          <a:off x="4775492" y="4172244"/>
          <a:ext cx="929302" cy="929302"/>
        </a:xfrm>
        <a:prstGeom prst="ellipse">
          <a:avLst/>
        </a:prstGeom>
        <a:solidFill>
          <a:schemeClr val="accent3">
            <a:hueOff val="-288096"/>
            <a:satOff val="15885"/>
            <a:lumOff val="-122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kern="1200" dirty="0" smtClean="0"/>
            <a:t>信用</a:t>
          </a:r>
          <a:endParaRPr lang="en-US" altLang="zh-CN" sz="1300" kern="1200" dirty="0" smtClean="0"/>
        </a:p>
        <a:p>
          <a:pPr lvl="0" algn="ctr" defTabSz="577850">
            <a:lnSpc>
              <a:spcPct val="90000"/>
            </a:lnSpc>
            <a:spcBef>
              <a:spcPct val="0"/>
            </a:spcBef>
            <a:spcAft>
              <a:spcPct val="35000"/>
            </a:spcAft>
          </a:pPr>
          <a:r>
            <a:rPr lang="zh-CN" altLang="en-US" sz="1300" kern="1200" dirty="0" smtClean="0"/>
            <a:t>审核</a:t>
          </a:r>
          <a:endParaRPr lang="zh-CN" altLang="en-US" sz="1300" kern="1200" dirty="0"/>
        </a:p>
      </dsp:txBody>
      <dsp:txXfrm>
        <a:off x="4775492" y="4172244"/>
        <a:ext cx="929302" cy="929302"/>
      </dsp:txXfrm>
    </dsp:sp>
    <dsp:sp modelId="{0E17C801-735F-4CEE-8F03-A66943124019}">
      <dsp:nvSpPr>
        <dsp:cNvPr id="0" name=""/>
        <dsp:cNvSpPr/>
      </dsp:nvSpPr>
      <dsp:spPr>
        <a:xfrm>
          <a:off x="3648788" y="3226827"/>
          <a:ext cx="929302" cy="929302"/>
        </a:xfrm>
        <a:prstGeom prst="ellipse">
          <a:avLst/>
        </a:prstGeom>
        <a:solidFill>
          <a:schemeClr val="accent3">
            <a:hueOff val="-345715"/>
            <a:satOff val="19062"/>
            <a:lumOff val="-147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kern="1200" dirty="0" smtClean="0"/>
            <a:t>资产</a:t>
          </a:r>
          <a:endParaRPr lang="en-US" altLang="zh-CN" sz="1300" kern="1200" dirty="0" smtClean="0"/>
        </a:p>
        <a:p>
          <a:pPr lvl="0" algn="ctr" defTabSz="577850">
            <a:lnSpc>
              <a:spcPct val="90000"/>
            </a:lnSpc>
            <a:spcBef>
              <a:spcPct val="0"/>
            </a:spcBef>
            <a:spcAft>
              <a:spcPct val="35000"/>
            </a:spcAft>
          </a:pPr>
          <a:r>
            <a:rPr lang="zh-CN" altLang="en-US" sz="1300" kern="1200" dirty="0" smtClean="0"/>
            <a:t>保全</a:t>
          </a:r>
          <a:endParaRPr lang="zh-CN" altLang="en-US" sz="1300" kern="1200" dirty="0"/>
        </a:p>
      </dsp:txBody>
      <dsp:txXfrm>
        <a:off x="3648788" y="3226827"/>
        <a:ext cx="929302" cy="929302"/>
      </dsp:txXfrm>
    </dsp:sp>
    <dsp:sp modelId="{D7193788-8DD9-469C-A5D6-40016A55D0B0}">
      <dsp:nvSpPr>
        <dsp:cNvPr id="0" name=""/>
        <dsp:cNvSpPr/>
      </dsp:nvSpPr>
      <dsp:spPr>
        <a:xfrm>
          <a:off x="3393385" y="1778365"/>
          <a:ext cx="929302" cy="929302"/>
        </a:xfrm>
        <a:prstGeom prst="ellipse">
          <a:avLst/>
        </a:prstGeom>
        <a:solidFill>
          <a:schemeClr val="accent3">
            <a:hueOff val="-403334"/>
            <a:satOff val="22239"/>
            <a:lumOff val="-171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kern="1200" dirty="0" smtClean="0"/>
            <a:t>客服</a:t>
          </a:r>
          <a:endParaRPr lang="zh-CN" altLang="en-US" sz="1300" kern="1200" dirty="0"/>
        </a:p>
      </dsp:txBody>
      <dsp:txXfrm>
        <a:off x="3393385" y="1778365"/>
        <a:ext cx="929302" cy="929302"/>
      </dsp:txXfrm>
    </dsp:sp>
    <dsp:sp modelId="{307763BB-E03E-461E-BB00-6412343FD289}">
      <dsp:nvSpPr>
        <dsp:cNvPr id="0" name=""/>
        <dsp:cNvSpPr/>
      </dsp:nvSpPr>
      <dsp:spPr>
        <a:xfrm>
          <a:off x="4128789" y="504608"/>
          <a:ext cx="929302" cy="929302"/>
        </a:xfrm>
        <a:prstGeom prst="ellipse">
          <a:avLst/>
        </a:prstGeom>
        <a:solidFill>
          <a:schemeClr val="accent3">
            <a:hueOff val="-460953"/>
            <a:satOff val="25416"/>
            <a:lumOff val="-196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kern="1200" dirty="0" smtClean="0"/>
            <a:t>二次与交叉营销</a:t>
          </a:r>
          <a:endParaRPr lang="zh-CN" altLang="en-US" sz="1300" kern="1200" dirty="0"/>
        </a:p>
      </dsp:txBody>
      <dsp:txXfrm>
        <a:off x="4128789" y="504608"/>
        <a:ext cx="929302" cy="92930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radial6#2">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dstNode" val="node"/>
                    <dgm:param type="begSty" val="noArr"/>
                    <dgm:param type="endSty" val="noArr"/>
                    <dgm:param type="connRout" val="curve"/>
                    <dgm:param type="begPts" val="ctr"/>
                    <dgm:param type="endPts" val="ctr"/>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srcNode" val="dummyConnPt"/>
                    <dgm:param type="dstNode" val="dummyConnPt"/>
                    <dgm:param type="begSty" val="noArr"/>
                    <dgm:param type="endSty" val="noArr"/>
                    <dgm:param type="connRout" val="longCurve"/>
                    <dgm:param type="begPts" val="bCtr"/>
                    <dgm:param type="endPts" val="tCtr"/>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dstNode" val="node"/>
                    <dgm:param type="begSty" val="noArr"/>
                    <dgm:param type="endSty" val="noArr"/>
                    <dgm:param type="connRout" val="curve"/>
                    <dgm:param type="begPts" val="ctr"/>
                    <dgm:param type="endPts" val="ctr"/>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srcNode" val="dummyConnPt"/>
                    <dgm:param type="dstNode" val="dummyConnPt"/>
                    <dgm:param type="begSty" val="noArr"/>
                    <dgm:param type="endSty" val="noArr"/>
                    <dgm:param type="connRout" val="longCurve"/>
                    <dgm:param type="begPts" val="bCtr"/>
                    <dgm:param type="endPts" val="tCtr"/>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1">
  <dgm:title val=""/>
  <dgm:desc val=""/>
  <dgm:catLst>
    <dgm:cat type="simple" pri="102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1">
        <a:scrgbClr r="0" g="0" b="0"/>
      </a:effectRef>
      <a:fontRef idx="minor">
        <a:schemeClr val="lt1"/>
      </a:fontRef>
    </dgm:style>
  </dgm:styleLbl>
  <dgm:styleLbl name="asst0">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fgShp">
    <dgm:scene3d>
      <a:camera prst="orthographicFront"/>
      <a:lightRig rig="threePt" dir="t"/>
    </dgm:scene3d>
    <dgm:txPr/>
    <dgm:style>
      <a:lnRef idx="3">
        <a:scrgbClr r="0" g="0" b="0"/>
      </a:lnRef>
      <a:fillRef idx="1">
        <a:scrgbClr r="0" g="0" b="0"/>
      </a:fillRef>
      <a:effectRef idx="1">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0">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3">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9F47D68-DECF-493A-AB3B-B6075FBD471F}"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0E0789-BD9A-4312-93F3-CABFA1456AAC}"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用户是企业是核心资产，获客转化率、用户留存周期（或留存率）、用户贡献值（</a:t>
            </a:r>
            <a:r>
              <a:rPr lang="en-US" altLang="zh-CN" sz="1200" b="0" i="0" kern="1200" dirty="0" smtClean="0">
                <a:solidFill>
                  <a:schemeClr val="tx1"/>
                </a:solidFill>
                <a:latin typeface="+mn-lt"/>
                <a:ea typeface="+mn-ea"/>
                <a:cs typeface="+mn-cs"/>
              </a:rPr>
              <a:t>ARPU</a:t>
            </a:r>
            <a:r>
              <a:rPr lang="zh-CN" altLang="en-US" sz="1200" b="0" i="0" kern="1200" dirty="0" smtClean="0">
                <a:solidFill>
                  <a:schemeClr val="tx1"/>
                </a:solidFill>
                <a:latin typeface="+mn-lt"/>
                <a:ea typeface="+mn-ea"/>
                <a:cs typeface="+mn-cs"/>
              </a:rPr>
              <a:t>或</a:t>
            </a:r>
            <a:r>
              <a:rPr lang="en-US" altLang="zh-CN" sz="1200" b="0" i="0" kern="1200" dirty="0" smtClean="0">
                <a:solidFill>
                  <a:schemeClr val="tx1"/>
                </a:solidFill>
                <a:latin typeface="+mn-lt"/>
                <a:ea typeface="+mn-ea"/>
                <a:cs typeface="+mn-cs"/>
              </a:rPr>
              <a:t>UP</a:t>
            </a:r>
            <a:r>
              <a:rPr lang="zh-CN" altLang="en-US" sz="1200" b="0" i="0" kern="1200" dirty="0" smtClean="0">
                <a:solidFill>
                  <a:schemeClr val="tx1"/>
                </a:solidFill>
                <a:latin typeface="+mn-lt"/>
                <a:ea typeface="+mn-ea"/>
                <a:cs typeface="+mn-cs"/>
              </a:rPr>
              <a:t>值</a:t>
            </a:r>
            <a:r>
              <a:rPr lang="zh-CN" altLang="en-US" dirty="0" smtClean="0"/>
              <a:t>）是当今企业运营的三大核心指标。研究运营与产品，重点是研究用户及与之对应的服务。</a:t>
            </a:r>
            <a:endParaRPr lang="en-US" altLang="zh-CN" dirty="0" smtClean="0"/>
          </a:p>
          <a:p>
            <a:r>
              <a:rPr lang="zh-CN" altLang="en-US" dirty="0" smtClean="0"/>
              <a:t>和君纵达对用户生命周期进行来细分，在其关键的八个阶段，设计了精细化的运营服务，从而提升服务水平，以帮助企业提升三大核心指标。</a:t>
            </a:r>
            <a:endParaRPr lang="zh-CN" altLang="en-US" dirty="0"/>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公司目前围绕企业用户的全生命周期运营，提供三大类服务：</a:t>
            </a:r>
            <a:endParaRPr lang="en-US" altLang="zh-CN" dirty="0" smtClean="0"/>
          </a:p>
          <a:p>
            <a:r>
              <a:rPr lang="zh-CN" altLang="en-US" dirty="0" smtClean="0"/>
              <a:t>一、用户运营服务： 直接为</a:t>
            </a:r>
            <a:r>
              <a:rPr lang="en-US" altLang="zh-CN" dirty="0" smtClean="0"/>
              <a:t>B</a:t>
            </a:r>
            <a:r>
              <a:rPr lang="zh-CN" altLang="en-US" dirty="0" smtClean="0"/>
              <a:t>端提供</a:t>
            </a:r>
            <a:r>
              <a:rPr lang="en-US" altLang="zh-CN" dirty="0" smtClean="0"/>
              <a:t>C</a:t>
            </a:r>
            <a:r>
              <a:rPr lang="zh-CN" altLang="en-US" dirty="0" smtClean="0"/>
              <a:t>端、</a:t>
            </a:r>
            <a:r>
              <a:rPr lang="en-US" altLang="zh-CN" dirty="0" smtClean="0"/>
              <a:t>b</a:t>
            </a:r>
            <a:r>
              <a:rPr lang="zh-CN" altLang="en-US" dirty="0" smtClean="0"/>
              <a:t>端的各类运营服务</a:t>
            </a:r>
            <a:endParaRPr lang="en-US" altLang="zh-CN" dirty="0" smtClean="0"/>
          </a:p>
          <a:p>
            <a:r>
              <a:rPr lang="zh-CN" altLang="en-US" dirty="0" smtClean="0"/>
              <a:t>二、运营咨询： 为</a:t>
            </a:r>
            <a:r>
              <a:rPr lang="en-US" altLang="zh-CN" dirty="0" smtClean="0"/>
              <a:t>B</a:t>
            </a:r>
            <a:r>
              <a:rPr lang="zh-CN" altLang="en-US" dirty="0" smtClean="0"/>
              <a:t>端的运营体系提供咨询，帮助企业提升运营能力</a:t>
            </a:r>
            <a:endParaRPr lang="en-US" altLang="zh-CN" dirty="0" smtClean="0"/>
          </a:p>
          <a:p>
            <a:r>
              <a:rPr lang="zh-CN" altLang="en-US" dirty="0" smtClean="0"/>
              <a:t>三、数据分析与智能系统： 为提升用户价值创造，可帮助进行用户画像、用户与产品匹配度分析；并可提供相关智能系统，可大幅度降低成本、提升创收。</a:t>
            </a:r>
            <a:endParaRPr lang="zh-CN" altLang="en-US" dirty="0"/>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获客及持续营销是每个企业经营的战略部分。</a:t>
            </a:r>
            <a:endParaRPr lang="en-US" altLang="zh-CN" dirty="0" smtClean="0"/>
          </a:p>
          <a:p>
            <a:r>
              <a:rPr lang="zh-CN" altLang="en-US" dirty="0" smtClean="0"/>
              <a:t>这几年来随着移动互联网的快速发展，营销模式、渠道发生了巨大的的变化，从线下营销、到搜索排名、单一平台行为分析，到现在用户画像分析、多平台行为融合等多元化、精准化。</a:t>
            </a:r>
            <a:endParaRPr lang="en-US" altLang="zh-CN" dirty="0" smtClean="0"/>
          </a:p>
          <a:p>
            <a:r>
              <a:rPr lang="zh-CN" altLang="en-US" dirty="0" smtClean="0"/>
              <a:t>在这个情形下，和君纵达为客户提供两类服务：</a:t>
            </a:r>
            <a:endParaRPr lang="en-US" altLang="zh-CN" dirty="0" smtClean="0"/>
          </a:p>
          <a:p>
            <a:r>
              <a:rPr lang="en-US" altLang="zh-CN" dirty="0" smtClean="0"/>
              <a:t>1</a:t>
            </a:r>
            <a:r>
              <a:rPr lang="zh-CN" altLang="en-US" dirty="0" smtClean="0"/>
              <a:t>、多元营销：对产品进行分析，根据产品特征分析，来定位用户特征，再与之匹配质量较好的渠道，通过渠道合作来进行营销。提升渠道质量，从而提升转化率，并提升市场推广与获客速度。</a:t>
            </a:r>
            <a:endParaRPr lang="en-US" altLang="zh-CN" dirty="0" smtClean="0"/>
          </a:p>
          <a:p>
            <a:r>
              <a:rPr lang="en-US" altLang="zh-CN" dirty="0" smtClean="0"/>
              <a:t>2</a:t>
            </a:r>
            <a:r>
              <a:rPr lang="zh-CN" altLang="en-US" dirty="0" smtClean="0"/>
              <a:t>、电话营销：电话营销是性价比较为适中的行销模式。电话营销触达率较高，可以让用户在第一时间了解产品情况，并通过与用户互动来提升转化率。另外，无论是线上营销还是线下营销，电话营销都是必要的补充营销手段。</a:t>
            </a:r>
            <a:endParaRPr lang="en-US" altLang="zh-CN" dirty="0" smtClean="0"/>
          </a:p>
          <a:p>
            <a:r>
              <a:rPr lang="zh-CN" altLang="en-US" dirty="0" smtClean="0"/>
              <a:t>电话营销，很多同业还停留在坐席人员管理，而我司已通过“产品</a:t>
            </a:r>
            <a:r>
              <a:rPr lang="en-US" altLang="zh-CN" dirty="0" smtClean="0"/>
              <a:t>+</a:t>
            </a:r>
            <a:r>
              <a:rPr lang="zh-CN" altLang="en-US" dirty="0" smtClean="0"/>
              <a:t>坐席</a:t>
            </a:r>
            <a:r>
              <a:rPr lang="en-US" altLang="zh-CN" dirty="0" smtClean="0"/>
              <a:t>+</a:t>
            </a:r>
            <a:r>
              <a:rPr lang="zh-CN" altLang="en-US" dirty="0" smtClean="0"/>
              <a:t>用户</a:t>
            </a:r>
            <a:r>
              <a:rPr lang="en-US" altLang="zh-CN" dirty="0" smtClean="0"/>
              <a:t>+</a:t>
            </a:r>
            <a:r>
              <a:rPr lang="zh-CN" altLang="en-US" dirty="0" smtClean="0"/>
              <a:t>行为</a:t>
            </a:r>
            <a:r>
              <a:rPr lang="en-US" altLang="zh-CN" dirty="0" smtClean="0"/>
              <a:t>+</a:t>
            </a:r>
            <a:r>
              <a:rPr lang="zh-CN" altLang="en-US" dirty="0" smtClean="0"/>
              <a:t>系统</a:t>
            </a:r>
            <a:r>
              <a:rPr lang="en-US" altLang="zh-CN" dirty="0" smtClean="0"/>
              <a:t>+</a:t>
            </a:r>
            <a:r>
              <a:rPr lang="zh-CN" altLang="en-US" dirty="0" smtClean="0"/>
              <a:t>数据”六个维度进行管理，我司的营销转化率是一般水平的二倍。</a:t>
            </a:r>
            <a:endParaRPr lang="zh-CN" altLang="en-US" dirty="0"/>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为企业提供各类渠道及形式（电话语音、文字、视频）的用户服务，支持</a:t>
            </a:r>
            <a:r>
              <a:rPr lang="en-US" altLang="zh-CN" dirty="0" smtClean="0"/>
              <a:t>7*24</a:t>
            </a:r>
            <a:r>
              <a:rPr lang="zh-CN" altLang="en-US" dirty="0" smtClean="0"/>
              <a:t>等多种模式，可提供粤语、英语等语言服务。</a:t>
            </a:r>
            <a:endParaRPr lang="zh-CN" altLang="en-US" dirty="0"/>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催收是我司目前规模占比较多的大类业务。我司</a:t>
            </a:r>
            <a:r>
              <a:rPr lang="en-US" altLang="zh-CN" dirty="0" smtClean="0"/>
              <a:t>COO</a:t>
            </a:r>
            <a:r>
              <a:rPr lang="zh-CN" altLang="en-US" dirty="0" smtClean="0"/>
              <a:t>是原国有五大行之一卡中心催收业务的先行者与负责人。在这个渊源之下，我们对催收业务有着非常深刻地理解。在信息修复、案件策略、催收系统、合法合规方面在业界达到领先水平。</a:t>
            </a:r>
            <a:endParaRPr lang="en-US" altLang="zh-CN" dirty="0" smtClean="0"/>
          </a:p>
          <a:p>
            <a:r>
              <a:rPr lang="zh-CN" altLang="en-US" dirty="0" smtClean="0"/>
              <a:t>近几年来，我们在语音语义分析、用户画像与催收策略相结合、数据驱动方面做了比较多的探索，在这些工作及资深管理、业务团队的基础上，我们的催收能力得到了可靠的保障。</a:t>
            </a:r>
            <a:endParaRPr lang="en-US" altLang="zh-CN" dirty="0" smtClean="0"/>
          </a:p>
          <a:p>
            <a:r>
              <a:rPr lang="zh-CN" altLang="en-US" dirty="0" smtClean="0"/>
              <a:t>目前我们在一些地区也拥有线下催收的能力。</a:t>
            </a:r>
            <a:endParaRPr lang="zh-CN" altLang="en-US" dirty="0"/>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在多年服务经验的基础上，我司为零售金融业设计、整合了完整、强大的一站式运营服务平台。</a:t>
            </a:r>
            <a:endParaRPr lang="en-US" altLang="zh-CN" dirty="0" smtClean="0"/>
          </a:p>
          <a:p>
            <a:r>
              <a:rPr lang="zh-CN" altLang="en-US" dirty="0" smtClean="0"/>
              <a:t>在零售金融业务链条，我们除了风控、资金两个以外，可以为其余所有环节提供服务，作为坚实运营后台支持客户的战略快速发展。</a:t>
            </a:r>
            <a:endParaRPr lang="zh-CN" altLang="en-US" dirty="0"/>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和君国际业务成立于</a:t>
            </a:r>
            <a:r>
              <a:rPr lang="en-US" altLang="zh-CN" dirty="0" smtClean="0"/>
              <a:t>2017</a:t>
            </a:r>
            <a:r>
              <a:rPr lang="zh-CN" altLang="en-US" dirty="0" smtClean="0"/>
              <a:t>年底，为外资企业在华业务及国内领先企业出海，提供本地化或离岸服务。</a:t>
            </a:r>
            <a:endParaRPr lang="en-US" altLang="zh-CN" dirty="0" smtClean="0"/>
          </a:p>
          <a:p>
            <a:r>
              <a:rPr lang="zh-CN" altLang="en-US" dirty="0" smtClean="0"/>
              <a:t>公司将在</a:t>
            </a:r>
            <a:r>
              <a:rPr lang="en-US" altLang="zh-CN" dirty="0" smtClean="0"/>
              <a:t>2018</a:t>
            </a:r>
            <a:r>
              <a:rPr lang="zh-CN" altLang="en-US" dirty="0" smtClean="0"/>
              <a:t>年、</a:t>
            </a:r>
            <a:r>
              <a:rPr lang="en-US" altLang="zh-CN" dirty="0" smtClean="0"/>
              <a:t>2019</a:t>
            </a:r>
            <a:r>
              <a:rPr lang="zh-CN" altLang="en-US" dirty="0" smtClean="0"/>
              <a:t>年分别在印尼和爱尔兰建设海外运营中心。</a:t>
            </a:r>
            <a:endParaRPr lang="zh-CN" altLang="en-US" dirty="0"/>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不论是呼叫中心的运营管理，还是客服、电销、催收的业务管理，也包括数据分析及智能化这些技术手段，都是比较专业的领域，在大量具体场景中产生了丰富的实践方法与体系。</a:t>
            </a:r>
            <a:endParaRPr lang="en-US" altLang="zh-CN" dirty="0" smtClean="0"/>
          </a:p>
          <a:p>
            <a:r>
              <a:rPr lang="zh-CN" altLang="en-US" dirty="0" smtClean="0"/>
              <a:t>我们的一些客户其主要管理精力在于产品设计、市场布局等，缺少足够的时间来进行前述业务的系统化设计与建设。这样将会对主业的推进形成瓶颈，严重制约企业发展。</a:t>
            </a:r>
            <a:endParaRPr lang="en-US" altLang="zh-CN" dirty="0" smtClean="0"/>
          </a:p>
          <a:p>
            <a:r>
              <a:rPr lang="zh-CN" altLang="en-US" dirty="0" smtClean="0"/>
              <a:t>基于这种情况，我司可为客户企业提供用户运营相关的一体化咨询，包括团队建设、服务设计、系统选型、数据体系等多个方面。可以让客户企业在这个领域快速达到业界成熟水平，节省两至三年的战略时间。</a:t>
            </a:r>
            <a:endParaRPr lang="zh-CN" altLang="en-US" dirty="0"/>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经过近几年来的探索，我们在数据分析、语音语义分析、智能技术等方面，结合服务的具体场景开发出智能质检与智能催收平台（已经上线），并正在进行智能电销与客服平台的研发工作。</a:t>
            </a:r>
            <a:endParaRPr lang="en-US" altLang="zh-CN" dirty="0" smtClean="0"/>
          </a:p>
          <a:p>
            <a:r>
              <a:rPr lang="zh-CN" altLang="en-US" dirty="0" smtClean="0"/>
              <a:t>与传统技术类公司提供的产品相比较，我司同类产品的优势在于有大量样本供于系统学习，我司有专门的机器学习、语音语料标注团队，并在我司海量业务中进行检验。</a:t>
            </a:r>
            <a:endParaRPr lang="zh-CN" altLang="en-US" dirty="0"/>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传统的语音质检，耗时耗力，但仍没有办法实现全检，留有业务隐患。</a:t>
            </a:r>
            <a:endParaRPr lang="en-US" altLang="zh-CN" dirty="0" smtClean="0"/>
          </a:p>
          <a:p>
            <a:r>
              <a:rPr lang="zh-CN" altLang="en-US" dirty="0" smtClean="0"/>
              <a:t>我司通过与特定业务相结合，通过对业务场景话术的大样本分析、采集，可通过关键字、上下文分析等进行智能质检，辅以少量的人工质检即可形成全检能力。</a:t>
            </a:r>
            <a:endParaRPr lang="en-US" altLang="zh-CN" dirty="0" smtClean="0"/>
          </a:p>
          <a:p>
            <a:r>
              <a:rPr lang="zh-CN" altLang="en-US" dirty="0" smtClean="0"/>
              <a:t>同时，该系统也可以对海量声音内容进行深度挖掘，来识别用户的问题、建议、投诉，并识别最佳及不良实践。我们会将这些问题整理以后反馈给甲方，以提升甲方产品、服务能力。</a:t>
            </a:r>
            <a:endParaRPr lang="zh-CN" altLang="en-US" dirty="0"/>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智能催收系统，是我司第一款智能系统，通过在交通、光大等银行的使用，以证明该系统可以大幅提升回款能力并降低运营成本。</a:t>
            </a:r>
            <a:endParaRPr lang="en-US" altLang="zh-CN" dirty="0" smtClean="0"/>
          </a:p>
          <a:p>
            <a:r>
              <a:rPr lang="zh-CN" altLang="en-US" dirty="0" smtClean="0"/>
              <a:t>该系统主要有三个核心能力：</a:t>
            </a:r>
            <a:endParaRPr lang="en-US" altLang="zh-CN" dirty="0" smtClean="0"/>
          </a:p>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smtClean="0"/>
              <a:t>1</a:t>
            </a:r>
            <a:r>
              <a:rPr lang="zh-CN" altLang="en-US" dirty="0" smtClean="0"/>
              <a:t>、基于画像的话术策略：通过对用户静态属性、历史交互的分析，绘制用户画像，并根据以往案例，给出催收话术策略</a:t>
            </a:r>
            <a:endParaRPr lang="zh-CN" altLang="en-US" dirty="0" smtClean="0"/>
          </a:p>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smtClean="0"/>
              <a:t>2</a:t>
            </a:r>
            <a:r>
              <a:rPr lang="zh-CN" altLang="en-US" dirty="0" smtClean="0"/>
              <a:t>、基于指标数据驱动的运营策略：通过对运营指标的分析，来调整分案策略、进行催收管理</a:t>
            </a:r>
            <a:endParaRPr lang="en-US" altLang="zh-CN" dirty="0" smtClean="0"/>
          </a:p>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smtClean="0"/>
              <a:t>3</a:t>
            </a:r>
            <a:r>
              <a:rPr lang="zh-CN" altLang="en-US" dirty="0" smtClean="0"/>
              <a:t>、可在</a:t>
            </a:r>
            <a:r>
              <a:rPr lang="en-US" altLang="zh-CN" dirty="0" smtClean="0"/>
              <a:t>M1</a:t>
            </a:r>
            <a:r>
              <a:rPr lang="zh-CN" altLang="en-US" dirty="0" smtClean="0"/>
              <a:t>阶段实现智能语音交互</a:t>
            </a:r>
            <a:endParaRPr lang="zh-CN" altLang="en-US" dirty="0" smtClean="0"/>
          </a:p>
          <a:p>
            <a:endParaRPr lang="zh-CN" altLang="en-US" dirty="0"/>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用户运营管理在一般企业中，往往仅对人员、培训、现场等几个方面进行关注，但我管理团队在十余年运营管理工作当中，创造性的设计了“和君纵达运营管理体系”，通过对各环节工作进行梳理，分解出</a:t>
            </a:r>
            <a:r>
              <a:rPr lang="en-US" altLang="zh-CN" dirty="0" smtClean="0"/>
              <a:t>22</a:t>
            </a:r>
            <a:r>
              <a:rPr lang="zh-CN" altLang="en-US" dirty="0" smtClean="0"/>
              <a:t>管理模块，同时为进行量化管理，又对每个模块设计了不同的关键指标，共计</a:t>
            </a:r>
            <a:r>
              <a:rPr lang="en-US" altLang="zh-CN" dirty="0" smtClean="0"/>
              <a:t>146</a:t>
            </a:r>
            <a:r>
              <a:rPr lang="zh-CN" altLang="en-US" dirty="0" smtClean="0"/>
              <a:t>个。</a:t>
            </a:r>
            <a:endParaRPr lang="en-US" altLang="zh-CN" dirty="0" smtClean="0"/>
          </a:p>
          <a:p>
            <a:r>
              <a:rPr lang="zh-CN" altLang="en-US" dirty="0" smtClean="0"/>
              <a:t>基于这些管理模块与对应的量化指标，我司可形成全面的、有针对性的管理，且能够形成闭环。</a:t>
            </a:r>
            <a:endParaRPr lang="zh-CN" altLang="en-US" dirty="0"/>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我们以客服业务为例，为其设计了三层业务指标，支撑指标是最底层人员、技能等方面的指标，过程指标是服务当中行为、管理指标，核心指标是需要向甲方交付的指标，关系到用户的服务体验与运营能力。通过逐层指标的达成，最后才能实现核心指标的交付。</a:t>
            </a:r>
            <a:endParaRPr lang="en-US" altLang="zh-CN" dirty="0" smtClean="0"/>
          </a:p>
          <a:p>
            <a:r>
              <a:rPr lang="zh-CN" altLang="en-US" dirty="0" smtClean="0"/>
              <a:t>当某个核心指标出现问题时，我们可通过指标业务逻辑关系定位到下层指标，通过明确的问题指向，可以对问题快速解决、改善。</a:t>
            </a:r>
            <a:endParaRPr lang="zh-CN" altLang="en-US" dirty="0"/>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所有运营指标数据，我们都对其建立了业务逻辑，并通过多维数据建模，进行问题的诊断分析及改善预测。</a:t>
            </a:r>
            <a:endParaRPr lang="zh-CN" altLang="en-US" dirty="0"/>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因为我们公司在运营的项目将近一百个，仅仅依靠管理人员是无法实现快速量化分析的。</a:t>
            </a:r>
            <a:endParaRPr lang="en-US" altLang="zh-CN" dirty="0" smtClean="0"/>
          </a:p>
          <a:p>
            <a:r>
              <a:rPr lang="zh-CN" altLang="en-US" dirty="0" smtClean="0"/>
              <a:t>我们通过</a:t>
            </a:r>
            <a:r>
              <a:rPr lang="en-US" altLang="zh-CN" dirty="0" smtClean="0"/>
              <a:t>BI</a:t>
            </a:r>
            <a:r>
              <a:rPr lang="zh-CN" altLang="en-US" dirty="0" smtClean="0"/>
              <a:t>系统，对指标偏差、问题诊断形成了自动化分析。使得过去以周甚至是月为单位的迭代改进，缩短为以天为单位。极大提升了我司的运营能力。</a:t>
            </a:r>
            <a:endParaRPr lang="zh-CN" altLang="en-US" dirty="0"/>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为保证人员招聘的时效与质量，我司成立了专门</a:t>
            </a:r>
            <a:r>
              <a:rPr lang="zh-CN" altLang="en-US" smtClean="0"/>
              <a:t>的招聘事业部，</a:t>
            </a:r>
            <a:r>
              <a:rPr lang="zh-CN" altLang="en-US" dirty="0" smtClean="0"/>
              <a:t>并通过多种形式进行人员招聘。目前平均月招聘能力达到</a:t>
            </a:r>
            <a:r>
              <a:rPr lang="en-US" altLang="zh-CN" dirty="0" smtClean="0"/>
              <a:t>1500</a:t>
            </a:r>
            <a:r>
              <a:rPr lang="zh-CN" altLang="en-US" dirty="0" smtClean="0"/>
              <a:t>人，单点区域月招聘能力</a:t>
            </a:r>
            <a:r>
              <a:rPr lang="en-US" altLang="zh-CN" dirty="0" smtClean="0"/>
              <a:t>300-500</a:t>
            </a:r>
            <a:r>
              <a:rPr lang="zh-CN" altLang="en-US" dirty="0" smtClean="0"/>
              <a:t>人。</a:t>
            </a:r>
            <a:endParaRPr lang="zh-CN" altLang="en-US" dirty="0"/>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信息安全是任何服务外包工作的前提，我司拥有多年为银行、保险业服务的基因，通过技术控制、人员管理、现场管理等保障信息安全。其中以</a:t>
            </a:r>
            <a:r>
              <a:rPr lang="en-US" altLang="zh-CN" dirty="0" smtClean="0"/>
              <a:t>B/S</a:t>
            </a:r>
            <a:r>
              <a:rPr lang="zh-CN" altLang="en-US" dirty="0" smtClean="0"/>
              <a:t>结构进行的业务外包，服务器端部署在客户，我方仅在被有限授权后进行限制性的访问或操作，最大程度上杜绝了信息安全风险问题的出现。</a:t>
            </a:r>
            <a:endParaRPr lang="zh-CN" altLang="en-US" dirty="0"/>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服务性运营一旦中断，会导致甲方业务受到影响，甚至引起大面积的投诉或社会舆论。</a:t>
            </a:r>
            <a:endParaRPr lang="en-US" altLang="zh-CN" dirty="0" smtClean="0"/>
          </a:p>
          <a:p>
            <a:r>
              <a:rPr lang="zh-CN" altLang="en-US" dirty="0" smtClean="0"/>
              <a:t>我司通过人力、通信、电力、场地、核心设备等方面进行风险识别、预案、演练与应对，来保障运营的可持续性。</a:t>
            </a:r>
            <a:endParaRPr lang="zh-CN" altLang="en-US" dirty="0"/>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公司各基地拥有良好的办公环境，同时配有员工寝室、食堂、休息区、班车等。</a:t>
            </a:r>
            <a:endParaRPr lang="en-US" altLang="zh-CN" dirty="0" smtClean="0"/>
          </a:p>
          <a:p>
            <a:pPr lvl="0" indent="0">
              <a:lnSpc>
                <a:spcPct val="150000"/>
              </a:lnSpc>
            </a:pPr>
            <a:r>
              <a:rPr lang="zh-CN" altLang="en-US" dirty="0" smtClean="0"/>
              <a:t>昆山基地位于江苏省花桥经济开发区，是“</a:t>
            </a:r>
            <a:r>
              <a:rPr lang="zh-CN" altLang="en-US" sz="1200" b="0" i="0" kern="1200" dirty="0" smtClean="0">
                <a:solidFill>
                  <a:schemeClr val="tx1"/>
                </a:solidFill>
                <a:latin typeface="+mn-lt"/>
                <a:ea typeface="+mn-ea"/>
                <a:cs typeface="+mn-cs"/>
              </a:rPr>
              <a:t>服务外包认证国家示范区</a:t>
            </a:r>
            <a:r>
              <a:rPr lang="zh-CN" altLang="en-US" dirty="0" smtClean="0"/>
              <a:t>”，距离上海虹桥枢纽</a:t>
            </a:r>
            <a:r>
              <a:rPr lang="en-US" altLang="zh-CN" dirty="0" smtClean="0"/>
              <a:t>35</a:t>
            </a:r>
            <a:r>
              <a:rPr lang="zh-CN" altLang="en-US" dirty="0" smtClean="0"/>
              <a:t>公里。</a:t>
            </a:r>
            <a:endParaRPr lang="en-US" altLang="zh-CN" dirty="0" smtClean="0"/>
          </a:p>
          <a:p>
            <a:pPr lvl="0" indent="0">
              <a:lnSpc>
                <a:spcPct val="150000"/>
              </a:lnSpc>
            </a:pPr>
            <a:r>
              <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办公面积：</a:t>
            </a:r>
            <a:r>
              <a:rPr lang="en-US" altLang="zh-CN"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13700</a:t>
            </a:r>
            <a:r>
              <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㎡，可容纳坐席：</a:t>
            </a:r>
            <a:r>
              <a:rPr lang="en-US"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21</a:t>
            </a:r>
            <a:r>
              <a:rPr lang="en-US" altLang="zh-CN"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00</a:t>
            </a:r>
            <a:r>
              <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席</a:t>
            </a:r>
            <a:endPar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endParaRPr>
          </a:p>
          <a:p>
            <a:endParaRPr lang="zh-CN" altLang="en-US" dirty="0"/>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vl="0" indent="0">
              <a:lnSpc>
                <a:spcPct val="150000"/>
              </a:lnSpc>
            </a:pPr>
            <a:r>
              <a:rPr lang="zh-CN" altLang="en-US" dirty="0" smtClean="0"/>
              <a:t>北京基地位于顺义区万科天竺园，紧邻中国国际展览中心，距离首都机场</a:t>
            </a:r>
            <a:r>
              <a:rPr lang="en-US" altLang="zh-CN" dirty="0" smtClean="0"/>
              <a:t>4.5</a:t>
            </a:r>
            <a:r>
              <a:rPr lang="zh-CN" altLang="en-US" dirty="0" smtClean="0"/>
              <a:t>公里。</a:t>
            </a:r>
            <a:r>
              <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办公面积：</a:t>
            </a:r>
            <a:r>
              <a:rPr lang="en-US" altLang="zh-CN"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4000</a:t>
            </a:r>
            <a:r>
              <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㎡，可容纳坐席：</a:t>
            </a:r>
            <a:r>
              <a:rPr lang="en-US" altLang="zh-CN"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450</a:t>
            </a:r>
            <a:r>
              <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席。</a:t>
            </a:r>
            <a:endParaRPr lang="en-US" altLang="zh-CN"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endParaRPr>
          </a:p>
          <a:p>
            <a:pPr lvl="0" indent="0">
              <a:lnSpc>
                <a:spcPct val="150000"/>
              </a:lnSpc>
            </a:pPr>
            <a:r>
              <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目前正在进行北京二基地的筹建工作。</a:t>
            </a:r>
            <a:endPar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endParaRPr>
          </a:p>
          <a:p>
            <a:endParaRPr lang="zh-CN" altLang="en-US" dirty="0"/>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lvl="0" indent="0">
              <a:lnSpc>
                <a:spcPct val="150000"/>
              </a:lnSpc>
            </a:pPr>
            <a:r>
              <a:rPr lang="zh-CN" altLang="en-US" dirty="0" smtClean="0"/>
              <a:t>合肥基地位于合肥青网科技园，是我司目前最大的运营基地。</a:t>
            </a:r>
            <a:r>
              <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办公面积：</a:t>
            </a:r>
            <a:r>
              <a:rPr lang="en-US" altLang="zh-CN"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25000</a:t>
            </a:r>
            <a:r>
              <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㎡，可容纳坐席：</a:t>
            </a:r>
            <a:r>
              <a:rPr lang="en-US"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40</a:t>
            </a:r>
            <a:r>
              <a:rPr lang="en-US" altLang="zh-CN"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00</a:t>
            </a:r>
            <a:r>
              <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席。</a:t>
            </a:r>
            <a:endPar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endParaRPr>
          </a:p>
          <a:p>
            <a:endParaRPr lang="zh-CN" altLang="en-US" dirty="0"/>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lvl="0" indent="0">
              <a:lnSpc>
                <a:spcPct val="150000"/>
              </a:lnSpc>
            </a:pPr>
            <a:r>
              <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安徽宿州基地，拥有独立</a:t>
            </a:r>
            <a:r>
              <a:rPr lang="en-US" altLang="zh-CN"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15</a:t>
            </a:r>
            <a:r>
              <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层办公楼，办公面积：</a:t>
            </a:r>
            <a:r>
              <a:rPr lang="en-US" altLang="zh-CN"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24000</a:t>
            </a:r>
            <a:r>
              <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㎡，可容纳坐席：</a:t>
            </a:r>
            <a:r>
              <a:rPr lang="en-US"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3</a:t>
            </a:r>
            <a:r>
              <a:rPr lang="en-US" altLang="zh-CN"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900</a:t>
            </a:r>
            <a:r>
              <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席。</a:t>
            </a:r>
            <a:endPar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endParaRPr>
          </a:p>
          <a:p>
            <a:endParaRPr lang="zh-CN" altLang="en-US" dirty="0"/>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lvl="0" indent="0">
              <a:lnSpc>
                <a:spcPct val="150000"/>
              </a:lnSpc>
            </a:pPr>
            <a:r>
              <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宁夏基地位于石嘴山市，办公面积：</a:t>
            </a:r>
            <a:r>
              <a:rPr lang="en-US" altLang="zh-CN"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10000</a:t>
            </a:r>
            <a:r>
              <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㎡，可容纳坐席：</a:t>
            </a:r>
            <a:r>
              <a:rPr lang="en-US"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15</a:t>
            </a:r>
            <a:r>
              <a:rPr lang="en-US" altLang="zh-CN"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00</a:t>
            </a:r>
            <a:r>
              <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席。</a:t>
            </a:r>
            <a:endPar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endParaRPr>
          </a:p>
          <a:p>
            <a:endParaRPr lang="zh-CN" altLang="en-US" dirty="0"/>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lvl="0" indent="0">
              <a:lnSpc>
                <a:spcPct val="150000"/>
              </a:lnSpc>
            </a:pPr>
            <a:r>
              <a:rPr lang="zh-CN" altLang="en-US" dirty="0" smtClean="0"/>
              <a:t>佛山基地可提供普通话及粤语服务，</a:t>
            </a:r>
            <a:r>
              <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办公面积：</a:t>
            </a:r>
            <a:r>
              <a:rPr lang="en-US" altLang="zh-CN"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1800</a:t>
            </a:r>
            <a:r>
              <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㎡，可容纳坐席：</a:t>
            </a:r>
            <a:r>
              <a:rPr lang="en-US" altLang="zh-CN"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4</a:t>
            </a:r>
            <a:r>
              <a:rPr lang="en-US"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0</a:t>
            </a:r>
            <a:r>
              <a:rPr lang="en-US" altLang="zh-CN"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0</a:t>
            </a:r>
            <a:r>
              <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席。</a:t>
            </a:r>
            <a:endPar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endParaRPr>
          </a:p>
          <a:p>
            <a:endParaRPr lang="zh-CN" altLang="en-US" dirty="0"/>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和君纵达自成立以来，一直在推进我们的四化工程</a:t>
            </a:r>
            <a:r>
              <a:rPr lang="en-US" altLang="zh-CN" dirty="0" smtClean="0"/>
              <a:t>——</a:t>
            </a:r>
            <a:r>
              <a:rPr lang="zh-CN" altLang="en-US" dirty="0" smtClean="0"/>
              <a:t>“团队专业化、管理体系化、运营数据化、系统智能化”。</a:t>
            </a:r>
            <a:endParaRPr lang="en-US" altLang="zh-CN" dirty="0" smtClean="0"/>
          </a:p>
          <a:p>
            <a:r>
              <a:rPr lang="zh-CN" altLang="en-US" dirty="0" smtClean="0"/>
              <a:t>通过这些努力与探索，我们以平台化的能力，为我们的客户企业提供“敏捷、高效、安全、稳定及持续改进”的运营服务，在助力客户企业价值创造的路上，我们勇攀高峰、只做第一！</a:t>
            </a:r>
            <a:endParaRPr lang="zh-CN" altLang="en-US" dirty="0"/>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06BE02D-20C0-F840-AFAC-BEA99C74FDC2}" type="slidenum">
              <a:rPr lang="en-US" smtClean="0"/>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一、公司成立于</a:t>
            </a:r>
            <a:r>
              <a:rPr lang="en-US" altLang="zh-CN" dirty="0" smtClean="0"/>
              <a:t>2014</a:t>
            </a:r>
            <a:r>
              <a:rPr lang="zh-CN" altLang="en-US" dirty="0" smtClean="0"/>
              <a:t>年</a:t>
            </a:r>
            <a:r>
              <a:rPr lang="en-US" altLang="zh-CN" dirty="0" smtClean="0"/>
              <a:t>12</a:t>
            </a:r>
            <a:r>
              <a:rPr lang="zh-CN" altLang="en-US" dirty="0" smtClean="0"/>
              <a:t>月，目前拥有</a:t>
            </a:r>
            <a:r>
              <a:rPr lang="en-US" altLang="zh-CN" dirty="0" smtClean="0"/>
              <a:t>6000</a:t>
            </a:r>
            <a:r>
              <a:rPr lang="zh-CN" altLang="en-US" dirty="0" smtClean="0"/>
              <a:t>余人，是业界成长最快的公司。</a:t>
            </a:r>
            <a:endParaRPr lang="en-US" altLang="zh-CN" dirty="0" smtClean="0"/>
          </a:p>
          <a:p>
            <a:r>
              <a:rPr lang="zh-CN" altLang="en-US" dirty="0" smtClean="0"/>
              <a:t>二、公司目前有四个业务板块：</a:t>
            </a:r>
            <a:endParaRPr lang="en-US" altLang="zh-CN" dirty="0" smtClean="0"/>
          </a:p>
          <a:p>
            <a:r>
              <a:rPr lang="en-US" altLang="zh-CN" dirty="0" smtClean="0"/>
              <a:t>    1</a:t>
            </a:r>
            <a:r>
              <a:rPr lang="zh-CN" altLang="en-US" dirty="0" smtClean="0"/>
              <a:t>、和君数据：主要提供企业用户运营服务，包括电销、催收、客服等业务（结合客户具体需求谈）</a:t>
            </a:r>
            <a:r>
              <a:rPr lang="en-US" altLang="zh-CN" dirty="0" smtClean="0"/>
              <a:t>——BPO</a:t>
            </a:r>
            <a:r>
              <a:rPr lang="zh-CN" altLang="en-US" dirty="0" smtClean="0"/>
              <a:t>，提供咨询服务</a:t>
            </a:r>
            <a:r>
              <a:rPr lang="en-US" altLang="zh-CN" dirty="0" smtClean="0"/>
              <a:t>——BPM</a:t>
            </a:r>
            <a:endParaRPr lang="en-US" altLang="zh-CN" dirty="0" smtClean="0"/>
          </a:p>
          <a:p>
            <a:r>
              <a:rPr lang="en-US" altLang="zh-CN" dirty="0" smtClean="0"/>
              <a:t>    2</a:t>
            </a:r>
            <a:r>
              <a:rPr lang="zh-CN" altLang="en-US" dirty="0" smtClean="0"/>
              <a:t>、和君技术：为客户提供各类业务系统、数据建模与分析、智能化系统等服务与产品</a:t>
            </a:r>
            <a:endParaRPr lang="en-US" altLang="zh-CN" dirty="0" smtClean="0"/>
          </a:p>
          <a:p>
            <a:r>
              <a:rPr lang="en-US" altLang="zh-CN" dirty="0" smtClean="0"/>
              <a:t>    3</a:t>
            </a:r>
            <a:r>
              <a:rPr lang="zh-CN" altLang="en-US" dirty="0" smtClean="0"/>
              <a:t>、和君国际：为世界</a:t>
            </a:r>
            <a:r>
              <a:rPr lang="en-US" altLang="zh-CN" dirty="0" smtClean="0"/>
              <a:t>500</a:t>
            </a:r>
            <a:r>
              <a:rPr lang="zh-CN" altLang="en-US" dirty="0" smtClean="0"/>
              <a:t>强在华业务及国内公司出海提供多语种、在岸</a:t>
            </a:r>
            <a:r>
              <a:rPr lang="en-US" altLang="zh-CN" dirty="0" smtClean="0"/>
              <a:t>\</a:t>
            </a:r>
            <a:r>
              <a:rPr lang="zh-CN" altLang="en-US" dirty="0" smtClean="0"/>
              <a:t>离岸、</a:t>
            </a:r>
            <a:r>
              <a:rPr lang="en-US" altLang="zh-CN" dirty="0" smtClean="0"/>
              <a:t>BPO</a:t>
            </a:r>
            <a:r>
              <a:rPr lang="zh-CN" altLang="en-US" dirty="0" smtClean="0"/>
              <a:t>及</a:t>
            </a:r>
            <a:r>
              <a:rPr lang="en-US" altLang="zh-CN" dirty="0" smtClean="0"/>
              <a:t>ITO</a:t>
            </a:r>
            <a:r>
              <a:rPr lang="zh-CN" altLang="en-US" dirty="0" smtClean="0"/>
              <a:t>外包。</a:t>
            </a:r>
            <a:endParaRPr lang="en-US" altLang="zh-CN" dirty="0" smtClean="0"/>
          </a:p>
          <a:p>
            <a:r>
              <a:rPr lang="en-US" altLang="zh-CN" dirty="0" smtClean="0"/>
              <a:t>    4</a:t>
            </a:r>
            <a:r>
              <a:rPr lang="zh-CN" altLang="en-US" dirty="0" smtClean="0"/>
              <a:t>、和君投资：围绕行业产业链进行必要的投资，如技术公司、相关院校等，以提升我司服务能力。</a:t>
            </a:r>
            <a:endParaRPr lang="en-US" altLang="zh-CN" dirty="0" smtClean="0"/>
          </a:p>
          <a:p>
            <a:r>
              <a:rPr lang="zh-CN" altLang="en-US" dirty="0" smtClean="0"/>
              <a:t>三、第二段阐述（这一段主要用一句话来说明我司的服务产品及核心能力）</a:t>
            </a:r>
            <a:endParaRPr lang="en-US" altLang="zh-CN" dirty="0" smtClean="0"/>
          </a:p>
          <a:p>
            <a:r>
              <a:rPr lang="en-US" altLang="zh-CN" dirty="0" smtClean="0"/>
              <a:t>    1</a:t>
            </a:r>
            <a:r>
              <a:rPr lang="zh-CN" altLang="en-US" dirty="0" smtClean="0"/>
              <a:t>、我司在过去十余年时间为金融行业提供服务的基础上，对很多服务进行了形式化改造，通过系统能力、数据分析能力、智能化能力，来大幅提升综合运用服务水平。</a:t>
            </a:r>
            <a:endParaRPr lang="en-US" altLang="zh-CN" dirty="0" smtClean="0"/>
          </a:p>
          <a:p>
            <a:r>
              <a:rPr lang="en-US" altLang="zh-CN" baseline="0" dirty="0" smtClean="0"/>
              <a:t>    2</a:t>
            </a:r>
            <a:r>
              <a:rPr lang="zh-CN" altLang="en-US" baseline="0" dirty="0" smtClean="0"/>
              <a:t>、通过构筑新型一体化服务平台，为各类（</a:t>
            </a:r>
            <a:r>
              <a:rPr lang="en-US" altLang="zh-CN" baseline="0" dirty="0" smtClean="0"/>
              <a:t>B</a:t>
            </a:r>
            <a:r>
              <a:rPr lang="zh-CN" altLang="en-US" baseline="0" dirty="0" smtClean="0"/>
              <a:t>端）企业对他的终端用户（</a:t>
            </a:r>
            <a:r>
              <a:rPr lang="en-US" altLang="zh-CN" baseline="0" dirty="0" smtClean="0"/>
              <a:t>C</a:t>
            </a:r>
            <a:r>
              <a:rPr lang="zh-CN" altLang="en-US" baseline="0" dirty="0" smtClean="0"/>
              <a:t>端或小</a:t>
            </a:r>
            <a:r>
              <a:rPr lang="en-US" altLang="zh-CN" baseline="0" dirty="0" smtClean="0"/>
              <a:t>b</a:t>
            </a:r>
            <a:r>
              <a:rPr lang="zh-CN" altLang="en-US" baseline="0" dirty="0" smtClean="0"/>
              <a:t>端）提供全生命周期的一站式服务。</a:t>
            </a:r>
            <a:endParaRPr lang="en-US" altLang="zh-CN" baseline="0" dirty="0" smtClean="0"/>
          </a:p>
          <a:p>
            <a:r>
              <a:rPr lang="en-US" altLang="zh-CN" baseline="0" dirty="0" smtClean="0"/>
              <a:t>    3</a:t>
            </a:r>
            <a:r>
              <a:rPr lang="zh-CN" altLang="en-US" baseline="0" dirty="0" smtClean="0"/>
              <a:t>、在各类服务中提升用户体验，提高用户黏性</a:t>
            </a:r>
            <a:endParaRPr lang="en-US" altLang="zh-CN" baseline="0" dirty="0" smtClean="0"/>
          </a:p>
          <a:p>
            <a:r>
              <a:rPr lang="en-US" altLang="zh-CN" baseline="0" dirty="0" smtClean="0"/>
              <a:t>    4</a:t>
            </a:r>
            <a:r>
              <a:rPr lang="zh-CN" altLang="en-US" baseline="0" dirty="0" smtClean="0"/>
              <a:t>、通过信审、催收业务来降低企业经营风险</a:t>
            </a:r>
            <a:r>
              <a:rPr lang="en-US" altLang="zh-CN" baseline="0" dirty="0" smtClean="0"/>
              <a:t>——</a:t>
            </a:r>
            <a:r>
              <a:rPr lang="zh-CN" altLang="en-US" baseline="0" dirty="0" smtClean="0"/>
              <a:t>此处过去基本是针对金融业务来讲，但实际也可适用于各类网站与机构的语音、图片、视频等多媒体内容的审查。</a:t>
            </a:r>
            <a:endParaRPr lang="en-US" altLang="zh-CN" baseline="0" dirty="0" smtClean="0"/>
          </a:p>
          <a:p>
            <a:r>
              <a:rPr lang="en-US" altLang="zh-CN" baseline="0" dirty="0" smtClean="0"/>
              <a:t>    5</a:t>
            </a:r>
            <a:r>
              <a:rPr lang="zh-CN" altLang="en-US" baseline="0" dirty="0" smtClean="0"/>
              <a:t>、我们会结合用户画像、用户与产品匹配分析，通过全媒体渠道进行营销，挖掘、提升更多的用户价值贡献。</a:t>
            </a:r>
            <a:endParaRPr lang="en-US" altLang="zh-CN" dirty="0" smtClean="0"/>
          </a:p>
          <a:p>
            <a:r>
              <a:rPr lang="en-US" altLang="zh-CN" baseline="0" dirty="0" smtClean="0"/>
              <a:t>    </a:t>
            </a:r>
            <a:endParaRPr lang="zh-CN" altLang="en-US" dirty="0"/>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公司总部设在上海</a:t>
            </a:r>
            <a:endParaRPr lang="en-US" altLang="zh-CN" dirty="0" smtClean="0"/>
          </a:p>
          <a:p>
            <a:r>
              <a:rPr lang="zh-CN" altLang="en-US" dirty="0" smtClean="0"/>
              <a:t>考虑到沟通管理便捷、运营可持续性、风险平衡及成本等方面因素，在</a:t>
            </a:r>
            <a:r>
              <a:rPr lang="zh-CN" altLang="en-US" sz="1200" dirty="0" smtClean="0">
                <a:solidFill>
                  <a:schemeClr val="tx1">
                    <a:lumMod val="65000"/>
                    <a:lumOff val="35000"/>
                  </a:schemeClr>
                </a:solidFill>
                <a:latin typeface="微软雅黑" panose="020B0503020204020204" pitchFamily="34" charset="-122"/>
                <a:ea typeface="微软雅黑" panose="020B0503020204020204" pitchFamily="34" charset="-122"/>
                <a:sym typeface="方正兰亭黑_GBK" panose="02000000000000000000"/>
              </a:rPr>
              <a:t>北京、昆山、合肥、宁夏、宿州、佛山等地建有运营基地，重庆、安庆等基地正在建设过程中。</a:t>
            </a:r>
            <a:endParaRPr lang="en-US" altLang="zh-CN" sz="1200" dirty="0" smtClean="0">
              <a:solidFill>
                <a:schemeClr val="tx1">
                  <a:lumMod val="65000"/>
                  <a:lumOff val="35000"/>
                </a:schemeClr>
              </a:solidFill>
              <a:latin typeface="微软雅黑" panose="020B0503020204020204" pitchFamily="34" charset="-122"/>
              <a:ea typeface="微软雅黑" panose="020B0503020204020204" pitchFamily="34" charset="-122"/>
              <a:sym typeface="方正兰亭黑_GBK" panose="02000000000000000000"/>
            </a:endParaRPr>
          </a:p>
          <a:p>
            <a:r>
              <a:rPr lang="zh-CN" altLang="en-US" sz="1200" dirty="0" smtClean="0">
                <a:solidFill>
                  <a:schemeClr val="tx1">
                    <a:lumMod val="65000"/>
                    <a:lumOff val="35000"/>
                  </a:schemeClr>
                </a:solidFill>
                <a:latin typeface="微软雅黑" panose="020B0503020204020204" pitchFamily="34" charset="-122"/>
                <a:ea typeface="微软雅黑" panose="020B0503020204020204" pitchFamily="34" charset="-122"/>
                <a:sym typeface="方正兰亭黑_GBK" panose="02000000000000000000"/>
              </a:rPr>
              <a:t>员工：</a:t>
            </a:r>
            <a:r>
              <a:rPr lang="en-US" altLang="zh-CN" sz="1200" dirty="0" smtClean="0">
                <a:solidFill>
                  <a:schemeClr val="tx1">
                    <a:lumMod val="65000"/>
                    <a:lumOff val="35000"/>
                  </a:schemeClr>
                </a:solidFill>
                <a:latin typeface="微软雅黑" panose="020B0503020204020204" pitchFamily="34" charset="-122"/>
                <a:ea typeface="微软雅黑" panose="020B0503020204020204" pitchFamily="34" charset="-122"/>
                <a:sym typeface="方正兰亭黑_GBK" panose="02000000000000000000"/>
              </a:rPr>
              <a:t>···  ···</a:t>
            </a:r>
            <a:endParaRPr lang="zh-CN" altLang="en-US" dirty="0" smtClean="0"/>
          </a:p>
          <a:p>
            <a:endParaRPr lang="zh-CN" altLang="en-US" dirty="0"/>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使命：希望通过我们的极致服务，能够让客户企业的产品、服务、品牌等价值被更多的人认同。</a:t>
            </a:r>
            <a:endParaRPr lang="en-US" altLang="zh-CN" dirty="0" smtClean="0"/>
          </a:p>
          <a:p>
            <a:r>
              <a:rPr lang="zh-CN" altLang="en-US" dirty="0" smtClean="0"/>
              <a:t>理念：和君愿作为客户坚定的战略伙伴，和客户携手并肩，共同开创新天地。“君”除了客户外，也可指员工、股东等。</a:t>
            </a:r>
            <a:endParaRPr lang="en-US" altLang="zh-CN" dirty="0" smtClean="0"/>
          </a:p>
          <a:p>
            <a:r>
              <a:rPr lang="zh-CN" altLang="en-US" dirty="0" smtClean="0"/>
              <a:t>定位：通过技术驱动，持续提升服务能力，助力客户企业战略发展。</a:t>
            </a:r>
            <a:endParaRPr lang="en-US" altLang="zh-CN" dirty="0" smtClean="0"/>
          </a:p>
          <a:p>
            <a:endParaRPr lang="en-US" altLang="zh-CN" dirty="0" smtClean="0"/>
          </a:p>
          <a:p>
            <a:r>
              <a:rPr lang="zh-CN" altLang="en-US" dirty="0" smtClean="0"/>
              <a:t>公司历程：</a:t>
            </a:r>
            <a:endParaRPr lang="en-US" altLang="zh-CN" dirty="0" smtClean="0"/>
          </a:p>
          <a:p>
            <a:r>
              <a:rPr lang="zh-CN" altLang="en-US" dirty="0" smtClean="0"/>
              <a:t>公司在</a:t>
            </a:r>
            <a:r>
              <a:rPr lang="en-US" altLang="zh-CN" dirty="0" smtClean="0"/>
              <a:t>2014</a:t>
            </a:r>
            <a:r>
              <a:rPr lang="zh-CN" altLang="en-US" dirty="0" smtClean="0"/>
              <a:t>年由业内资深人员创建，同年</a:t>
            </a:r>
            <a:r>
              <a:rPr lang="en-US" altLang="zh-CN" dirty="0" smtClean="0"/>
              <a:t>12</a:t>
            </a:r>
            <a:r>
              <a:rPr lang="zh-CN" altLang="en-US" dirty="0" smtClean="0"/>
              <a:t>月底正式成立。通过对行业的准确理解及成熟、专业的管理团队，公司在短短三年半时间里，从无到有、从小到大、从基础运营拓展到咨询、技术、数据、智能等多元化、多层次服务。</a:t>
            </a:r>
            <a:endParaRPr lang="zh-CN" altLang="en-US" dirty="0"/>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公司注册资金</a:t>
            </a:r>
            <a:r>
              <a:rPr lang="en-US" altLang="zh-CN" dirty="0" smtClean="0"/>
              <a:t>5000</a:t>
            </a:r>
            <a:r>
              <a:rPr lang="zh-CN" altLang="en-US" dirty="0" smtClean="0"/>
              <a:t>万元人民币，拥有全国范围</a:t>
            </a:r>
            <a:r>
              <a:rPr lang="zh-CN" altLang="zh-CN" sz="1200" kern="1200" dirty="0" smtClean="0">
                <a:solidFill>
                  <a:schemeClr val="tx1"/>
                </a:solidFill>
                <a:latin typeface="+mn-lt"/>
                <a:ea typeface="+mn-ea"/>
                <a:cs typeface="+mn-cs"/>
              </a:rPr>
              <a:t>增值电信业务经营许可证</a:t>
            </a:r>
            <a:r>
              <a:rPr lang="zh-CN" altLang="en-US" sz="1200" kern="1200" dirty="0" smtClean="0">
                <a:solidFill>
                  <a:schemeClr val="tx1"/>
                </a:solidFill>
                <a:latin typeface="+mn-lt"/>
                <a:ea typeface="+mn-ea"/>
                <a:cs typeface="+mn-cs"/>
              </a:rPr>
              <a:t>，并通过了</a:t>
            </a:r>
            <a:r>
              <a:rPr lang="zh-CN" altLang="zh-CN" sz="1200" kern="1200" dirty="0" smtClean="0">
                <a:solidFill>
                  <a:schemeClr val="tx1"/>
                </a:solidFill>
                <a:latin typeface="+mn-lt"/>
                <a:ea typeface="+mn-ea"/>
                <a:cs typeface="+mn-cs"/>
              </a:rPr>
              <a:t>质量体系</a:t>
            </a:r>
            <a:r>
              <a:rPr lang="en-US" altLang="zh-CN" sz="1200" kern="1200" dirty="0" smtClean="0">
                <a:solidFill>
                  <a:schemeClr val="tx1"/>
                </a:solidFill>
                <a:latin typeface="+mn-lt"/>
                <a:ea typeface="+mn-ea"/>
                <a:cs typeface="+mn-cs"/>
              </a:rPr>
              <a:t>ISO9001</a:t>
            </a:r>
            <a:r>
              <a:rPr lang="zh-CN" altLang="zh-CN" sz="1200" kern="1200" dirty="0" smtClean="0">
                <a:solidFill>
                  <a:schemeClr val="tx1"/>
                </a:solidFill>
                <a:latin typeface="+mn-lt"/>
                <a:ea typeface="+mn-ea"/>
                <a:cs typeface="+mn-cs"/>
              </a:rPr>
              <a:t>、信息安全体系</a:t>
            </a:r>
            <a:r>
              <a:rPr lang="en-US" altLang="zh-CN" sz="1200" kern="1200" dirty="0" smtClean="0">
                <a:solidFill>
                  <a:schemeClr val="tx1"/>
                </a:solidFill>
                <a:latin typeface="+mn-lt"/>
                <a:ea typeface="+mn-ea"/>
                <a:cs typeface="+mn-cs"/>
              </a:rPr>
              <a:t>27001</a:t>
            </a:r>
            <a:r>
              <a:rPr lang="zh-CN" altLang="en-US" sz="1200" kern="1200" dirty="0" smtClean="0">
                <a:solidFill>
                  <a:schemeClr val="tx1"/>
                </a:solidFill>
                <a:latin typeface="+mn-lt"/>
                <a:ea typeface="+mn-ea"/>
                <a:cs typeface="+mn-cs"/>
              </a:rPr>
              <a:t>认证。</a:t>
            </a:r>
            <a:endParaRPr lang="en-US" altLang="zh-CN" sz="1200" kern="1200" dirty="0" smtClean="0">
              <a:solidFill>
                <a:schemeClr val="tx1"/>
              </a:solidFill>
              <a:latin typeface="+mn-lt"/>
              <a:ea typeface="+mn-ea"/>
              <a:cs typeface="+mn-cs"/>
            </a:endParaRPr>
          </a:p>
          <a:p>
            <a:r>
              <a:rPr lang="zh-CN" altLang="en-US" sz="1200" kern="1200" dirty="0" smtClean="0">
                <a:solidFill>
                  <a:schemeClr val="tx1"/>
                </a:solidFill>
                <a:latin typeface="+mn-lt"/>
                <a:ea typeface="+mn-ea"/>
                <a:cs typeface="+mn-cs"/>
              </a:rPr>
              <a:t>公司是高新企业、双软企业，拥有软件著作权</a:t>
            </a:r>
            <a:r>
              <a:rPr lang="en-US" altLang="zh-CN" sz="1200" kern="1200" dirty="0" smtClean="0">
                <a:solidFill>
                  <a:schemeClr val="tx1"/>
                </a:solidFill>
                <a:latin typeface="+mn-lt"/>
                <a:ea typeface="+mn-ea"/>
                <a:cs typeface="+mn-cs"/>
              </a:rPr>
              <a:t>22</a:t>
            </a:r>
            <a:r>
              <a:rPr lang="zh-CN" altLang="en-US" sz="1200" kern="1200" dirty="0" smtClean="0">
                <a:solidFill>
                  <a:schemeClr val="tx1"/>
                </a:solidFill>
                <a:latin typeface="+mn-lt"/>
                <a:ea typeface="+mn-ea"/>
                <a:cs typeface="+mn-cs"/>
              </a:rPr>
              <a:t>项。</a:t>
            </a:r>
            <a:endParaRPr lang="en-US" altLang="zh-CN" sz="1200" kern="1200" dirty="0" smtClean="0">
              <a:solidFill>
                <a:schemeClr val="tx1"/>
              </a:solidFill>
              <a:latin typeface="+mn-lt"/>
              <a:ea typeface="+mn-ea"/>
              <a:cs typeface="+mn-cs"/>
            </a:endParaRPr>
          </a:p>
          <a:p>
            <a:r>
              <a:rPr lang="zh-CN" altLang="en-US" sz="1200" kern="1200" dirty="0" smtClean="0">
                <a:solidFill>
                  <a:schemeClr val="tx1"/>
                </a:solidFill>
                <a:latin typeface="+mn-lt"/>
                <a:ea typeface="+mn-ea"/>
                <a:cs typeface="+mn-cs"/>
              </a:rPr>
              <a:t>荣获了：</a:t>
            </a:r>
            <a:r>
              <a:rPr lang="zh-CN" altLang="zh-CN" sz="1200" kern="1200" dirty="0" smtClean="0">
                <a:solidFill>
                  <a:schemeClr val="tx1"/>
                </a:solidFill>
                <a:latin typeface="+mn-lt"/>
                <a:ea typeface="+mn-ea"/>
                <a:cs typeface="+mn-cs"/>
              </a:rPr>
              <a:t>中国服务外包创新型企业、年度中国最具价值金融服务企业、中国服务贸易协会专家委员会副理事长单位、</a:t>
            </a:r>
            <a:r>
              <a:rPr lang="en-US" altLang="zh-CN" sz="1200" kern="1200" dirty="0" smtClean="0">
                <a:solidFill>
                  <a:schemeClr val="tx1"/>
                </a:solidFill>
                <a:latin typeface="+mn-lt"/>
                <a:ea typeface="+mn-ea"/>
                <a:cs typeface="+mn-cs"/>
              </a:rPr>
              <a:t>2016</a:t>
            </a:r>
            <a:r>
              <a:rPr lang="zh-CN" altLang="en-US" sz="1200" kern="1200" dirty="0" smtClean="0">
                <a:solidFill>
                  <a:schemeClr val="tx1"/>
                </a:solidFill>
                <a:latin typeface="+mn-lt"/>
                <a:ea typeface="+mn-ea"/>
                <a:cs typeface="+mn-cs"/>
              </a:rPr>
              <a:t>、</a:t>
            </a:r>
            <a:r>
              <a:rPr lang="en-US" altLang="zh-CN" sz="1200" kern="1200" dirty="0" smtClean="0">
                <a:solidFill>
                  <a:schemeClr val="tx1"/>
                </a:solidFill>
                <a:latin typeface="+mn-lt"/>
                <a:ea typeface="+mn-ea"/>
                <a:cs typeface="+mn-cs"/>
              </a:rPr>
              <a:t>2017</a:t>
            </a:r>
            <a:r>
              <a:rPr lang="zh-CN" altLang="zh-CN" sz="1200" kern="1200" dirty="0" smtClean="0">
                <a:solidFill>
                  <a:schemeClr val="tx1"/>
                </a:solidFill>
                <a:latin typeface="+mn-lt"/>
                <a:ea typeface="+mn-ea"/>
                <a:cs typeface="+mn-cs"/>
              </a:rPr>
              <a:t>服务贸易品牌企业</a:t>
            </a:r>
            <a:r>
              <a:rPr lang="zh-CN" altLang="en-US" sz="1200" kern="1200" dirty="0" smtClean="0">
                <a:solidFill>
                  <a:schemeClr val="tx1"/>
                </a:solidFill>
                <a:latin typeface="+mn-lt"/>
                <a:ea typeface="+mn-ea"/>
                <a:cs typeface="+mn-cs"/>
              </a:rPr>
              <a:t>（商业部）</a:t>
            </a:r>
            <a:r>
              <a:rPr lang="zh-CN" altLang="zh-CN" sz="1200" kern="1200" dirty="0" smtClean="0">
                <a:solidFill>
                  <a:schemeClr val="tx1"/>
                </a:solidFill>
                <a:latin typeface="+mn-lt"/>
                <a:ea typeface="+mn-ea"/>
                <a:cs typeface="+mn-cs"/>
              </a:rPr>
              <a:t>、</a:t>
            </a:r>
            <a:r>
              <a:rPr lang="zh-CN" altLang="en-US" sz="1200" kern="1200" dirty="0" smtClean="0">
                <a:solidFill>
                  <a:schemeClr val="tx1"/>
                </a:solidFill>
                <a:latin typeface="+mn-lt"/>
                <a:ea typeface="+mn-ea"/>
                <a:cs typeface="+mn-cs"/>
              </a:rPr>
              <a:t>中国最佳大数据应用奖、中国最佳数据安全奖，</a:t>
            </a:r>
            <a:endParaRPr lang="en-US" altLang="zh-CN" sz="1200" kern="1200" dirty="0" smtClean="0">
              <a:solidFill>
                <a:schemeClr val="tx1"/>
              </a:solidFill>
              <a:latin typeface="+mn-lt"/>
              <a:ea typeface="+mn-ea"/>
              <a:cs typeface="+mn-cs"/>
            </a:endParaRPr>
          </a:p>
          <a:p>
            <a:r>
              <a:rPr lang="zh-CN" altLang="en-US" sz="1200" kern="1200" dirty="0" smtClean="0">
                <a:solidFill>
                  <a:schemeClr val="tx1"/>
                </a:solidFill>
                <a:latin typeface="+mn-lt"/>
                <a:ea typeface="+mn-ea"/>
                <a:cs typeface="+mn-cs"/>
              </a:rPr>
              <a:t>同时也是</a:t>
            </a:r>
            <a:r>
              <a:rPr lang="zh-CN" altLang="zh-CN" sz="1200" kern="1200" dirty="0" smtClean="0">
                <a:solidFill>
                  <a:schemeClr val="tx1"/>
                </a:solidFill>
                <a:latin typeface="+mn-lt"/>
                <a:ea typeface="+mn-ea"/>
                <a:cs typeface="+mn-cs"/>
              </a:rPr>
              <a:t>滴滴</a:t>
            </a:r>
            <a:r>
              <a:rPr lang="zh-CN" altLang="en-US" sz="1200" kern="1200" dirty="0" smtClean="0">
                <a:solidFill>
                  <a:schemeClr val="tx1"/>
                </a:solidFill>
                <a:latin typeface="+mn-lt"/>
                <a:ea typeface="+mn-ea"/>
                <a:cs typeface="+mn-cs"/>
              </a:rPr>
              <a:t>、国美金融、携程、小米等企业的</a:t>
            </a:r>
            <a:r>
              <a:rPr lang="zh-CN" altLang="zh-CN" sz="1200" kern="1200" dirty="0" smtClean="0">
                <a:solidFill>
                  <a:schemeClr val="tx1"/>
                </a:solidFill>
                <a:latin typeface="+mn-lt"/>
                <a:ea typeface="+mn-ea"/>
                <a:cs typeface="+mn-cs"/>
              </a:rPr>
              <a:t>优秀供应商</a:t>
            </a:r>
            <a:endParaRPr lang="zh-CN" altLang="en-US" dirty="0"/>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公司的快速发展过程中，得到了各地省、市领导的关怀与支持，为公司运营的持续性及快速发展提供了强有力的保障。</a:t>
            </a:r>
            <a:endParaRPr lang="en-US" altLang="zh-CN" dirty="0" smtClean="0"/>
          </a:p>
          <a:p>
            <a:endParaRPr lang="en-US" altLang="zh-CN" dirty="0" smtClean="0"/>
          </a:p>
          <a:p>
            <a:r>
              <a:rPr lang="zh-CN" altLang="en-US" dirty="0" smtClean="0"/>
              <a:t>为对客户提供第一流的服务，我司与惠普、普华永道、甲骨文等公司负责外包业务的高级副总裁创建的国际一流外包服务咨询公司，签订了正式的咨询服务。这些曾经推动欧美向印度外包的专家将为我司提供业务流程、服务标准、数据分析、系统建设、信息安全等全方位的咨询、指导。</a:t>
            </a:r>
            <a:endParaRPr lang="zh-CN" altLang="en-US" dirty="0"/>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smtClean="0"/>
              <a:t>目前我司主要服务的客户领域大概分为三类：传统金融（银行与保险）、消费金融、互联网公司。</a:t>
            </a:r>
            <a:endParaRPr lang="en-US" altLang="zh-CN" dirty="0" smtClean="0"/>
          </a:p>
          <a:p>
            <a:r>
              <a:rPr lang="zh-CN" altLang="en-US" dirty="0" smtClean="0"/>
              <a:t>银行类客户包括：包括工商银行、中国银行、光大银行、招商银行、华夏银行、兴业银行、广发银行等</a:t>
            </a:r>
            <a:endParaRPr lang="en-US" altLang="zh-CN" dirty="0" smtClean="0"/>
          </a:p>
          <a:p>
            <a:r>
              <a:rPr lang="zh-CN" altLang="en-US" dirty="0" smtClean="0"/>
              <a:t>消费金融类，国内互金</a:t>
            </a:r>
            <a:r>
              <a:rPr lang="en-US" altLang="zh-CN" dirty="0" smtClean="0"/>
              <a:t>50</a:t>
            </a:r>
            <a:r>
              <a:rPr lang="zh-CN" altLang="en-US" dirty="0" smtClean="0"/>
              <a:t>强的客户，我们基本都在服务，如蚂蚁金服、百度金融、国美金融、玖富、拍拍贷、融</a:t>
            </a:r>
            <a:r>
              <a:rPr lang="en-US" altLang="zh-CN" dirty="0" smtClean="0"/>
              <a:t>360</a:t>
            </a:r>
            <a:r>
              <a:rPr lang="zh-CN" altLang="en-US" dirty="0" smtClean="0"/>
              <a:t>等（需要结合客户、项目来调整）</a:t>
            </a:r>
            <a:endParaRPr lang="en-US" altLang="zh-CN" dirty="0" smtClean="0"/>
          </a:p>
          <a:p>
            <a:r>
              <a:rPr lang="zh-CN" altLang="en-US" dirty="0" smtClean="0"/>
              <a:t>互联网类客户包括滴滴、携程、小米、蘑菇街等。</a:t>
            </a:r>
            <a:endParaRPr lang="zh-CN" altLang="en-US" dirty="0" smtClean="0"/>
          </a:p>
          <a:p>
            <a:endParaRPr lang="zh-CN" altLang="en-US" dirty="0"/>
          </a:p>
        </p:txBody>
      </p:sp>
      <p:sp>
        <p:nvSpPr>
          <p:cNvPr id="4" name="灯片编号占位符 3"/>
          <p:cNvSpPr>
            <a:spLocks noGrp="1"/>
          </p:cNvSpPr>
          <p:nvPr>
            <p:ph type="sldNum" sz="quarter" idx="10"/>
          </p:nvPr>
        </p:nvSpPr>
        <p:spPr/>
        <p:txBody>
          <a:bodyPr/>
          <a:lstStyle/>
          <a:p>
            <a:fld id="{E70E0789-BD9A-4312-93F3-CABFA1456AAC}"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281" y="2130426"/>
            <a:ext cx="10361851" cy="1470025"/>
          </a:xfrm>
          <a:prstGeom prst="rect">
            <a:avLst/>
          </a:prstGeo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828562" y="3886200"/>
            <a:ext cx="8533289"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BDB6632-B1E8-4C15-BD74-6385900043E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AE53343-C29B-48F0-A626-89175333E8CF}"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521" y="274638"/>
            <a:ext cx="10971372" cy="1143000"/>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521" y="1600201"/>
            <a:ext cx="10971372" cy="4525963"/>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BDB6632-B1E8-4C15-BD74-6385900043E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AE53343-C29B-48F0-A626-89175333E8CF}"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8049" y="274639"/>
            <a:ext cx="2742843" cy="5851525"/>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521" y="274639"/>
            <a:ext cx="8025355" cy="5851525"/>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BDB6632-B1E8-4C15-BD74-6385900043E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AE53343-C29B-48F0-A626-89175333E8CF}"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521" y="274638"/>
            <a:ext cx="10971372" cy="1143000"/>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idx="1"/>
          </p:nvPr>
        </p:nvSpPr>
        <p:spPr>
          <a:xfrm>
            <a:off x="609521" y="1600201"/>
            <a:ext cx="10971372" cy="4525963"/>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BDB6632-B1E8-4C15-BD74-6385900043E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AE53343-C29B-48F0-A626-89175333E8CF}"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2959" y="4406901"/>
            <a:ext cx="10361851" cy="1362075"/>
          </a:xfrm>
          <a:prstGeom prst="rect">
            <a:avLst/>
          </a:prstGeo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962959" y="2906713"/>
            <a:ext cx="10361851"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BDB6632-B1E8-4C15-BD74-6385900043E9}"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AE53343-C29B-48F0-A626-89175333E8CF}"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521" y="274638"/>
            <a:ext cx="10971372" cy="1143000"/>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609521" y="1600201"/>
            <a:ext cx="5384099"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96793" y="1600201"/>
            <a:ext cx="5384099"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BDB6632-B1E8-4C15-BD74-6385900043E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AE53343-C29B-48F0-A626-89175333E8CF}"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521" y="274638"/>
            <a:ext cx="10971372" cy="1143000"/>
          </a:xfrm>
          <a:prstGeom prst="rect">
            <a:avLst/>
          </a:prstGeo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09521" y="1535113"/>
            <a:ext cx="5386216"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09521" y="2174875"/>
            <a:ext cx="5386216"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92561" y="1535113"/>
            <a:ext cx="5388332"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92561" y="2174875"/>
            <a:ext cx="5388332"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BDB6632-B1E8-4C15-BD74-6385900043E9}"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AE53343-C29B-48F0-A626-89175333E8CF}"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09521" y="274638"/>
            <a:ext cx="10971372" cy="1143000"/>
          </a:xfrm>
          <a:prstGeom prst="rect">
            <a:avLst/>
          </a:prstGeo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BDB6632-B1E8-4C15-BD74-6385900043E9}"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AE53343-C29B-48F0-A626-89175333E8CF}"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BDB6632-B1E8-4C15-BD74-6385900043E9}"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AE53343-C29B-48F0-A626-89175333E8CF}"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521" y="273050"/>
            <a:ext cx="4010562" cy="1162050"/>
          </a:xfrm>
          <a:prstGeom prst="rect">
            <a:avLst/>
          </a:prstGeo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4766113" y="273051"/>
            <a:ext cx="6814779"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09521" y="1435101"/>
            <a:ext cx="4010562"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BDB6632-B1E8-4C15-BD74-6385900043E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AE53343-C29B-48F0-A626-89175333E8C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406" y="4800600"/>
            <a:ext cx="7314248" cy="566738"/>
          </a:xfrm>
          <a:prstGeom prst="rect">
            <a:avLst/>
          </a:prstGeo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2389406" y="612775"/>
            <a:ext cx="7314248"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406" y="5367338"/>
            <a:ext cx="7314248"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BDB6632-B1E8-4C15-BD74-6385900043E9}"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AE53343-C29B-48F0-A626-89175333E8CF}"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日期占位符 3"/>
          <p:cNvSpPr>
            <a:spLocks noGrp="1"/>
          </p:cNvSpPr>
          <p:nvPr>
            <p:ph type="dt" sz="half" idx="2"/>
          </p:nvPr>
        </p:nvSpPr>
        <p:spPr>
          <a:xfrm>
            <a:off x="609521" y="6356351"/>
            <a:ext cx="284443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DB6632-B1E8-4C15-BD74-6385900043E9}" type="datetimeFigureOut">
              <a:rPr lang="zh-CN" altLang="en-US" smtClean="0"/>
            </a:fld>
            <a:endParaRPr lang="zh-CN" altLang="en-US"/>
          </a:p>
        </p:txBody>
      </p:sp>
      <p:sp>
        <p:nvSpPr>
          <p:cNvPr id="5" name="页脚占位符 4"/>
          <p:cNvSpPr>
            <a:spLocks noGrp="1"/>
          </p:cNvSpPr>
          <p:nvPr>
            <p:ph type="ftr" sz="quarter" idx="3"/>
          </p:nvPr>
        </p:nvSpPr>
        <p:spPr>
          <a:xfrm>
            <a:off x="4165058" y="6356351"/>
            <a:ext cx="386029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6463" y="6356351"/>
            <a:ext cx="284443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E53343-C29B-48F0-A626-89175333E8CF}" type="slidenum">
              <a:rPr lang="zh-CN" altLang="en-US" smtClean="0"/>
            </a:fld>
            <a:endParaRPr lang="zh-CN" altLang="en-US"/>
          </a:p>
        </p:txBody>
      </p:sp>
      <p:pic>
        <p:nvPicPr>
          <p:cNvPr id="7" name="Picture 2" descr="C:\Users\Administrator\Desktop\未56题-1.png"/>
          <p:cNvPicPr>
            <a:picLocks noChangeAspect="1" noChangeArrowheads="1"/>
          </p:cNvPicPr>
          <p:nvPr userDrawn="1"/>
        </p:nvPicPr>
        <p:blipFill>
          <a:blip r:embed="rId12" cstate="print">
            <a:extLst>
              <a:ext uri="{28A0092B-C50C-407E-A947-70E740481C1C}">
                <a14:useLocalDpi xmlns:a14="http://schemas.microsoft.com/office/drawing/2010/main" val="0"/>
              </a:ext>
            </a:extLst>
          </a:blip>
          <a:srcRect/>
          <a:stretch>
            <a:fillRect/>
          </a:stretch>
        </p:blipFill>
        <p:spPr bwMode="auto">
          <a:xfrm>
            <a:off x="-1" y="0"/>
            <a:ext cx="12190413" cy="6888163"/>
          </a:xfrm>
          <a:prstGeom prst="rect">
            <a:avLst/>
          </a:prstGeom>
          <a:solidFill>
            <a:srgbClr val="F77E31"/>
          </a:solid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image" Target="../media/image48.png"/></Relationships>
</file>

<file path=ppt/slides/_rels/slide12.xml.rels><?xml version="1.0" encoding="UTF-8" standalone="yes"?>
<Relationships xmlns="http://schemas.openxmlformats.org/package/2006/relationships"><Relationship Id="rId7" Type="http://schemas.openxmlformats.org/officeDocument/2006/relationships/notesSlide" Target="../notesSlides/notesSlide12.xml"/><Relationship Id="rId6" Type="http://schemas.openxmlformats.org/officeDocument/2006/relationships/slideLayout" Target="../slideLayouts/slideLayout7.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7.xml"/><Relationship Id="rId2" Type="http://schemas.openxmlformats.org/officeDocument/2006/relationships/image" Target="../media/image50.png"/><Relationship Id="rId1" Type="http://schemas.openxmlformats.org/officeDocument/2006/relationships/image" Target="../media/image4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7" Type="http://schemas.openxmlformats.org/officeDocument/2006/relationships/notesSlide" Target="../notesSlides/notesSlide15.xml"/><Relationship Id="rId6" Type="http://schemas.openxmlformats.org/officeDocument/2006/relationships/slideLayout" Target="../slideLayouts/slideLayout7.xml"/><Relationship Id="rId5" Type="http://schemas.microsoft.com/office/2007/relationships/diagramDrawing" Target="../diagrams/drawing2.xml"/><Relationship Id="rId4" Type="http://schemas.openxmlformats.org/officeDocument/2006/relationships/diagramColors" Target="../diagrams/colors2.xml"/><Relationship Id="rId3" Type="http://schemas.openxmlformats.org/officeDocument/2006/relationships/diagramQuickStyle" Target="../diagrams/quickStyle2.xml"/><Relationship Id="rId2" Type="http://schemas.openxmlformats.org/officeDocument/2006/relationships/diagramLayout" Target="../diagrams/layout2.xml"/><Relationship Id="rId1" Type="http://schemas.openxmlformats.org/officeDocument/2006/relationships/diagramData" Target="../diagrams/data2.xml"/></Relationships>
</file>

<file path=ppt/slides/_rels/slide16.xml.rels><?xml version="1.0" encoding="UTF-8" standalone="yes"?>
<Relationships xmlns="http://schemas.openxmlformats.org/package/2006/relationships"><Relationship Id="rId7" Type="http://schemas.openxmlformats.org/officeDocument/2006/relationships/notesSlide" Target="../notesSlides/notesSlide16.xml"/><Relationship Id="rId6" Type="http://schemas.openxmlformats.org/officeDocument/2006/relationships/slideLayout" Target="../slideLayouts/slideLayout7.xml"/><Relationship Id="rId5" Type="http://schemas.microsoft.com/office/2007/relationships/diagramDrawing" Target="../diagrams/drawing3.xml"/><Relationship Id="rId4" Type="http://schemas.openxmlformats.org/officeDocument/2006/relationships/diagramColors" Target="../diagrams/colors3.xml"/><Relationship Id="rId3" Type="http://schemas.openxmlformats.org/officeDocument/2006/relationships/diagramQuickStyle" Target="../diagrams/quickStyle3.xml"/><Relationship Id="rId2" Type="http://schemas.openxmlformats.org/officeDocument/2006/relationships/diagramLayout" Target="../diagrams/layout3.xml"/><Relationship Id="rId1" Type="http://schemas.openxmlformats.org/officeDocument/2006/relationships/diagramData" Target="../diagrams/data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6" Type="http://schemas.openxmlformats.org/officeDocument/2006/relationships/notesSlide" Target="../notesSlides/notesSlide18.xml"/><Relationship Id="rId5" Type="http://schemas.openxmlformats.org/officeDocument/2006/relationships/slideLayout" Target="../slideLayouts/slideLayout7.xml"/><Relationship Id="rId4" Type="http://schemas.openxmlformats.org/officeDocument/2006/relationships/image" Target="../media/image54.emf"/><Relationship Id="rId3" Type="http://schemas.openxmlformats.org/officeDocument/2006/relationships/image" Target="../media/image53.emf"/><Relationship Id="rId2" Type="http://schemas.openxmlformats.org/officeDocument/2006/relationships/image" Target="../media/image52.png"/><Relationship Id="rId1" Type="http://schemas.openxmlformats.org/officeDocument/2006/relationships/image" Target="../media/image5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image" Target="../media/image55.png"/></Relationships>
</file>

<file path=ppt/slides/_rels/slide2.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7.xml"/><Relationship Id="rId4" Type="http://schemas.openxmlformats.org/officeDocument/2006/relationships/image" Target="../media/image7.jpeg"/><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s>
</file>

<file path=ppt/slides/_rels/slide20.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62.png"/><Relationship Id="rId7" Type="http://schemas.openxmlformats.org/officeDocument/2006/relationships/image" Target="../media/image61.png"/><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 Id="rId3" Type="http://schemas.openxmlformats.org/officeDocument/2006/relationships/image" Target="../media/image57.png"/><Relationship Id="rId2" Type="http://schemas.openxmlformats.org/officeDocument/2006/relationships/image" Target="../media/image56.emf"/><Relationship Id="rId11" Type="http://schemas.openxmlformats.org/officeDocument/2006/relationships/notesSlide" Target="../notesSlides/notesSlide20.xml"/><Relationship Id="rId10" Type="http://schemas.openxmlformats.org/officeDocument/2006/relationships/vmlDrawing" Target="../drawings/vmlDrawing1.vml"/><Relationship Id="rId1" Type="http://schemas.openxmlformats.org/officeDocument/2006/relationships/oleObject" Target="../embeddings/Workbook1.xls"/></Relationships>
</file>

<file path=ppt/slides/_rels/slide21.xml.rels><?xml version="1.0" encoding="UTF-8" standalone="yes"?>
<Relationships xmlns="http://schemas.openxmlformats.org/package/2006/relationships"><Relationship Id="rId5" Type="http://schemas.openxmlformats.org/officeDocument/2006/relationships/notesSlide" Target="../notesSlides/notesSlide21.xml"/><Relationship Id="rId4" Type="http://schemas.openxmlformats.org/officeDocument/2006/relationships/slideLayout" Target="../slideLayouts/slideLayout7.xml"/><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image" Target="../media/image6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4" Type="http://schemas.openxmlformats.org/officeDocument/2006/relationships/notesSlide" Target="../notesSlides/notesSlide23.xml"/><Relationship Id="rId3" Type="http://schemas.openxmlformats.org/officeDocument/2006/relationships/slideLayout" Target="../slideLayouts/slideLayout7.xml"/><Relationship Id="rId2" Type="http://schemas.openxmlformats.org/officeDocument/2006/relationships/image" Target="../media/image67.png"/><Relationship Id="rId1" Type="http://schemas.openxmlformats.org/officeDocument/2006/relationships/image" Target="../media/image66.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image" Target="../media/image68.png"/></Relationships>
</file>

<file path=ppt/slides/_rels/slide25.xml.rels><?xml version="1.0" encoding="UTF-8" standalone="yes"?>
<Relationships xmlns="http://schemas.openxmlformats.org/package/2006/relationships"><Relationship Id="rId5" Type="http://schemas.openxmlformats.org/officeDocument/2006/relationships/notesSlide" Target="../notesSlides/notesSlide25.xml"/><Relationship Id="rId4" Type="http://schemas.openxmlformats.org/officeDocument/2006/relationships/slideLayout" Target="../slideLayouts/slideLayout7.xml"/><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image" Target="../media/image69.emf"/></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image" Target="../media/image72.GIF"/></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image" Target="../media/image73.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1.xml.rels><?xml version="1.0" encoding="UTF-8" standalone="yes"?>
<Relationships xmlns="http://schemas.openxmlformats.org/package/2006/relationships"><Relationship Id="rId9" Type="http://schemas.openxmlformats.org/officeDocument/2006/relationships/notesSlide" Target="../notesSlides/notesSlide31.xml"/><Relationship Id="rId8" Type="http://schemas.openxmlformats.org/officeDocument/2006/relationships/slideLayout" Target="../slideLayouts/slideLayout7.xml"/><Relationship Id="rId7" Type="http://schemas.openxmlformats.org/officeDocument/2006/relationships/image" Target="../media/image80.jpeg"/><Relationship Id="rId6" Type="http://schemas.openxmlformats.org/officeDocument/2006/relationships/image" Target="../media/image79.jpeg"/><Relationship Id="rId5" Type="http://schemas.openxmlformats.org/officeDocument/2006/relationships/image" Target="../media/image78.jpeg"/><Relationship Id="rId4" Type="http://schemas.openxmlformats.org/officeDocument/2006/relationships/image" Target="../media/image77.png"/><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image" Target="../media/image74.jpeg"/></Relationships>
</file>

<file path=ppt/slides/_rels/slide32.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image" Target="../media/image84.jpeg"/><Relationship Id="rId3" Type="http://schemas.openxmlformats.org/officeDocument/2006/relationships/image" Target="../media/image83.jpeg"/><Relationship Id="rId2" Type="http://schemas.openxmlformats.org/officeDocument/2006/relationships/image" Target="../media/image82.png"/><Relationship Id="rId1" Type="http://schemas.openxmlformats.org/officeDocument/2006/relationships/image" Target="../media/image81.png"/></Relationships>
</file>

<file path=ppt/slides/_rels/slide33.xml.rels><?xml version="1.0" encoding="UTF-8" standalone="yes"?>
<Relationships xmlns="http://schemas.openxmlformats.org/package/2006/relationships"><Relationship Id="rId9" Type="http://schemas.openxmlformats.org/officeDocument/2006/relationships/notesSlide" Target="../notesSlides/notesSlide32.xml"/><Relationship Id="rId8" Type="http://schemas.openxmlformats.org/officeDocument/2006/relationships/slideLayout" Target="../slideLayouts/slideLayout7.xml"/><Relationship Id="rId7" Type="http://schemas.openxmlformats.org/officeDocument/2006/relationships/image" Target="../media/image93.jpeg"/><Relationship Id="rId6" Type="http://schemas.openxmlformats.org/officeDocument/2006/relationships/image" Target="../media/image92.jpeg"/><Relationship Id="rId5" Type="http://schemas.openxmlformats.org/officeDocument/2006/relationships/image" Target="../media/image91.jpeg"/><Relationship Id="rId4" Type="http://schemas.openxmlformats.org/officeDocument/2006/relationships/image" Target="../media/image90.png"/><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image" Target="../media/image87.jpeg"/></Relationships>
</file>

<file path=ppt/slides/_rels/slide34.xml.rels><?xml version="1.0" encoding="UTF-8" standalone="yes"?>
<Relationships xmlns="http://schemas.openxmlformats.org/package/2006/relationships"><Relationship Id="rId9" Type="http://schemas.openxmlformats.org/officeDocument/2006/relationships/notesSlide" Target="../notesSlides/notesSlide33.xml"/><Relationship Id="rId8" Type="http://schemas.openxmlformats.org/officeDocument/2006/relationships/slideLayout" Target="../slideLayouts/slideLayout7.xml"/><Relationship Id="rId7" Type="http://schemas.openxmlformats.org/officeDocument/2006/relationships/image" Target="../media/image100.png"/><Relationship Id="rId6" Type="http://schemas.openxmlformats.org/officeDocument/2006/relationships/image" Target="../media/image99.jpeg"/><Relationship Id="rId5" Type="http://schemas.openxmlformats.org/officeDocument/2006/relationships/image" Target="../media/image98.jpeg"/><Relationship Id="rId4" Type="http://schemas.openxmlformats.org/officeDocument/2006/relationships/image" Target="../media/image97.jpeg"/><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image" Target="../media/image94.jpeg"/></Relationships>
</file>

<file path=ppt/slides/_rels/slide35.xml.rels><?xml version="1.0" encoding="UTF-8" standalone="yes"?>
<Relationships xmlns="http://schemas.openxmlformats.org/package/2006/relationships"><Relationship Id="rId9" Type="http://schemas.openxmlformats.org/officeDocument/2006/relationships/notesSlide" Target="../notesSlides/notesSlide34.xml"/><Relationship Id="rId8" Type="http://schemas.openxmlformats.org/officeDocument/2006/relationships/slideLayout" Target="../slideLayouts/slideLayout7.xml"/><Relationship Id="rId7" Type="http://schemas.openxmlformats.org/officeDocument/2006/relationships/image" Target="../media/image107.jpeg"/><Relationship Id="rId6" Type="http://schemas.openxmlformats.org/officeDocument/2006/relationships/image" Target="../media/image106.jpeg"/><Relationship Id="rId5" Type="http://schemas.openxmlformats.org/officeDocument/2006/relationships/image" Target="../media/image105.jpeg"/><Relationship Id="rId4" Type="http://schemas.openxmlformats.org/officeDocument/2006/relationships/image" Target="../media/image104.jpeg"/><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image" Target="../media/image101.jpeg"/></Relationships>
</file>

<file path=ppt/slides/_rels/slide36.xml.rels><?xml version="1.0" encoding="UTF-8" standalone="yes"?>
<Relationships xmlns="http://schemas.openxmlformats.org/package/2006/relationships"><Relationship Id="rId7" Type="http://schemas.openxmlformats.org/officeDocument/2006/relationships/notesSlide" Target="../notesSlides/notesSlide35.xml"/><Relationship Id="rId6" Type="http://schemas.openxmlformats.org/officeDocument/2006/relationships/slideLayout" Target="../slideLayouts/slideLayout7.xml"/><Relationship Id="rId5" Type="http://schemas.openxmlformats.org/officeDocument/2006/relationships/image" Target="../media/image112.jpeg"/><Relationship Id="rId4" Type="http://schemas.openxmlformats.org/officeDocument/2006/relationships/image" Target="../media/image111.jpeg"/><Relationship Id="rId3" Type="http://schemas.openxmlformats.org/officeDocument/2006/relationships/image" Target="../media/image110.jpeg"/><Relationship Id="rId2" Type="http://schemas.openxmlformats.org/officeDocument/2006/relationships/image" Target="../media/image109.jpeg"/><Relationship Id="rId1" Type="http://schemas.openxmlformats.org/officeDocument/2006/relationships/image" Target="../media/image108.jpeg"/></Relationships>
</file>

<file path=ppt/slides/_rels/slide37.xml.rels><?xml version="1.0" encoding="UTF-8" standalone="yes"?>
<Relationships xmlns="http://schemas.openxmlformats.org/package/2006/relationships"><Relationship Id="rId5" Type="http://schemas.openxmlformats.org/officeDocument/2006/relationships/notesSlide" Target="../notesSlides/notesSlide36.xml"/><Relationship Id="rId4" Type="http://schemas.openxmlformats.org/officeDocument/2006/relationships/slideLayout" Target="../slideLayouts/slideLayout7.xml"/><Relationship Id="rId3" Type="http://schemas.openxmlformats.org/officeDocument/2006/relationships/image" Target="../media/image115.jpeg"/><Relationship Id="rId2" Type="http://schemas.openxmlformats.org/officeDocument/2006/relationships/image" Target="../media/image114.jpeg"/><Relationship Id="rId1" Type="http://schemas.openxmlformats.org/officeDocument/2006/relationships/image" Target="../media/image113.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7.xml"/><Relationship Id="rId1" Type="http://schemas.openxmlformats.org/officeDocument/2006/relationships/image" Target="../media/image116.png"/></Relationships>
</file>

<file path=ppt/slides/_rels/slide39.xml.rels><?xml version="1.0" encoding="UTF-8" standalone="yes"?>
<Relationships xmlns="http://schemas.openxmlformats.org/package/2006/relationships"><Relationship Id="rId4" Type="http://schemas.openxmlformats.org/officeDocument/2006/relationships/notesSlide" Target="../notesSlides/notesSlide38.xml"/><Relationship Id="rId3" Type="http://schemas.openxmlformats.org/officeDocument/2006/relationships/slideLayout" Target="../slideLayouts/slideLayout2.xml"/><Relationship Id="rId2" Type="http://schemas.openxmlformats.org/officeDocument/2006/relationships/image" Target="../media/image117.png"/><Relationship Id="rId1"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8.xml"/><Relationship Id="rId7"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image" Target="../media/image12.jpeg"/></Relationships>
</file>

<file path=ppt/slides/_rels/slide9.xml.rels><?xml version="1.0" encoding="UTF-8" standalone="yes"?>
<Relationships xmlns="http://schemas.openxmlformats.org/package/2006/relationships"><Relationship Id="rId9" Type="http://schemas.openxmlformats.org/officeDocument/2006/relationships/image" Target="../media/image26.png"/><Relationship Id="rId8" Type="http://schemas.openxmlformats.org/officeDocument/2006/relationships/image" Target="../media/image25.jpeg"/><Relationship Id="rId7" Type="http://schemas.openxmlformats.org/officeDocument/2006/relationships/image" Target="../media/image24.jpeg"/><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32" Type="http://schemas.openxmlformats.org/officeDocument/2006/relationships/notesSlide" Target="../notesSlides/notesSlide9.xml"/><Relationship Id="rId31" Type="http://schemas.openxmlformats.org/officeDocument/2006/relationships/slideLayout" Target="../slideLayouts/slideLayout7.xml"/><Relationship Id="rId30" Type="http://schemas.openxmlformats.org/officeDocument/2006/relationships/image" Target="../media/image47.png"/><Relationship Id="rId3" Type="http://schemas.openxmlformats.org/officeDocument/2006/relationships/image" Target="../media/image20.png"/><Relationship Id="rId29" Type="http://schemas.openxmlformats.org/officeDocument/2006/relationships/image" Target="../media/image46.png"/><Relationship Id="rId28" Type="http://schemas.openxmlformats.org/officeDocument/2006/relationships/image" Target="../media/image45.png"/><Relationship Id="rId27" Type="http://schemas.openxmlformats.org/officeDocument/2006/relationships/image" Target="../media/image44.png"/><Relationship Id="rId26" Type="http://schemas.openxmlformats.org/officeDocument/2006/relationships/image" Target="../media/image43.png"/><Relationship Id="rId25" Type="http://schemas.openxmlformats.org/officeDocument/2006/relationships/image" Target="../media/image42.png"/><Relationship Id="rId24" Type="http://schemas.openxmlformats.org/officeDocument/2006/relationships/image" Target="../media/image41.png"/><Relationship Id="rId23" Type="http://schemas.openxmlformats.org/officeDocument/2006/relationships/image" Target="../media/image40.jpeg"/><Relationship Id="rId22" Type="http://schemas.openxmlformats.org/officeDocument/2006/relationships/image" Target="../media/image39.png"/><Relationship Id="rId21" Type="http://schemas.openxmlformats.org/officeDocument/2006/relationships/image" Target="../media/image38.jpeg"/><Relationship Id="rId20" Type="http://schemas.openxmlformats.org/officeDocument/2006/relationships/image" Target="../media/image37.jpeg"/><Relationship Id="rId2" Type="http://schemas.openxmlformats.org/officeDocument/2006/relationships/image" Target="../media/image19.jpeg"/><Relationship Id="rId19" Type="http://schemas.openxmlformats.org/officeDocument/2006/relationships/image" Target="../media/image36.png"/><Relationship Id="rId18" Type="http://schemas.openxmlformats.org/officeDocument/2006/relationships/image" Target="../media/image35.jpeg"/><Relationship Id="rId17" Type="http://schemas.openxmlformats.org/officeDocument/2006/relationships/image" Target="../media/image34.png"/><Relationship Id="rId16" Type="http://schemas.openxmlformats.org/officeDocument/2006/relationships/image" Target="../media/image33.png"/><Relationship Id="rId15" Type="http://schemas.openxmlformats.org/officeDocument/2006/relationships/image" Target="../media/image32.jpeg"/><Relationship Id="rId14" Type="http://schemas.openxmlformats.org/officeDocument/2006/relationships/image" Target="../media/image31.png"/><Relationship Id="rId13" Type="http://schemas.openxmlformats.org/officeDocument/2006/relationships/image" Target="../media/image30.jpeg"/><Relationship Id="rId12" Type="http://schemas.openxmlformats.org/officeDocument/2006/relationships/image" Target="../media/image29.jpeg"/><Relationship Id="rId11" Type="http://schemas.openxmlformats.org/officeDocument/2006/relationships/image" Target="../media/image28.jpeg"/><Relationship Id="rId10" Type="http://schemas.openxmlformats.org/officeDocument/2006/relationships/image" Target="../media/image27.jpeg"/><Relationship Id="rId1"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BA625B"/>
        </a:solidFill>
        <a:effectLst/>
      </p:bgPr>
    </p:bg>
    <p:spTree>
      <p:nvGrpSpPr>
        <p:cNvPr id="1" name=""/>
        <p:cNvGrpSpPr/>
        <p:nvPr/>
      </p:nvGrpSpPr>
      <p:grpSpPr>
        <a:xfrm>
          <a:off x="0" y="0"/>
          <a:ext cx="0" cy="0"/>
          <a:chOff x="0" y="0"/>
          <a:chExt cx="0" cy="0"/>
        </a:xfrm>
      </p:grpSpPr>
      <p:sp>
        <p:nvSpPr>
          <p:cNvPr id="7" name="矩形 6"/>
          <p:cNvSpPr/>
          <p:nvPr/>
        </p:nvSpPr>
        <p:spPr>
          <a:xfrm>
            <a:off x="793" y="0"/>
            <a:ext cx="12188825" cy="6858000"/>
          </a:xfrm>
          <a:prstGeom prst="rect">
            <a:avLst/>
          </a:prstGeom>
          <a:blipFill dpi="0" rotWithShape="1">
            <a:blip r:embed="rId1"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sp>
        <p:nvSpPr>
          <p:cNvPr id="8" name="任意多边形 67"/>
          <p:cNvSpPr/>
          <p:nvPr/>
        </p:nvSpPr>
        <p:spPr>
          <a:xfrm>
            <a:off x="-793" y="-53816"/>
            <a:ext cx="12188825" cy="6965632"/>
          </a:xfrm>
          <a:custGeom>
            <a:avLst/>
            <a:gdLst>
              <a:gd name="connsiteX0" fmla="*/ 20345962 w 24377650"/>
              <a:gd name="connsiteY0" fmla="*/ 4753202 h 13716000"/>
              <a:gd name="connsiteX1" fmla="*/ 19408908 w 24377650"/>
              <a:gd name="connsiteY1" fmla="*/ 13714322 h 13716000"/>
              <a:gd name="connsiteX2" fmla="*/ 22126276 w 24377650"/>
              <a:gd name="connsiteY2" fmla="*/ 13714322 h 13716000"/>
              <a:gd name="connsiteX3" fmla="*/ 23063328 w 24377650"/>
              <a:gd name="connsiteY3" fmla="*/ 4753202 h 13716000"/>
              <a:gd name="connsiteX4" fmla="*/ 14999461 w 24377650"/>
              <a:gd name="connsiteY4" fmla="*/ 765680 h 13716000"/>
              <a:gd name="connsiteX5" fmla="*/ 14062408 w 24377650"/>
              <a:gd name="connsiteY5" fmla="*/ 9726800 h 13716000"/>
              <a:gd name="connsiteX6" fmla="*/ 16779774 w 24377650"/>
              <a:gd name="connsiteY6" fmla="*/ 9726800 h 13716000"/>
              <a:gd name="connsiteX7" fmla="*/ 17716828 w 24377650"/>
              <a:gd name="connsiteY7" fmla="*/ 765680 h 13716000"/>
              <a:gd name="connsiteX8" fmla="*/ 20671790 w 24377650"/>
              <a:gd name="connsiteY8" fmla="*/ 0 h 13716000"/>
              <a:gd name="connsiteX9" fmla="*/ 24377650 w 24377650"/>
              <a:gd name="connsiteY9" fmla="*/ 0 h 13716000"/>
              <a:gd name="connsiteX10" fmla="*/ 24377650 w 24377650"/>
              <a:gd name="connsiteY10" fmla="*/ 13716000 h 13716000"/>
              <a:gd name="connsiteX11" fmla="*/ 19237526 w 24377650"/>
              <a:gd name="connsiteY11" fmla="*/ 13716000 h 13716000"/>
              <a:gd name="connsiteX12" fmla="*/ 0 w 24377650"/>
              <a:gd name="connsiteY12" fmla="*/ 0 h 13716000"/>
              <a:gd name="connsiteX13" fmla="*/ 17954424 w 24377650"/>
              <a:gd name="connsiteY13" fmla="*/ 0 h 13716000"/>
              <a:gd name="connsiteX14" fmla="*/ 16520160 w 24377650"/>
              <a:gd name="connsiteY14" fmla="*/ 13716000 h 13716000"/>
              <a:gd name="connsiteX15" fmla="*/ 0 w 24377650"/>
              <a:gd name="connsiteY15"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77650" h="13716000">
                <a:moveTo>
                  <a:pt x="20345962" y="4753202"/>
                </a:moveTo>
                <a:lnTo>
                  <a:pt x="19408908" y="13714322"/>
                </a:lnTo>
                <a:lnTo>
                  <a:pt x="22126276" y="13714322"/>
                </a:lnTo>
                <a:lnTo>
                  <a:pt x="23063328" y="4753202"/>
                </a:lnTo>
                <a:close/>
                <a:moveTo>
                  <a:pt x="14999461" y="765680"/>
                </a:moveTo>
                <a:lnTo>
                  <a:pt x="14062408" y="9726800"/>
                </a:lnTo>
                <a:lnTo>
                  <a:pt x="16779774" y="9726800"/>
                </a:lnTo>
                <a:lnTo>
                  <a:pt x="17716828" y="765680"/>
                </a:lnTo>
                <a:close/>
                <a:moveTo>
                  <a:pt x="20671790" y="0"/>
                </a:moveTo>
                <a:lnTo>
                  <a:pt x="24377650" y="0"/>
                </a:lnTo>
                <a:lnTo>
                  <a:pt x="24377650" y="13716000"/>
                </a:lnTo>
                <a:lnTo>
                  <a:pt x="19237526" y="13716000"/>
                </a:lnTo>
                <a:close/>
                <a:moveTo>
                  <a:pt x="0" y="0"/>
                </a:moveTo>
                <a:lnTo>
                  <a:pt x="17954424" y="0"/>
                </a:lnTo>
                <a:lnTo>
                  <a:pt x="16520160" y="13716000"/>
                </a:lnTo>
                <a:lnTo>
                  <a:pt x="0" y="13716000"/>
                </a:lnTo>
                <a:close/>
              </a:path>
            </a:pathLst>
          </a:custGeom>
          <a:solidFill>
            <a:srgbClr val="F6F8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grpSp>
        <p:nvGrpSpPr>
          <p:cNvPr id="4" name="组合 3"/>
          <p:cNvGrpSpPr/>
          <p:nvPr/>
        </p:nvGrpSpPr>
        <p:grpSpPr>
          <a:xfrm>
            <a:off x="-793" y="1854816"/>
            <a:ext cx="7344816" cy="2225039"/>
            <a:chOff x="1354099" y="2495592"/>
            <a:chExt cx="9937104" cy="3010347"/>
          </a:xfrm>
        </p:grpSpPr>
        <p:sp>
          <p:nvSpPr>
            <p:cNvPr id="41" name="TextBox 59"/>
            <p:cNvSpPr>
              <a:spLocks noChangeArrowheads="1"/>
            </p:cNvSpPr>
            <p:nvPr/>
          </p:nvSpPr>
          <p:spPr bwMode="auto">
            <a:xfrm flipH="1">
              <a:off x="1354099" y="4131807"/>
              <a:ext cx="9937104" cy="1374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6000" b="1" dirty="0">
                  <a:solidFill>
                    <a:schemeClr val="tx1">
                      <a:lumMod val="75000"/>
                      <a:lumOff val="25000"/>
                    </a:schemeClr>
                  </a:solidFill>
                  <a:latin typeface="微软雅黑" panose="020B0503020204020204" pitchFamily="34" charset="-122"/>
                  <a:ea typeface="微软雅黑" panose="020B0503020204020204" pitchFamily="34" charset="-122"/>
                  <a:sym typeface="方正兰亭黑_GBK" pitchFamily="2" charset="-122"/>
                </a:rPr>
                <a:t>和君纵达集团介绍</a:t>
              </a:r>
              <a:endParaRPr lang="en-US" altLang="zh-CN" sz="6000" b="1" dirty="0">
                <a:solidFill>
                  <a:schemeClr val="tx1">
                    <a:lumMod val="75000"/>
                    <a:lumOff val="25000"/>
                  </a:schemeClr>
                </a:solidFill>
                <a:latin typeface="微软雅黑" panose="020B0503020204020204" pitchFamily="34" charset="-122"/>
                <a:ea typeface="微软雅黑" panose="020B0503020204020204" pitchFamily="34" charset="-122"/>
                <a:sym typeface="方正兰亭黑_GBK" pitchFamily="2" charset="-122"/>
              </a:endParaRPr>
            </a:p>
          </p:txBody>
        </p:sp>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7509" y="2495592"/>
              <a:ext cx="4092247" cy="1249211"/>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p14:dur="0" advTm="2000"/>
    </mc:Choice>
    <mc:Fallback>
      <p:transition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1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圆角矩形 26"/>
          <p:cNvSpPr/>
          <p:nvPr/>
        </p:nvSpPr>
        <p:spPr>
          <a:xfrm>
            <a:off x="4871070" y="-1323528"/>
            <a:ext cx="2484278" cy="397856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TextBox 59"/>
          <p:cNvSpPr>
            <a:spLocks noChangeArrowheads="1"/>
          </p:cNvSpPr>
          <p:nvPr/>
        </p:nvSpPr>
        <p:spPr bwMode="auto">
          <a:xfrm flipH="1">
            <a:off x="4943078" y="1628800"/>
            <a:ext cx="234026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3200" b="1" dirty="0">
                <a:solidFill>
                  <a:schemeClr val="bg1"/>
                </a:solidFill>
                <a:latin typeface="微软雅黑" panose="020B0503020204020204" pitchFamily="34" charset="-122"/>
                <a:ea typeface="微软雅黑" panose="020B0503020204020204" pitchFamily="34" charset="-122"/>
                <a:sym typeface="方正兰亭黑_GBK" pitchFamily="2" charset="-122"/>
              </a:rPr>
              <a:t>第二章</a:t>
            </a:r>
            <a:endParaRPr lang="en-US" altLang="zh-CN" sz="3200" b="1" dirty="0">
              <a:solidFill>
                <a:schemeClr val="bg1"/>
              </a:solidFill>
              <a:latin typeface="Arial Unicode MS" panose="020B0604020202020204" pitchFamily="34" charset="-122"/>
              <a:ea typeface="Arial Unicode MS" panose="020B0604020202020204" pitchFamily="34" charset="-122"/>
              <a:cs typeface="Arial Unicode MS" panose="020B0604020202020204" pitchFamily="34" charset="-122"/>
              <a:sym typeface="方正兰亭黑_GBK" pitchFamily="2" charset="-122"/>
            </a:endParaRPr>
          </a:p>
        </p:txBody>
      </p:sp>
      <p:sp>
        <p:nvSpPr>
          <p:cNvPr id="29" name="TextBox 28"/>
          <p:cNvSpPr txBox="1"/>
          <p:nvPr/>
        </p:nvSpPr>
        <p:spPr>
          <a:xfrm>
            <a:off x="3358902" y="2708920"/>
            <a:ext cx="5400600" cy="1015663"/>
          </a:xfrm>
          <a:prstGeom prst="rect">
            <a:avLst/>
          </a:prstGeom>
          <a:noFill/>
        </p:spPr>
        <p:txBody>
          <a:bodyPr wrap="square" rtlCol="0">
            <a:spAutoFit/>
          </a:bodyPr>
          <a:lstStyle/>
          <a:p>
            <a:pPr algn="ctr"/>
            <a:r>
              <a:rPr lang="zh-CN" altLang="en-US" sz="6000" b="1" dirty="0" smtClean="0">
                <a:solidFill>
                  <a:schemeClr val="tx1">
                    <a:lumMod val="75000"/>
                    <a:lumOff val="25000"/>
                  </a:schemeClr>
                </a:solidFill>
                <a:latin typeface="微软雅黑" panose="020B0503020204020204" pitchFamily="34" charset="-122"/>
                <a:ea typeface="微软雅黑" panose="020B0503020204020204" pitchFamily="34" charset="-122"/>
              </a:rPr>
              <a:t>服务产品简介</a:t>
            </a:r>
            <a:endParaRPr lang="en-US" sz="60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6" name="矩形 25"/>
          <p:cNvSpPr/>
          <p:nvPr/>
        </p:nvSpPr>
        <p:spPr>
          <a:xfrm>
            <a:off x="0" y="6254873"/>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4" name="Group 5"/>
          <p:cNvGrpSpPr/>
          <p:nvPr/>
        </p:nvGrpSpPr>
        <p:grpSpPr>
          <a:xfrm>
            <a:off x="4295006" y="5450271"/>
            <a:ext cx="379414" cy="354993"/>
            <a:chOff x="6964363" y="2108200"/>
            <a:chExt cx="690562" cy="646113"/>
          </a:xfrm>
          <a:solidFill>
            <a:schemeClr val="bg1">
              <a:lumMod val="65000"/>
            </a:schemeClr>
          </a:solidFill>
        </p:grpSpPr>
        <p:sp>
          <p:nvSpPr>
            <p:cNvPr id="25" name="Freeform 91"/>
            <p:cNvSpPr>
              <a:spLocks noEditPoints="1"/>
            </p:cNvSpPr>
            <p:nvPr/>
          </p:nvSpPr>
          <p:spPr bwMode="auto">
            <a:xfrm>
              <a:off x="7050088" y="2193925"/>
              <a:ext cx="519112" cy="344488"/>
            </a:xfrm>
            <a:custGeom>
              <a:avLst/>
              <a:gdLst>
                <a:gd name="T0" fmla="*/ 503 w 12071"/>
                <a:gd name="T1" fmla="*/ 502 h 8033"/>
                <a:gd name="T2" fmla="*/ 11568 w 12071"/>
                <a:gd name="T3" fmla="*/ 0 h 8033"/>
                <a:gd name="T4" fmla="*/ 452 w 12071"/>
                <a:gd name="T5" fmla="*/ 5 h 8033"/>
                <a:gd name="T6" fmla="*/ 377 w 12071"/>
                <a:gd name="T7" fmla="*/ 18 h 8033"/>
                <a:gd name="T8" fmla="*/ 307 w 12071"/>
                <a:gd name="T9" fmla="*/ 41 h 8033"/>
                <a:gd name="T10" fmla="*/ 242 w 12071"/>
                <a:gd name="T11" fmla="*/ 74 h 8033"/>
                <a:gd name="T12" fmla="*/ 183 w 12071"/>
                <a:gd name="T13" fmla="*/ 116 h 8033"/>
                <a:gd name="T14" fmla="*/ 131 w 12071"/>
                <a:gd name="T15" fmla="*/ 166 h 8033"/>
                <a:gd name="T16" fmla="*/ 85 w 12071"/>
                <a:gd name="T17" fmla="*/ 222 h 8033"/>
                <a:gd name="T18" fmla="*/ 49 w 12071"/>
                <a:gd name="T19" fmla="*/ 284 h 8033"/>
                <a:gd name="T20" fmla="*/ 22 w 12071"/>
                <a:gd name="T21" fmla="*/ 353 h 8033"/>
                <a:gd name="T22" fmla="*/ 6 w 12071"/>
                <a:gd name="T23" fmla="*/ 426 h 8033"/>
                <a:gd name="T24" fmla="*/ 0 w 12071"/>
                <a:gd name="T25" fmla="*/ 502 h 8033"/>
                <a:gd name="T26" fmla="*/ 3 w 12071"/>
                <a:gd name="T27" fmla="*/ 7582 h 8033"/>
                <a:gd name="T28" fmla="*/ 16 w 12071"/>
                <a:gd name="T29" fmla="*/ 7656 h 8033"/>
                <a:gd name="T30" fmla="*/ 39 w 12071"/>
                <a:gd name="T31" fmla="*/ 7726 h 8033"/>
                <a:gd name="T32" fmla="*/ 72 w 12071"/>
                <a:gd name="T33" fmla="*/ 7792 h 8033"/>
                <a:gd name="T34" fmla="*/ 115 w 12071"/>
                <a:gd name="T35" fmla="*/ 7850 h 8033"/>
                <a:gd name="T36" fmla="*/ 165 w 12071"/>
                <a:gd name="T37" fmla="*/ 7902 h 8033"/>
                <a:gd name="T38" fmla="*/ 221 w 12071"/>
                <a:gd name="T39" fmla="*/ 7947 h 8033"/>
                <a:gd name="T40" fmla="*/ 285 w 12071"/>
                <a:gd name="T41" fmla="*/ 7983 h 8033"/>
                <a:gd name="T42" fmla="*/ 353 w 12071"/>
                <a:gd name="T43" fmla="*/ 8011 h 8033"/>
                <a:gd name="T44" fmla="*/ 426 w 12071"/>
                <a:gd name="T45" fmla="*/ 8027 h 8033"/>
                <a:gd name="T46" fmla="*/ 503 w 12071"/>
                <a:gd name="T47" fmla="*/ 8033 h 8033"/>
                <a:gd name="T48" fmla="*/ 11619 w 12071"/>
                <a:gd name="T49" fmla="*/ 8030 h 8033"/>
                <a:gd name="T50" fmla="*/ 11694 w 12071"/>
                <a:gd name="T51" fmla="*/ 8017 h 8033"/>
                <a:gd name="T52" fmla="*/ 11764 w 12071"/>
                <a:gd name="T53" fmla="*/ 7994 h 8033"/>
                <a:gd name="T54" fmla="*/ 11829 w 12071"/>
                <a:gd name="T55" fmla="*/ 7960 h 8033"/>
                <a:gd name="T56" fmla="*/ 11888 w 12071"/>
                <a:gd name="T57" fmla="*/ 7918 h 8033"/>
                <a:gd name="T58" fmla="*/ 11940 w 12071"/>
                <a:gd name="T59" fmla="*/ 7868 h 8033"/>
                <a:gd name="T60" fmla="*/ 11986 w 12071"/>
                <a:gd name="T61" fmla="*/ 7812 h 8033"/>
                <a:gd name="T62" fmla="*/ 12022 w 12071"/>
                <a:gd name="T63" fmla="*/ 7749 h 8033"/>
                <a:gd name="T64" fmla="*/ 12049 w 12071"/>
                <a:gd name="T65" fmla="*/ 7680 h 8033"/>
                <a:gd name="T66" fmla="*/ 12065 w 12071"/>
                <a:gd name="T67" fmla="*/ 7607 h 8033"/>
                <a:gd name="T68" fmla="*/ 12071 w 12071"/>
                <a:gd name="T69" fmla="*/ 7531 h 8033"/>
                <a:gd name="T70" fmla="*/ 12068 w 12071"/>
                <a:gd name="T71" fmla="*/ 451 h 8033"/>
                <a:gd name="T72" fmla="*/ 12055 w 12071"/>
                <a:gd name="T73" fmla="*/ 377 h 8033"/>
                <a:gd name="T74" fmla="*/ 12032 w 12071"/>
                <a:gd name="T75" fmla="*/ 306 h 8033"/>
                <a:gd name="T76" fmla="*/ 11999 w 12071"/>
                <a:gd name="T77" fmla="*/ 242 h 8033"/>
                <a:gd name="T78" fmla="*/ 11956 w 12071"/>
                <a:gd name="T79" fmla="*/ 183 h 8033"/>
                <a:gd name="T80" fmla="*/ 11906 w 12071"/>
                <a:gd name="T81" fmla="*/ 131 h 8033"/>
                <a:gd name="T82" fmla="*/ 11850 w 12071"/>
                <a:gd name="T83" fmla="*/ 85 h 8033"/>
                <a:gd name="T84" fmla="*/ 11786 w 12071"/>
                <a:gd name="T85" fmla="*/ 49 h 8033"/>
                <a:gd name="T86" fmla="*/ 11718 w 12071"/>
                <a:gd name="T87" fmla="*/ 22 h 8033"/>
                <a:gd name="T88" fmla="*/ 11645 w 12071"/>
                <a:gd name="T89" fmla="*/ 6 h 8033"/>
                <a:gd name="T90" fmla="*/ 11568 w 12071"/>
                <a:gd name="T91" fmla="*/ 0 h 8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071" h="8033">
                  <a:moveTo>
                    <a:pt x="11568" y="7533"/>
                  </a:moveTo>
                  <a:lnTo>
                    <a:pt x="503" y="7533"/>
                  </a:lnTo>
                  <a:lnTo>
                    <a:pt x="503" y="502"/>
                  </a:lnTo>
                  <a:lnTo>
                    <a:pt x="11568" y="502"/>
                  </a:lnTo>
                  <a:lnTo>
                    <a:pt x="11568" y="7533"/>
                  </a:lnTo>
                  <a:close/>
                  <a:moveTo>
                    <a:pt x="11568" y="0"/>
                  </a:moveTo>
                  <a:lnTo>
                    <a:pt x="503" y="2"/>
                  </a:lnTo>
                  <a:lnTo>
                    <a:pt x="477" y="3"/>
                  </a:lnTo>
                  <a:lnTo>
                    <a:pt x="452" y="5"/>
                  </a:lnTo>
                  <a:lnTo>
                    <a:pt x="426" y="8"/>
                  </a:lnTo>
                  <a:lnTo>
                    <a:pt x="401" y="12"/>
                  </a:lnTo>
                  <a:lnTo>
                    <a:pt x="377" y="18"/>
                  </a:lnTo>
                  <a:lnTo>
                    <a:pt x="353" y="24"/>
                  </a:lnTo>
                  <a:lnTo>
                    <a:pt x="330" y="32"/>
                  </a:lnTo>
                  <a:lnTo>
                    <a:pt x="307" y="41"/>
                  </a:lnTo>
                  <a:lnTo>
                    <a:pt x="285" y="51"/>
                  </a:lnTo>
                  <a:lnTo>
                    <a:pt x="263" y="62"/>
                  </a:lnTo>
                  <a:lnTo>
                    <a:pt x="242" y="74"/>
                  </a:lnTo>
                  <a:lnTo>
                    <a:pt x="221" y="87"/>
                  </a:lnTo>
                  <a:lnTo>
                    <a:pt x="202" y="102"/>
                  </a:lnTo>
                  <a:lnTo>
                    <a:pt x="183" y="116"/>
                  </a:lnTo>
                  <a:lnTo>
                    <a:pt x="165" y="132"/>
                  </a:lnTo>
                  <a:lnTo>
                    <a:pt x="147" y="148"/>
                  </a:lnTo>
                  <a:lnTo>
                    <a:pt x="131" y="166"/>
                  </a:lnTo>
                  <a:lnTo>
                    <a:pt x="115" y="184"/>
                  </a:lnTo>
                  <a:lnTo>
                    <a:pt x="99" y="202"/>
                  </a:lnTo>
                  <a:lnTo>
                    <a:pt x="85" y="222"/>
                  </a:lnTo>
                  <a:lnTo>
                    <a:pt x="72" y="242"/>
                  </a:lnTo>
                  <a:lnTo>
                    <a:pt x="60" y="263"/>
                  </a:lnTo>
                  <a:lnTo>
                    <a:pt x="49" y="284"/>
                  </a:lnTo>
                  <a:lnTo>
                    <a:pt x="39" y="307"/>
                  </a:lnTo>
                  <a:lnTo>
                    <a:pt x="30" y="329"/>
                  </a:lnTo>
                  <a:lnTo>
                    <a:pt x="22" y="353"/>
                  </a:lnTo>
                  <a:lnTo>
                    <a:pt x="16" y="377"/>
                  </a:lnTo>
                  <a:lnTo>
                    <a:pt x="10" y="401"/>
                  </a:lnTo>
                  <a:lnTo>
                    <a:pt x="6" y="426"/>
                  </a:lnTo>
                  <a:lnTo>
                    <a:pt x="3" y="451"/>
                  </a:lnTo>
                  <a:lnTo>
                    <a:pt x="1" y="476"/>
                  </a:lnTo>
                  <a:lnTo>
                    <a:pt x="0" y="502"/>
                  </a:lnTo>
                  <a:lnTo>
                    <a:pt x="0" y="7531"/>
                  </a:lnTo>
                  <a:lnTo>
                    <a:pt x="1" y="7557"/>
                  </a:lnTo>
                  <a:lnTo>
                    <a:pt x="3" y="7582"/>
                  </a:lnTo>
                  <a:lnTo>
                    <a:pt x="6" y="7607"/>
                  </a:lnTo>
                  <a:lnTo>
                    <a:pt x="10" y="7632"/>
                  </a:lnTo>
                  <a:lnTo>
                    <a:pt x="16" y="7656"/>
                  </a:lnTo>
                  <a:lnTo>
                    <a:pt x="22" y="7680"/>
                  </a:lnTo>
                  <a:lnTo>
                    <a:pt x="30" y="7703"/>
                  </a:lnTo>
                  <a:lnTo>
                    <a:pt x="39" y="7726"/>
                  </a:lnTo>
                  <a:lnTo>
                    <a:pt x="49" y="7749"/>
                  </a:lnTo>
                  <a:lnTo>
                    <a:pt x="60" y="7771"/>
                  </a:lnTo>
                  <a:lnTo>
                    <a:pt x="72" y="7792"/>
                  </a:lnTo>
                  <a:lnTo>
                    <a:pt x="85" y="7812"/>
                  </a:lnTo>
                  <a:lnTo>
                    <a:pt x="99" y="7831"/>
                  </a:lnTo>
                  <a:lnTo>
                    <a:pt x="115" y="7850"/>
                  </a:lnTo>
                  <a:lnTo>
                    <a:pt x="131" y="7868"/>
                  </a:lnTo>
                  <a:lnTo>
                    <a:pt x="147" y="7886"/>
                  </a:lnTo>
                  <a:lnTo>
                    <a:pt x="165" y="7902"/>
                  </a:lnTo>
                  <a:lnTo>
                    <a:pt x="183" y="7918"/>
                  </a:lnTo>
                  <a:lnTo>
                    <a:pt x="202" y="7933"/>
                  </a:lnTo>
                  <a:lnTo>
                    <a:pt x="221" y="7947"/>
                  </a:lnTo>
                  <a:lnTo>
                    <a:pt x="242" y="7960"/>
                  </a:lnTo>
                  <a:lnTo>
                    <a:pt x="263" y="7972"/>
                  </a:lnTo>
                  <a:lnTo>
                    <a:pt x="285" y="7983"/>
                  </a:lnTo>
                  <a:lnTo>
                    <a:pt x="307" y="7994"/>
                  </a:lnTo>
                  <a:lnTo>
                    <a:pt x="330" y="8003"/>
                  </a:lnTo>
                  <a:lnTo>
                    <a:pt x="353" y="8011"/>
                  </a:lnTo>
                  <a:lnTo>
                    <a:pt x="377" y="8017"/>
                  </a:lnTo>
                  <a:lnTo>
                    <a:pt x="401" y="8023"/>
                  </a:lnTo>
                  <a:lnTo>
                    <a:pt x="426" y="8027"/>
                  </a:lnTo>
                  <a:lnTo>
                    <a:pt x="452" y="8030"/>
                  </a:lnTo>
                  <a:lnTo>
                    <a:pt x="477" y="8032"/>
                  </a:lnTo>
                  <a:lnTo>
                    <a:pt x="503" y="8033"/>
                  </a:lnTo>
                  <a:lnTo>
                    <a:pt x="11568" y="8033"/>
                  </a:lnTo>
                  <a:lnTo>
                    <a:pt x="11594" y="8032"/>
                  </a:lnTo>
                  <a:lnTo>
                    <a:pt x="11619" y="8030"/>
                  </a:lnTo>
                  <a:lnTo>
                    <a:pt x="11645" y="8027"/>
                  </a:lnTo>
                  <a:lnTo>
                    <a:pt x="11670" y="8023"/>
                  </a:lnTo>
                  <a:lnTo>
                    <a:pt x="11694" y="8017"/>
                  </a:lnTo>
                  <a:lnTo>
                    <a:pt x="11718" y="8011"/>
                  </a:lnTo>
                  <a:lnTo>
                    <a:pt x="11741" y="8003"/>
                  </a:lnTo>
                  <a:lnTo>
                    <a:pt x="11764" y="7994"/>
                  </a:lnTo>
                  <a:lnTo>
                    <a:pt x="11786" y="7983"/>
                  </a:lnTo>
                  <a:lnTo>
                    <a:pt x="11809" y="7972"/>
                  </a:lnTo>
                  <a:lnTo>
                    <a:pt x="11829" y="7960"/>
                  </a:lnTo>
                  <a:lnTo>
                    <a:pt x="11850" y="7947"/>
                  </a:lnTo>
                  <a:lnTo>
                    <a:pt x="11869" y="7933"/>
                  </a:lnTo>
                  <a:lnTo>
                    <a:pt x="11888" y="7918"/>
                  </a:lnTo>
                  <a:lnTo>
                    <a:pt x="11906" y="7902"/>
                  </a:lnTo>
                  <a:lnTo>
                    <a:pt x="11924" y="7886"/>
                  </a:lnTo>
                  <a:lnTo>
                    <a:pt x="11940" y="7868"/>
                  </a:lnTo>
                  <a:lnTo>
                    <a:pt x="11956" y="7850"/>
                  </a:lnTo>
                  <a:lnTo>
                    <a:pt x="11972" y="7831"/>
                  </a:lnTo>
                  <a:lnTo>
                    <a:pt x="11986" y="7812"/>
                  </a:lnTo>
                  <a:lnTo>
                    <a:pt x="11999" y="7792"/>
                  </a:lnTo>
                  <a:lnTo>
                    <a:pt x="12011" y="7771"/>
                  </a:lnTo>
                  <a:lnTo>
                    <a:pt x="12022" y="7749"/>
                  </a:lnTo>
                  <a:lnTo>
                    <a:pt x="12032" y="7726"/>
                  </a:lnTo>
                  <a:lnTo>
                    <a:pt x="12041" y="7703"/>
                  </a:lnTo>
                  <a:lnTo>
                    <a:pt x="12049" y="7680"/>
                  </a:lnTo>
                  <a:lnTo>
                    <a:pt x="12055" y="7656"/>
                  </a:lnTo>
                  <a:lnTo>
                    <a:pt x="12061" y="7632"/>
                  </a:lnTo>
                  <a:lnTo>
                    <a:pt x="12065" y="7607"/>
                  </a:lnTo>
                  <a:lnTo>
                    <a:pt x="12068" y="7582"/>
                  </a:lnTo>
                  <a:lnTo>
                    <a:pt x="12070" y="7557"/>
                  </a:lnTo>
                  <a:lnTo>
                    <a:pt x="12071" y="7531"/>
                  </a:lnTo>
                  <a:lnTo>
                    <a:pt x="12071" y="502"/>
                  </a:lnTo>
                  <a:lnTo>
                    <a:pt x="12070" y="476"/>
                  </a:lnTo>
                  <a:lnTo>
                    <a:pt x="12068" y="451"/>
                  </a:lnTo>
                  <a:lnTo>
                    <a:pt x="12065" y="426"/>
                  </a:lnTo>
                  <a:lnTo>
                    <a:pt x="12061" y="401"/>
                  </a:lnTo>
                  <a:lnTo>
                    <a:pt x="12055" y="377"/>
                  </a:lnTo>
                  <a:lnTo>
                    <a:pt x="12049" y="353"/>
                  </a:lnTo>
                  <a:lnTo>
                    <a:pt x="12041" y="329"/>
                  </a:lnTo>
                  <a:lnTo>
                    <a:pt x="12032" y="306"/>
                  </a:lnTo>
                  <a:lnTo>
                    <a:pt x="12022" y="284"/>
                  </a:lnTo>
                  <a:lnTo>
                    <a:pt x="12011" y="263"/>
                  </a:lnTo>
                  <a:lnTo>
                    <a:pt x="11999" y="242"/>
                  </a:lnTo>
                  <a:lnTo>
                    <a:pt x="11986" y="221"/>
                  </a:lnTo>
                  <a:lnTo>
                    <a:pt x="11972" y="202"/>
                  </a:lnTo>
                  <a:lnTo>
                    <a:pt x="11956" y="183"/>
                  </a:lnTo>
                  <a:lnTo>
                    <a:pt x="11940" y="165"/>
                  </a:lnTo>
                  <a:lnTo>
                    <a:pt x="11924" y="147"/>
                  </a:lnTo>
                  <a:lnTo>
                    <a:pt x="11906" y="131"/>
                  </a:lnTo>
                  <a:lnTo>
                    <a:pt x="11888" y="115"/>
                  </a:lnTo>
                  <a:lnTo>
                    <a:pt x="11869" y="100"/>
                  </a:lnTo>
                  <a:lnTo>
                    <a:pt x="11850" y="85"/>
                  </a:lnTo>
                  <a:lnTo>
                    <a:pt x="11829" y="72"/>
                  </a:lnTo>
                  <a:lnTo>
                    <a:pt x="11809" y="60"/>
                  </a:lnTo>
                  <a:lnTo>
                    <a:pt x="11786" y="49"/>
                  </a:lnTo>
                  <a:lnTo>
                    <a:pt x="11764" y="39"/>
                  </a:lnTo>
                  <a:lnTo>
                    <a:pt x="11741" y="30"/>
                  </a:lnTo>
                  <a:lnTo>
                    <a:pt x="11718" y="22"/>
                  </a:lnTo>
                  <a:lnTo>
                    <a:pt x="11694" y="16"/>
                  </a:lnTo>
                  <a:lnTo>
                    <a:pt x="11670" y="10"/>
                  </a:lnTo>
                  <a:lnTo>
                    <a:pt x="11645" y="6"/>
                  </a:lnTo>
                  <a:lnTo>
                    <a:pt x="11619" y="3"/>
                  </a:lnTo>
                  <a:lnTo>
                    <a:pt x="11594" y="1"/>
                  </a:lnTo>
                  <a:lnTo>
                    <a:pt x="1156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sp>
          <p:nvSpPr>
            <p:cNvPr id="30" name="Freeform 92"/>
            <p:cNvSpPr>
              <a:spLocks noEditPoints="1"/>
            </p:cNvSpPr>
            <p:nvPr/>
          </p:nvSpPr>
          <p:spPr bwMode="auto">
            <a:xfrm>
              <a:off x="6964363" y="2108200"/>
              <a:ext cx="690562" cy="646113"/>
            </a:xfrm>
            <a:custGeom>
              <a:avLst/>
              <a:gdLst>
                <a:gd name="T0" fmla="*/ 15066 w 16095"/>
                <a:gd name="T1" fmla="*/ 11696 h 15059"/>
                <a:gd name="T2" fmla="*/ 14988 w 16095"/>
                <a:gd name="T3" fmla="*/ 11847 h 15059"/>
                <a:gd name="T4" fmla="*/ 14867 w 16095"/>
                <a:gd name="T5" fmla="*/ 11963 h 15059"/>
                <a:gd name="T6" fmla="*/ 14712 w 16095"/>
                <a:gd name="T7" fmla="*/ 12033 h 15059"/>
                <a:gd name="T8" fmla="*/ 6036 w 16095"/>
                <a:gd name="T9" fmla="*/ 12049 h 15059"/>
                <a:gd name="T10" fmla="*/ 1359 w 16095"/>
                <a:gd name="T11" fmla="*/ 12027 h 15059"/>
                <a:gd name="T12" fmla="*/ 1208 w 16095"/>
                <a:gd name="T13" fmla="*/ 11949 h 15059"/>
                <a:gd name="T14" fmla="*/ 1091 w 16095"/>
                <a:gd name="T15" fmla="*/ 11828 h 15059"/>
                <a:gd name="T16" fmla="*/ 1022 w 16095"/>
                <a:gd name="T17" fmla="*/ 11672 h 15059"/>
                <a:gd name="T18" fmla="*/ 1007 w 16095"/>
                <a:gd name="T19" fmla="*/ 1480 h 15059"/>
                <a:gd name="T20" fmla="*/ 1045 w 16095"/>
                <a:gd name="T21" fmla="*/ 1310 h 15059"/>
                <a:gd name="T22" fmla="*/ 1137 w 16095"/>
                <a:gd name="T23" fmla="*/ 1169 h 15059"/>
                <a:gd name="T24" fmla="*/ 1268 w 16095"/>
                <a:gd name="T25" fmla="*/ 1064 h 15059"/>
                <a:gd name="T26" fmla="*/ 1432 w 16095"/>
                <a:gd name="T27" fmla="*/ 1010 h 15059"/>
                <a:gd name="T28" fmla="*/ 14663 w 16095"/>
                <a:gd name="T29" fmla="*/ 1010 h 15059"/>
                <a:gd name="T30" fmla="*/ 14826 w 16095"/>
                <a:gd name="T31" fmla="*/ 1064 h 15059"/>
                <a:gd name="T32" fmla="*/ 14958 w 16095"/>
                <a:gd name="T33" fmla="*/ 1169 h 15059"/>
                <a:gd name="T34" fmla="*/ 15050 w 16095"/>
                <a:gd name="T35" fmla="*/ 1310 h 15059"/>
                <a:gd name="T36" fmla="*/ 15088 w 16095"/>
                <a:gd name="T37" fmla="*/ 1480 h 15059"/>
                <a:gd name="T38" fmla="*/ 1279 w 16095"/>
                <a:gd name="T39" fmla="*/ 17 h 15059"/>
                <a:gd name="T40" fmla="*/ 790 w 16095"/>
                <a:gd name="T41" fmla="*/ 182 h 15059"/>
                <a:gd name="T42" fmla="*/ 391 w 16095"/>
                <a:gd name="T43" fmla="*/ 493 h 15059"/>
                <a:gd name="T44" fmla="*/ 119 w 16095"/>
                <a:gd name="T45" fmla="*/ 920 h 15059"/>
                <a:gd name="T46" fmla="*/ 2 w 16095"/>
                <a:gd name="T47" fmla="*/ 1429 h 15059"/>
                <a:gd name="T48" fmla="*/ 47 w 16095"/>
                <a:gd name="T49" fmla="*/ 11922 h 15059"/>
                <a:gd name="T50" fmla="*/ 257 w 16095"/>
                <a:gd name="T51" fmla="*/ 12387 h 15059"/>
                <a:gd name="T52" fmla="*/ 604 w 16095"/>
                <a:gd name="T53" fmla="*/ 12752 h 15059"/>
                <a:gd name="T54" fmla="*/ 1056 w 16095"/>
                <a:gd name="T55" fmla="*/ 12984 h 15059"/>
                <a:gd name="T56" fmla="*/ 6539 w 16095"/>
                <a:gd name="T57" fmla="*/ 13053 h 15059"/>
                <a:gd name="T58" fmla="*/ 3299 w 16095"/>
                <a:gd name="T59" fmla="*/ 14106 h 15059"/>
                <a:gd name="T60" fmla="*/ 3180 w 16095"/>
                <a:gd name="T61" fmla="*/ 14188 h 15059"/>
                <a:gd name="T62" fmla="*/ 3089 w 16095"/>
                <a:gd name="T63" fmla="*/ 14299 h 15059"/>
                <a:gd name="T64" fmla="*/ 3034 w 16095"/>
                <a:gd name="T65" fmla="*/ 14431 h 15059"/>
                <a:gd name="T66" fmla="*/ 3019 w 16095"/>
                <a:gd name="T67" fmla="*/ 14583 h 15059"/>
                <a:gd name="T68" fmla="*/ 3057 w 16095"/>
                <a:gd name="T69" fmla="*/ 14753 h 15059"/>
                <a:gd name="T70" fmla="*/ 3149 w 16095"/>
                <a:gd name="T71" fmla="*/ 14894 h 15059"/>
                <a:gd name="T72" fmla="*/ 3280 w 16095"/>
                <a:gd name="T73" fmla="*/ 14999 h 15059"/>
                <a:gd name="T74" fmla="*/ 3444 w 16095"/>
                <a:gd name="T75" fmla="*/ 15053 h 15059"/>
                <a:gd name="T76" fmla="*/ 12651 w 16095"/>
                <a:gd name="T77" fmla="*/ 15053 h 15059"/>
                <a:gd name="T78" fmla="*/ 12814 w 16095"/>
                <a:gd name="T79" fmla="*/ 14999 h 15059"/>
                <a:gd name="T80" fmla="*/ 12946 w 16095"/>
                <a:gd name="T81" fmla="*/ 14894 h 15059"/>
                <a:gd name="T82" fmla="*/ 13038 w 16095"/>
                <a:gd name="T83" fmla="*/ 14753 h 15059"/>
                <a:gd name="T84" fmla="*/ 13076 w 16095"/>
                <a:gd name="T85" fmla="*/ 14583 h 15059"/>
                <a:gd name="T86" fmla="*/ 13061 w 16095"/>
                <a:gd name="T87" fmla="*/ 14431 h 15059"/>
                <a:gd name="T88" fmla="*/ 13006 w 16095"/>
                <a:gd name="T89" fmla="*/ 14299 h 15059"/>
                <a:gd name="T90" fmla="*/ 12915 w 16095"/>
                <a:gd name="T91" fmla="*/ 14188 h 15059"/>
                <a:gd name="T92" fmla="*/ 12796 w 16095"/>
                <a:gd name="T93" fmla="*/ 14106 h 15059"/>
                <a:gd name="T94" fmla="*/ 9556 w 16095"/>
                <a:gd name="T95" fmla="*/ 13053 h 15059"/>
                <a:gd name="T96" fmla="*/ 15039 w 16095"/>
                <a:gd name="T97" fmla="*/ 12984 h 15059"/>
                <a:gd name="T98" fmla="*/ 15491 w 16095"/>
                <a:gd name="T99" fmla="*/ 12752 h 15059"/>
                <a:gd name="T100" fmla="*/ 15838 w 16095"/>
                <a:gd name="T101" fmla="*/ 12387 h 15059"/>
                <a:gd name="T102" fmla="*/ 16048 w 16095"/>
                <a:gd name="T103" fmla="*/ 11922 h 15059"/>
                <a:gd name="T104" fmla="*/ 16093 w 16095"/>
                <a:gd name="T105" fmla="*/ 1429 h 15059"/>
                <a:gd name="T106" fmla="*/ 15976 w 16095"/>
                <a:gd name="T107" fmla="*/ 920 h 15059"/>
                <a:gd name="T108" fmla="*/ 15703 w 16095"/>
                <a:gd name="T109" fmla="*/ 493 h 15059"/>
                <a:gd name="T110" fmla="*/ 15305 w 16095"/>
                <a:gd name="T111" fmla="*/ 182 h 15059"/>
                <a:gd name="T112" fmla="*/ 14815 w 16095"/>
                <a:gd name="T113" fmla="*/ 17 h 15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095" h="15059">
                  <a:moveTo>
                    <a:pt x="15089" y="11547"/>
                  </a:moveTo>
                  <a:lnTo>
                    <a:pt x="15088" y="11573"/>
                  </a:lnTo>
                  <a:lnTo>
                    <a:pt x="15086" y="11598"/>
                  </a:lnTo>
                  <a:lnTo>
                    <a:pt x="15083" y="11623"/>
                  </a:lnTo>
                  <a:lnTo>
                    <a:pt x="15079" y="11648"/>
                  </a:lnTo>
                  <a:lnTo>
                    <a:pt x="15073" y="11672"/>
                  </a:lnTo>
                  <a:lnTo>
                    <a:pt x="15066" y="11696"/>
                  </a:lnTo>
                  <a:lnTo>
                    <a:pt x="15059" y="11719"/>
                  </a:lnTo>
                  <a:lnTo>
                    <a:pt x="15050" y="11743"/>
                  </a:lnTo>
                  <a:lnTo>
                    <a:pt x="15040" y="11765"/>
                  </a:lnTo>
                  <a:lnTo>
                    <a:pt x="15029" y="11786"/>
                  </a:lnTo>
                  <a:lnTo>
                    <a:pt x="15016" y="11807"/>
                  </a:lnTo>
                  <a:lnTo>
                    <a:pt x="15003" y="11828"/>
                  </a:lnTo>
                  <a:lnTo>
                    <a:pt x="14988" y="11847"/>
                  </a:lnTo>
                  <a:lnTo>
                    <a:pt x="14974" y="11866"/>
                  </a:lnTo>
                  <a:lnTo>
                    <a:pt x="14958" y="11884"/>
                  </a:lnTo>
                  <a:lnTo>
                    <a:pt x="14941" y="11902"/>
                  </a:lnTo>
                  <a:lnTo>
                    <a:pt x="14924" y="11918"/>
                  </a:lnTo>
                  <a:lnTo>
                    <a:pt x="14906" y="11934"/>
                  </a:lnTo>
                  <a:lnTo>
                    <a:pt x="14887" y="11949"/>
                  </a:lnTo>
                  <a:lnTo>
                    <a:pt x="14867" y="11963"/>
                  </a:lnTo>
                  <a:lnTo>
                    <a:pt x="14847" y="11977"/>
                  </a:lnTo>
                  <a:lnTo>
                    <a:pt x="14826" y="11989"/>
                  </a:lnTo>
                  <a:lnTo>
                    <a:pt x="14803" y="12000"/>
                  </a:lnTo>
                  <a:lnTo>
                    <a:pt x="14781" y="12010"/>
                  </a:lnTo>
                  <a:lnTo>
                    <a:pt x="14759" y="12019"/>
                  </a:lnTo>
                  <a:lnTo>
                    <a:pt x="14735" y="12027"/>
                  </a:lnTo>
                  <a:lnTo>
                    <a:pt x="14712" y="12033"/>
                  </a:lnTo>
                  <a:lnTo>
                    <a:pt x="14687" y="12039"/>
                  </a:lnTo>
                  <a:lnTo>
                    <a:pt x="14663" y="12043"/>
                  </a:lnTo>
                  <a:lnTo>
                    <a:pt x="14637" y="12047"/>
                  </a:lnTo>
                  <a:lnTo>
                    <a:pt x="14612" y="12048"/>
                  </a:lnTo>
                  <a:lnTo>
                    <a:pt x="14586" y="12049"/>
                  </a:lnTo>
                  <a:lnTo>
                    <a:pt x="10059" y="12049"/>
                  </a:lnTo>
                  <a:lnTo>
                    <a:pt x="6036" y="12049"/>
                  </a:lnTo>
                  <a:lnTo>
                    <a:pt x="1509" y="12049"/>
                  </a:lnTo>
                  <a:lnTo>
                    <a:pt x="1483" y="12048"/>
                  </a:lnTo>
                  <a:lnTo>
                    <a:pt x="1458" y="12047"/>
                  </a:lnTo>
                  <a:lnTo>
                    <a:pt x="1432" y="12043"/>
                  </a:lnTo>
                  <a:lnTo>
                    <a:pt x="1407" y="12039"/>
                  </a:lnTo>
                  <a:lnTo>
                    <a:pt x="1383" y="12033"/>
                  </a:lnTo>
                  <a:lnTo>
                    <a:pt x="1359" y="12027"/>
                  </a:lnTo>
                  <a:lnTo>
                    <a:pt x="1336" y="12019"/>
                  </a:lnTo>
                  <a:lnTo>
                    <a:pt x="1313" y="12010"/>
                  </a:lnTo>
                  <a:lnTo>
                    <a:pt x="1291" y="12000"/>
                  </a:lnTo>
                  <a:lnTo>
                    <a:pt x="1268" y="11989"/>
                  </a:lnTo>
                  <a:lnTo>
                    <a:pt x="1248" y="11977"/>
                  </a:lnTo>
                  <a:lnTo>
                    <a:pt x="1227" y="11963"/>
                  </a:lnTo>
                  <a:lnTo>
                    <a:pt x="1208" y="11949"/>
                  </a:lnTo>
                  <a:lnTo>
                    <a:pt x="1189" y="11934"/>
                  </a:lnTo>
                  <a:lnTo>
                    <a:pt x="1171" y="11918"/>
                  </a:lnTo>
                  <a:lnTo>
                    <a:pt x="1153" y="11902"/>
                  </a:lnTo>
                  <a:lnTo>
                    <a:pt x="1137" y="11884"/>
                  </a:lnTo>
                  <a:lnTo>
                    <a:pt x="1121" y="11866"/>
                  </a:lnTo>
                  <a:lnTo>
                    <a:pt x="1106" y="11847"/>
                  </a:lnTo>
                  <a:lnTo>
                    <a:pt x="1091" y="11828"/>
                  </a:lnTo>
                  <a:lnTo>
                    <a:pt x="1078" y="11807"/>
                  </a:lnTo>
                  <a:lnTo>
                    <a:pt x="1066" y="11786"/>
                  </a:lnTo>
                  <a:lnTo>
                    <a:pt x="1055" y="11765"/>
                  </a:lnTo>
                  <a:lnTo>
                    <a:pt x="1045" y="11743"/>
                  </a:lnTo>
                  <a:lnTo>
                    <a:pt x="1036" y="11719"/>
                  </a:lnTo>
                  <a:lnTo>
                    <a:pt x="1028" y="11696"/>
                  </a:lnTo>
                  <a:lnTo>
                    <a:pt x="1022" y="11672"/>
                  </a:lnTo>
                  <a:lnTo>
                    <a:pt x="1016" y="11648"/>
                  </a:lnTo>
                  <a:lnTo>
                    <a:pt x="1012" y="11623"/>
                  </a:lnTo>
                  <a:lnTo>
                    <a:pt x="1009" y="11598"/>
                  </a:lnTo>
                  <a:lnTo>
                    <a:pt x="1007" y="11573"/>
                  </a:lnTo>
                  <a:lnTo>
                    <a:pt x="1006" y="11547"/>
                  </a:lnTo>
                  <a:lnTo>
                    <a:pt x="1006" y="1506"/>
                  </a:lnTo>
                  <a:lnTo>
                    <a:pt x="1007" y="1480"/>
                  </a:lnTo>
                  <a:lnTo>
                    <a:pt x="1009" y="1455"/>
                  </a:lnTo>
                  <a:lnTo>
                    <a:pt x="1012" y="1430"/>
                  </a:lnTo>
                  <a:lnTo>
                    <a:pt x="1016" y="1405"/>
                  </a:lnTo>
                  <a:lnTo>
                    <a:pt x="1022" y="1381"/>
                  </a:lnTo>
                  <a:lnTo>
                    <a:pt x="1028" y="1356"/>
                  </a:lnTo>
                  <a:lnTo>
                    <a:pt x="1036" y="1333"/>
                  </a:lnTo>
                  <a:lnTo>
                    <a:pt x="1045" y="1310"/>
                  </a:lnTo>
                  <a:lnTo>
                    <a:pt x="1055" y="1288"/>
                  </a:lnTo>
                  <a:lnTo>
                    <a:pt x="1066" y="1267"/>
                  </a:lnTo>
                  <a:lnTo>
                    <a:pt x="1078" y="1246"/>
                  </a:lnTo>
                  <a:lnTo>
                    <a:pt x="1091" y="1225"/>
                  </a:lnTo>
                  <a:lnTo>
                    <a:pt x="1106" y="1206"/>
                  </a:lnTo>
                  <a:lnTo>
                    <a:pt x="1121" y="1187"/>
                  </a:lnTo>
                  <a:lnTo>
                    <a:pt x="1137" y="1169"/>
                  </a:lnTo>
                  <a:lnTo>
                    <a:pt x="1153" y="1151"/>
                  </a:lnTo>
                  <a:lnTo>
                    <a:pt x="1171" y="1135"/>
                  </a:lnTo>
                  <a:lnTo>
                    <a:pt x="1189" y="1119"/>
                  </a:lnTo>
                  <a:lnTo>
                    <a:pt x="1208" y="1103"/>
                  </a:lnTo>
                  <a:lnTo>
                    <a:pt x="1227" y="1090"/>
                  </a:lnTo>
                  <a:lnTo>
                    <a:pt x="1248" y="1077"/>
                  </a:lnTo>
                  <a:lnTo>
                    <a:pt x="1268" y="1064"/>
                  </a:lnTo>
                  <a:lnTo>
                    <a:pt x="1291" y="1053"/>
                  </a:lnTo>
                  <a:lnTo>
                    <a:pt x="1313" y="1043"/>
                  </a:lnTo>
                  <a:lnTo>
                    <a:pt x="1336" y="1034"/>
                  </a:lnTo>
                  <a:lnTo>
                    <a:pt x="1359" y="1027"/>
                  </a:lnTo>
                  <a:lnTo>
                    <a:pt x="1383" y="1020"/>
                  </a:lnTo>
                  <a:lnTo>
                    <a:pt x="1407" y="1014"/>
                  </a:lnTo>
                  <a:lnTo>
                    <a:pt x="1432" y="1010"/>
                  </a:lnTo>
                  <a:lnTo>
                    <a:pt x="1458" y="1007"/>
                  </a:lnTo>
                  <a:lnTo>
                    <a:pt x="1483" y="1005"/>
                  </a:lnTo>
                  <a:lnTo>
                    <a:pt x="1509" y="1004"/>
                  </a:lnTo>
                  <a:lnTo>
                    <a:pt x="14586" y="1004"/>
                  </a:lnTo>
                  <a:lnTo>
                    <a:pt x="14612" y="1005"/>
                  </a:lnTo>
                  <a:lnTo>
                    <a:pt x="14637" y="1007"/>
                  </a:lnTo>
                  <a:lnTo>
                    <a:pt x="14663" y="1010"/>
                  </a:lnTo>
                  <a:lnTo>
                    <a:pt x="14687" y="1014"/>
                  </a:lnTo>
                  <a:lnTo>
                    <a:pt x="14712" y="1020"/>
                  </a:lnTo>
                  <a:lnTo>
                    <a:pt x="14735" y="1027"/>
                  </a:lnTo>
                  <a:lnTo>
                    <a:pt x="14759" y="1034"/>
                  </a:lnTo>
                  <a:lnTo>
                    <a:pt x="14781" y="1043"/>
                  </a:lnTo>
                  <a:lnTo>
                    <a:pt x="14803" y="1053"/>
                  </a:lnTo>
                  <a:lnTo>
                    <a:pt x="14826" y="1064"/>
                  </a:lnTo>
                  <a:lnTo>
                    <a:pt x="14847" y="1077"/>
                  </a:lnTo>
                  <a:lnTo>
                    <a:pt x="14867" y="1090"/>
                  </a:lnTo>
                  <a:lnTo>
                    <a:pt x="14887" y="1103"/>
                  </a:lnTo>
                  <a:lnTo>
                    <a:pt x="14906" y="1119"/>
                  </a:lnTo>
                  <a:lnTo>
                    <a:pt x="14924" y="1135"/>
                  </a:lnTo>
                  <a:lnTo>
                    <a:pt x="14941" y="1151"/>
                  </a:lnTo>
                  <a:lnTo>
                    <a:pt x="14958" y="1169"/>
                  </a:lnTo>
                  <a:lnTo>
                    <a:pt x="14974" y="1187"/>
                  </a:lnTo>
                  <a:lnTo>
                    <a:pt x="14988" y="1206"/>
                  </a:lnTo>
                  <a:lnTo>
                    <a:pt x="15003" y="1225"/>
                  </a:lnTo>
                  <a:lnTo>
                    <a:pt x="15016" y="1246"/>
                  </a:lnTo>
                  <a:lnTo>
                    <a:pt x="15029" y="1267"/>
                  </a:lnTo>
                  <a:lnTo>
                    <a:pt x="15040" y="1288"/>
                  </a:lnTo>
                  <a:lnTo>
                    <a:pt x="15050" y="1310"/>
                  </a:lnTo>
                  <a:lnTo>
                    <a:pt x="15059" y="1333"/>
                  </a:lnTo>
                  <a:lnTo>
                    <a:pt x="15066" y="1356"/>
                  </a:lnTo>
                  <a:lnTo>
                    <a:pt x="15073" y="1381"/>
                  </a:lnTo>
                  <a:lnTo>
                    <a:pt x="15079" y="1405"/>
                  </a:lnTo>
                  <a:lnTo>
                    <a:pt x="15083" y="1430"/>
                  </a:lnTo>
                  <a:lnTo>
                    <a:pt x="15086" y="1455"/>
                  </a:lnTo>
                  <a:lnTo>
                    <a:pt x="15088" y="1480"/>
                  </a:lnTo>
                  <a:lnTo>
                    <a:pt x="15089" y="1506"/>
                  </a:lnTo>
                  <a:lnTo>
                    <a:pt x="15089" y="11547"/>
                  </a:lnTo>
                  <a:close/>
                  <a:moveTo>
                    <a:pt x="14586" y="0"/>
                  </a:moveTo>
                  <a:lnTo>
                    <a:pt x="1509" y="0"/>
                  </a:lnTo>
                  <a:lnTo>
                    <a:pt x="1431" y="2"/>
                  </a:lnTo>
                  <a:lnTo>
                    <a:pt x="1354" y="8"/>
                  </a:lnTo>
                  <a:lnTo>
                    <a:pt x="1279" y="17"/>
                  </a:lnTo>
                  <a:lnTo>
                    <a:pt x="1204" y="30"/>
                  </a:lnTo>
                  <a:lnTo>
                    <a:pt x="1132" y="47"/>
                  </a:lnTo>
                  <a:lnTo>
                    <a:pt x="1060" y="67"/>
                  </a:lnTo>
                  <a:lnTo>
                    <a:pt x="990" y="91"/>
                  </a:lnTo>
                  <a:lnTo>
                    <a:pt x="921" y="118"/>
                  </a:lnTo>
                  <a:lnTo>
                    <a:pt x="854" y="149"/>
                  </a:lnTo>
                  <a:lnTo>
                    <a:pt x="790" y="182"/>
                  </a:lnTo>
                  <a:lnTo>
                    <a:pt x="726" y="218"/>
                  </a:lnTo>
                  <a:lnTo>
                    <a:pt x="665" y="257"/>
                  </a:lnTo>
                  <a:lnTo>
                    <a:pt x="606" y="299"/>
                  </a:lnTo>
                  <a:lnTo>
                    <a:pt x="549" y="344"/>
                  </a:lnTo>
                  <a:lnTo>
                    <a:pt x="494" y="392"/>
                  </a:lnTo>
                  <a:lnTo>
                    <a:pt x="442" y="441"/>
                  </a:lnTo>
                  <a:lnTo>
                    <a:pt x="391" y="493"/>
                  </a:lnTo>
                  <a:lnTo>
                    <a:pt x="344" y="548"/>
                  </a:lnTo>
                  <a:lnTo>
                    <a:pt x="300" y="605"/>
                  </a:lnTo>
                  <a:lnTo>
                    <a:pt x="258" y="664"/>
                  </a:lnTo>
                  <a:lnTo>
                    <a:pt x="218" y="725"/>
                  </a:lnTo>
                  <a:lnTo>
                    <a:pt x="182" y="788"/>
                  </a:lnTo>
                  <a:lnTo>
                    <a:pt x="149" y="853"/>
                  </a:lnTo>
                  <a:lnTo>
                    <a:pt x="119" y="920"/>
                  </a:lnTo>
                  <a:lnTo>
                    <a:pt x="92" y="988"/>
                  </a:lnTo>
                  <a:lnTo>
                    <a:pt x="67" y="1058"/>
                  </a:lnTo>
                  <a:lnTo>
                    <a:pt x="47" y="1130"/>
                  </a:lnTo>
                  <a:lnTo>
                    <a:pt x="30" y="1203"/>
                  </a:lnTo>
                  <a:lnTo>
                    <a:pt x="17" y="1277"/>
                  </a:lnTo>
                  <a:lnTo>
                    <a:pt x="8" y="1352"/>
                  </a:lnTo>
                  <a:lnTo>
                    <a:pt x="2" y="1429"/>
                  </a:lnTo>
                  <a:lnTo>
                    <a:pt x="0" y="1506"/>
                  </a:lnTo>
                  <a:lnTo>
                    <a:pt x="0" y="11547"/>
                  </a:lnTo>
                  <a:lnTo>
                    <a:pt x="2" y="11624"/>
                  </a:lnTo>
                  <a:lnTo>
                    <a:pt x="8" y="11700"/>
                  </a:lnTo>
                  <a:lnTo>
                    <a:pt x="17" y="11776"/>
                  </a:lnTo>
                  <a:lnTo>
                    <a:pt x="30" y="11850"/>
                  </a:lnTo>
                  <a:lnTo>
                    <a:pt x="47" y="11922"/>
                  </a:lnTo>
                  <a:lnTo>
                    <a:pt x="67" y="11994"/>
                  </a:lnTo>
                  <a:lnTo>
                    <a:pt x="92" y="12064"/>
                  </a:lnTo>
                  <a:lnTo>
                    <a:pt x="118" y="12132"/>
                  </a:lnTo>
                  <a:lnTo>
                    <a:pt x="148" y="12198"/>
                  </a:lnTo>
                  <a:lnTo>
                    <a:pt x="181" y="12264"/>
                  </a:lnTo>
                  <a:lnTo>
                    <a:pt x="217" y="12326"/>
                  </a:lnTo>
                  <a:lnTo>
                    <a:pt x="257" y="12387"/>
                  </a:lnTo>
                  <a:lnTo>
                    <a:pt x="299" y="12446"/>
                  </a:lnTo>
                  <a:lnTo>
                    <a:pt x="343" y="12504"/>
                  </a:lnTo>
                  <a:lnTo>
                    <a:pt x="390" y="12558"/>
                  </a:lnTo>
                  <a:lnTo>
                    <a:pt x="441" y="12610"/>
                  </a:lnTo>
                  <a:lnTo>
                    <a:pt x="493" y="12660"/>
                  </a:lnTo>
                  <a:lnTo>
                    <a:pt x="547" y="12707"/>
                  </a:lnTo>
                  <a:lnTo>
                    <a:pt x="604" y="12752"/>
                  </a:lnTo>
                  <a:lnTo>
                    <a:pt x="663" y="12794"/>
                  </a:lnTo>
                  <a:lnTo>
                    <a:pt x="724" y="12833"/>
                  </a:lnTo>
                  <a:lnTo>
                    <a:pt x="787" y="12869"/>
                  </a:lnTo>
                  <a:lnTo>
                    <a:pt x="852" y="12902"/>
                  </a:lnTo>
                  <a:lnTo>
                    <a:pt x="918" y="12933"/>
                  </a:lnTo>
                  <a:lnTo>
                    <a:pt x="987" y="12959"/>
                  </a:lnTo>
                  <a:lnTo>
                    <a:pt x="1056" y="12984"/>
                  </a:lnTo>
                  <a:lnTo>
                    <a:pt x="1128" y="13004"/>
                  </a:lnTo>
                  <a:lnTo>
                    <a:pt x="1201" y="13021"/>
                  </a:lnTo>
                  <a:lnTo>
                    <a:pt x="1275" y="13035"/>
                  </a:lnTo>
                  <a:lnTo>
                    <a:pt x="1350" y="13044"/>
                  </a:lnTo>
                  <a:lnTo>
                    <a:pt x="1426" y="13050"/>
                  </a:lnTo>
                  <a:lnTo>
                    <a:pt x="1504" y="13053"/>
                  </a:lnTo>
                  <a:lnTo>
                    <a:pt x="6539" y="13053"/>
                  </a:lnTo>
                  <a:lnTo>
                    <a:pt x="6539" y="13663"/>
                  </a:lnTo>
                  <a:lnTo>
                    <a:pt x="3399" y="14070"/>
                  </a:lnTo>
                  <a:lnTo>
                    <a:pt x="3378" y="14076"/>
                  </a:lnTo>
                  <a:lnTo>
                    <a:pt x="3358" y="14082"/>
                  </a:lnTo>
                  <a:lnTo>
                    <a:pt x="3338" y="14090"/>
                  </a:lnTo>
                  <a:lnTo>
                    <a:pt x="3319" y="14098"/>
                  </a:lnTo>
                  <a:lnTo>
                    <a:pt x="3299" y="14106"/>
                  </a:lnTo>
                  <a:lnTo>
                    <a:pt x="3280" y="14116"/>
                  </a:lnTo>
                  <a:lnTo>
                    <a:pt x="3262" y="14126"/>
                  </a:lnTo>
                  <a:lnTo>
                    <a:pt x="3245" y="14137"/>
                  </a:lnTo>
                  <a:lnTo>
                    <a:pt x="3228" y="14149"/>
                  </a:lnTo>
                  <a:lnTo>
                    <a:pt x="3211" y="14161"/>
                  </a:lnTo>
                  <a:lnTo>
                    <a:pt x="3196" y="14174"/>
                  </a:lnTo>
                  <a:lnTo>
                    <a:pt x="3180" y="14188"/>
                  </a:lnTo>
                  <a:lnTo>
                    <a:pt x="3166" y="14203"/>
                  </a:lnTo>
                  <a:lnTo>
                    <a:pt x="3151" y="14217"/>
                  </a:lnTo>
                  <a:lnTo>
                    <a:pt x="3138" y="14233"/>
                  </a:lnTo>
                  <a:lnTo>
                    <a:pt x="3124" y="14249"/>
                  </a:lnTo>
                  <a:lnTo>
                    <a:pt x="3112" y="14265"/>
                  </a:lnTo>
                  <a:lnTo>
                    <a:pt x="3100" y="14282"/>
                  </a:lnTo>
                  <a:lnTo>
                    <a:pt x="3089" y="14299"/>
                  </a:lnTo>
                  <a:lnTo>
                    <a:pt x="3079" y="14316"/>
                  </a:lnTo>
                  <a:lnTo>
                    <a:pt x="3070" y="14335"/>
                  </a:lnTo>
                  <a:lnTo>
                    <a:pt x="3061" y="14353"/>
                  </a:lnTo>
                  <a:lnTo>
                    <a:pt x="3053" y="14372"/>
                  </a:lnTo>
                  <a:lnTo>
                    <a:pt x="3046" y="14391"/>
                  </a:lnTo>
                  <a:lnTo>
                    <a:pt x="3039" y="14411"/>
                  </a:lnTo>
                  <a:lnTo>
                    <a:pt x="3034" y="14431"/>
                  </a:lnTo>
                  <a:lnTo>
                    <a:pt x="3029" y="14452"/>
                  </a:lnTo>
                  <a:lnTo>
                    <a:pt x="3025" y="14473"/>
                  </a:lnTo>
                  <a:lnTo>
                    <a:pt x="3022" y="14493"/>
                  </a:lnTo>
                  <a:lnTo>
                    <a:pt x="3020" y="14514"/>
                  </a:lnTo>
                  <a:lnTo>
                    <a:pt x="3018" y="14536"/>
                  </a:lnTo>
                  <a:lnTo>
                    <a:pt x="3018" y="14557"/>
                  </a:lnTo>
                  <a:lnTo>
                    <a:pt x="3019" y="14583"/>
                  </a:lnTo>
                  <a:lnTo>
                    <a:pt x="3020" y="14608"/>
                  </a:lnTo>
                  <a:lnTo>
                    <a:pt x="3024" y="14633"/>
                  </a:lnTo>
                  <a:lnTo>
                    <a:pt x="3028" y="14658"/>
                  </a:lnTo>
                  <a:lnTo>
                    <a:pt x="3034" y="14682"/>
                  </a:lnTo>
                  <a:lnTo>
                    <a:pt x="3040" y="14707"/>
                  </a:lnTo>
                  <a:lnTo>
                    <a:pt x="3048" y="14730"/>
                  </a:lnTo>
                  <a:lnTo>
                    <a:pt x="3057" y="14753"/>
                  </a:lnTo>
                  <a:lnTo>
                    <a:pt x="3067" y="14775"/>
                  </a:lnTo>
                  <a:lnTo>
                    <a:pt x="3078" y="14797"/>
                  </a:lnTo>
                  <a:lnTo>
                    <a:pt x="3090" y="14818"/>
                  </a:lnTo>
                  <a:lnTo>
                    <a:pt x="3103" y="14838"/>
                  </a:lnTo>
                  <a:lnTo>
                    <a:pt x="3117" y="14857"/>
                  </a:lnTo>
                  <a:lnTo>
                    <a:pt x="3132" y="14876"/>
                  </a:lnTo>
                  <a:lnTo>
                    <a:pt x="3149" y="14894"/>
                  </a:lnTo>
                  <a:lnTo>
                    <a:pt x="3165" y="14912"/>
                  </a:lnTo>
                  <a:lnTo>
                    <a:pt x="3183" y="14928"/>
                  </a:lnTo>
                  <a:lnTo>
                    <a:pt x="3201" y="14945"/>
                  </a:lnTo>
                  <a:lnTo>
                    <a:pt x="3220" y="14960"/>
                  </a:lnTo>
                  <a:lnTo>
                    <a:pt x="3239" y="14974"/>
                  </a:lnTo>
                  <a:lnTo>
                    <a:pt x="3260" y="14987"/>
                  </a:lnTo>
                  <a:lnTo>
                    <a:pt x="3280" y="14999"/>
                  </a:lnTo>
                  <a:lnTo>
                    <a:pt x="3302" y="15010"/>
                  </a:lnTo>
                  <a:lnTo>
                    <a:pt x="3325" y="15020"/>
                  </a:lnTo>
                  <a:lnTo>
                    <a:pt x="3348" y="15029"/>
                  </a:lnTo>
                  <a:lnTo>
                    <a:pt x="3371" y="15037"/>
                  </a:lnTo>
                  <a:lnTo>
                    <a:pt x="3395" y="15043"/>
                  </a:lnTo>
                  <a:lnTo>
                    <a:pt x="3419" y="15049"/>
                  </a:lnTo>
                  <a:lnTo>
                    <a:pt x="3444" y="15053"/>
                  </a:lnTo>
                  <a:lnTo>
                    <a:pt x="3469" y="15056"/>
                  </a:lnTo>
                  <a:lnTo>
                    <a:pt x="3495" y="15058"/>
                  </a:lnTo>
                  <a:lnTo>
                    <a:pt x="3521" y="15059"/>
                  </a:lnTo>
                  <a:lnTo>
                    <a:pt x="12574" y="15059"/>
                  </a:lnTo>
                  <a:lnTo>
                    <a:pt x="12600" y="15058"/>
                  </a:lnTo>
                  <a:lnTo>
                    <a:pt x="12626" y="15056"/>
                  </a:lnTo>
                  <a:lnTo>
                    <a:pt x="12651" y="15053"/>
                  </a:lnTo>
                  <a:lnTo>
                    <a:pt x="12676" y="15049"/>
                  </a:lnTo>
                  <a:lnTo>
                    <a:pt x="12700" y="15043"/>
                  </a:lnTo>
                  <a:lnTo>
                    <a:pt x="12724" y="15037"/>
                  </a:lnTo>
                  <a:lnTo>
                    <a:pt x="12747" y="15029"/>
                  </a:lnTo>
                  <a:lnTo>
                    <a:pt x="12770" y="15020"/>
                  </a:lnTo>
                  <a:lnTo>
                    <a:pt x="12793" y="15010"/>
                  </a:lnTo>
                  <a:lnTo>
                    <a:pt x="12814" y="14999"/>
                  </a:lnTo>
                  <a:lnTo>
                    <a:pt x="12835" y="14987"/>
                  </a:lnTo>
                  <a:lnTo>
                    <a:pt x="12856" y="14974"/>
                  </a:lnTo>
                  <a:lnTo>
                    <a:pt x="12875" y="14960"/>
                  </a:lnTo>
                  <a:lnTo>
                    <a:pt x="12894" y="14945"/>
                  </a:lnTo>
                  <a:lnTo>
                    <a:pt x="12912" y="14928"/>
                  </a:lnTo>
                  <a:lnTo>
                    <a:pt x="12930" y="14912"/>
                  </a:lnTo>
                  <a:lnTo>
                    <a:pt x="12946" y="14894"/>
                  </a:lnTo>
                  <a:lnTo>
                    <a:pt x="12963" y="14876"/>
                  </a:lnTo>
                  <a:lnTo>
                    <a:pt x="12978" y="14857"/>
                  </a:lnTo>
                  <a:lnTo>
                    <a:pt x="12992" y="14838"/>
                  </a:lnTo>
                  <a:lnTo>
                    <a:pt x="13005" y="14818"/>
                  </a:lnTo>
                  <a:lnTo>
                    <a:pt x="13017" y="14797"/>
                  </a:lnTo>
                  <a:lnTo>
                    <a:pt x="13028" y="14775"/>
                  </a:lnTo>
                  <a:lnTo>
                    <a:pt x="13038" y="14753"/>
                  </a:lnTo>
                  <a:lnTo>
                    <a:pt x="13047" y="14730"/>
                  </a:lnTo>
                  <a:lnTo>
                    <a:pt x="13055" y="14707"/>
                  </a:lnTo>
                  <a:lnTo>
                    <a:pt x="13061" y="14682"/>
                  </a:lnTo>
                  <a:lnTo>
                    <a:pt x="13067" y="14658"/>
                  </a:lnTo>
                  <a:lnTo>
                    <a:pt x="13071" y="14633"/>
                  </a:lnTo>
                  <a:lnTo>
                    <a:pt x="13074" y="14608"/>
                  </a:lnTo>
                  <a:lnTo>
                    <a:pt x="13076" y="14583"/>
                  </a:lnTo>
                  <a:lnTo>
                    <a:pt x="13077" y="14557"/>
                  </a:lnTo>
                  <a:lnTo>
                    <a:pt x="13077" y="14536"/>
                  </a:lnTo>
                  <a:lnTo>
                    <a:pt x="13075" y="14514"/>
                  </a:lnTo>
                  <a:lnTo>
                    <a:pt x="13073" y="14493"/>
                  </a:lnTo>
                  <a:lnTo>
                    <a:pt x="13070" y="14473"/>
                  </a:lnTo>
                  <a:lnTo>
                    <a:pt x="13066" y="14452"/>
                  </a:lnTo>
                  <a:lnTo>
                    <a:pt x="13061" y="14431"/>
                  </a:lnTo>
                  <a:lnTo>
                    <a:pt x="13056" y="14411"/>
                  </a:lnTo>
                  <a:lnTo>
                    <a:pt x="13049" y="14391"/>
                  </a:lnTo>
                  <a:lnTo>
                    <a:pt x="13042" y="14372"/>
                  </a:lnTo>
                  <a:lnTo>
                    <a:pt x="13034" y="14353"/>
                  </a:lnTo>
                  <a:lnTo>
                    <a:pt x="13025" y="14335"/>
                  </a:lnTo>
                  <a:lnTo>
                    <a:pt x="13016" y="14316"/>
                  </a:lnTo>
                  <a:lnTo>
                    <a:pt x="13006" y="14299"/>
                  </a:lnTo>
                  <a:lnTo>
                    <a:pt x="12995" y="14282"/>
                  </a:lnTo>
                  <a:lnTo>
                    <a:pt x="12983" y="14265"/>
                  </a:lnTo>
                  <a:lnTo>
                    <a:pt x="12971" y="14249"/>
                  </a:lnTo>
                  <a:lnTo>
                    <a:pt x="12957" y="14233"/>
                  </a:lnTo>
                  <a:lnTo>
                    <a:pt x="12944" y="14217"/>
                  </a:lnTo>
                  <a:lnTo>
                    <a:pt x="12930" y="14203"/>
                  </a:lnTo>
                  <a:lnTo>
                    <a:pt x="12915" y="14188"/>
                  </a:lnTo>
                  <a:lnTo>
                    <a:pt x="12900" y="14174"/>
                  </a:lnTo>
                  <a:lnTo>
                    <a:pt x="12884" y="14161"/>
                  </a:lnTo>
                  <a:lnTo>
                    <a:pt x="12867" y="14149"/>
                  </a:lnTo>
                  <a:lnTo>
                    <a:pt x="12850" y="14137"/>
                  </a:lnTo>
                  <a:lnTo>
                    <a:pt x="12833" y="14126"/>
                  </a:lnTo>
                  <a:lnTo>
                    <a:pt x="12815" y="14116"/>
                  </a:lnTo>
                  <a:lnTo>
                    <a:pt x="12796" y="14106"/>
                  </a:lnTo>
                  <a:lnTo>
                    <a:pt x="12776" y="14098"/>
                  </a:lnTo>
                  <a:lnTo>
                    <a:pt x="12757" y="14090"/>
                  </a:lnTo>
                  <a:lnTo>
                    <a:pt x="12737" y="14082"/>
                  </a:lnTo>
                  <a:lnTo>
                    <a:pt x="12717" y="14076"/>
                  </a:lnTo>
                  <a:lnTo>
                    <a:pt x="12696" y="14070"/>
                  </a:lnTo>
                  <a:lnTo>
                    <a:pt x="9556" y="13663"/>
                  </a:lnTo>
                  <a:lnTo>
                    <a:pt x="9556" y="13053"/>
                  </a:lnTo>
                  <a:lnTo>
                    <a:pt x="14591" y="13053"/>
                  </a:lnTo>
                  <a:lnTo>
                    <a:pt x="14669" y="13050"/>
                  </a:lnTo>
                  <a:lnTo>
                    <a:pt x="14745" y="13044"/>
                  </a:lnTo>
                  <a:lnTo>
                    <a:pt x="14820" y="13035"/>
                  </a:lnTo>
                  <a:lnTo>
                    <a:pt x="14894" y="13021"/>
                  </a:lnTo>
                  <a:lnTo>
                    <a:pt x="14967" y="13004"/>
                  </a:lnTo>
                  <a:lnTo>
                    <a:pt x="15039" y="12984"/>
                  </a:lnTo>
                  <a:lnTo>
                    <a:pt x="15108" y="12959"/>
                  </a:lnTo>
                  <a:lnTo>
                    <a:pt x="15177" y="12933"/>
                  </a:lnTo>
                  <a:lnTo>
                    <a:pt x="15243" y="12902"/>
                  </a:lnTo>
                  <a:lnTo>
                    <a:pt x="15308" y="12869"/>
                  </a:lnTo>
                  <a:lnTo>
                    <a:pt x="15371" y="12833"/>
                  </a:lnTo>
                  <a:lnTo>
                    <a:pt x="15432" y="12794"/>
                  </a:lnTo>
                  <a:lnTo>
                    <a:pt x="15491" y="12752"/>
                  </a:lnTo>
                  <a:lnTo>
                    <a:pt x="15548" y="12707"/>
                  </a:lnTo>
                  <a:lnTo>
                    <a:pt x="15602" y="12660"/>
                  </a:lnTo>
                  <a:lnTo>
                    <a:pt x="15654" y="12610"/>
                  </a:lnTo>
                  <a:lnTo>
                    <a:pt x="15705" y="12558"/>
                  </a:lnTo>
                  <a:lnTo>
                    <a:pt x="15752" y="12504"/>
                  </a:lnTo>
                  <a:lnTo>
                    <a:pt x="15796" y="12446"/>
                  </a:lnTo>
                  <a:lnTo>
                    <a:pt x="15838" y="12387"/>
                  </a:lnTo>
                  <a:lnTo>
                    <a:pt x="15878" y="12326"/>
                  </a:lnTo>
                  <a:lnTo>
                    <a:pt x="15914" y="12264"/>
                  </a:lnTo>
                  <a:lnTo>
                    <a:pt x="15947" y="12198"/>
                  </a:lnTo>
                  <a:lnTo>
                    <a:pt x="15977" y="12132"/>
                  </a:lnTo>
                  <a:lnTo>
                    <a:pt x="16003" y="12064"/>
                  </a:lnTo>
                  <a:lnTo>
                    <a:pt x="16028" y="11994"/>
                  </a:lnTo>
                  <a:lnTo>
                    <a:pt x="16048" y="11922"/>
                  </a:lnTo>
                  <a:lnTo>
                    <a:pt x="16065" y="11850"/>
                  </a:lnTo>
                  <a:lnTo>
                    <a:pt x="16078" y="11776"/>
                  </a:lnTo>
                  <a:lnTo>
                    <a:pt x="16087" y="11700"/>
                  </a:lnTo>
                  <a:lnTo>
                    <a:pt x="16093" y="11624"/>
                  </a:lnTo>
                  <a:lnTo>
                    <a:pt x="16095" y="11547"/>
                  </a:lnTo>
                  <a:lnTo>
                    <a:pt x="16095" y="1506"/>
                  </a:lnTo>
                  <a:lnTo>
                    <a:pt x="16093" y="1429"/>
                  </a:lnTo>
                  <a:lnTo>
                    <a:pt x="16087" y="1352"/>
                  </a:lnTo>
                  <a:lnTo>
                    <a:pt x="16078" y="1277"/>
                  </a:lnTo>
                  <a:lnTo>
                    <a:pt x="16064" y="1203"/>
                  </a:lnTo>
                  <a:lnTo>
                    <a:pt x="16048" y="1130"/>
                  </a:lnTo>
                  <a:lnTo>
                    <a:pt x="16028" y="1058"/>
                  </a:lnTo>
                  <a:lnTo>
                    <a:pt x="16003" y="988"/>
                  </a:lnTo>
                  <a:lnTo>
                    <a:pt x="15976" y="920"/>
                  </a:lnTo>
                  <a:lnTo>
                    <a:pt x="15946" y="853"/>
                  </a:lnTo>
                  <a:lnTo>
                    <a:pt x="15913" y="788"/>
                  </a:lnTo>
                  <a:lnTo>
                    <a:pt x="15877" y="725"/>
                  </a:lnTo>
                  <a:lnTo>
                    <a:pt x="15837" y="664"/>
                  </a:lnTo>
                  <a:lnTo>
                    <a:pt x="15795" y="605"/>
                  </a:lnTo>
                  <a:lnTo>
                    <a:pt x="15750" y="548"/>
                  </a:lnTo>
                  <a:lnTo>
                    <a:pt x="15703" y="493"/>
                  </a:lnTo>
                  <a:lnTo>
                    <a:pt x="15652" y="441"/>
                  </a:lnTo>
                  <a:lnTo>
                    <a:pt x="15600" y="392"/>
                  </a:lnTo>
                  <a:lnTo>
                    <a:pt x="15546" y="344"/>
                  </a:lnTo>
                  <a:lnTo>
                    <a:pt x="15488" y="299"/>
                  </a:lnTo>
                  <a:lnTo>
                    <a:pt x="15429" y="257"/>
                  </a:lnTo>
                  <a:lnTo>
                    <a:pt x="15369" y="218"/>
                  </a:lnTo>
                  <a:lnTo>
                    <a:pt x="15305" y="182"/>
                  </a:lnTo>
                  <a:lnTo>
                    <a:pt x="15240" y="149"/>
                  </a:lnTo>
                  <a:lnTo>
                    <a:pt x="15174" y="118"/>
                  </a:lnTo>
                  <a:lnTo>
                    <a:pt x="15105" y="91"/>
                  </a:lnTo>
                  <a:lnTo>
                    <a:pt x="15035" y="67"/>
                  </a:lnTo>
                  <a:lnTo>
                    <a:pt x="14963" y="47"/>
                  </a:lnTo>
                  <a:lnTo>
                    <a:pt x="14890" y="30"/>
                  </a:lnTo>
                  <a:lnTo>
                    <a:pt x="14815" y="17"/>
                  </a:lnTo>
                  <a:lnTo>
                    <a:pt x="14740" y="8"/>
                  </a:lnTo>
                  <a:lnTo>
                    <a:pt x="14664" y="2"/>
                  </a:lnTo>
                  <a:lnTo>
                    <a:pt x="1458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grpSp>
      <p:grpSp>
        <p:nvGrpSpPr>
          <p:cNvPr id="31" name="Group 10"/>
          <p:cNvGrpSpPr/>
          <p:nvPr/>
        </p:nvGrpSpPr>
        <p:grpSpPr>
          <a:xfrm>
            <a:off x="5393008" y="5441086"/>
            <a:ext cx="342158" cy="341371"/>
            <a:chOff x="4594225" y="2119313"/>
            <a:chExt cx="690563" cy="688975"/>
          </a:xfrm>
          <a:solidFill>
            <a:schemeClr val="bg1">
              <a:lumMod val="65000"/>
            </a:schemeClr>
          </a:solidFill>
        </p:grpSpPr>
        <p:sp>
          <p:nvSpPr>
            <p:cNvPr id="50" name="Freeform 74"/>
            <p:cNvSpPr>
              <a:spLocks noEditPoints="1"/>
            </p:cNvSpPr>
            <p:nvPr/>
          </p:nvSpPr>
          <p:spPr bwMode="auto">
            <a:xfrm>
              <a:off x="4594225" y="2119313"/>
              <a:ext cx="690563" cy="688975"/>
            </a:xfrm>
            <a:custGeom>
              <a:avLst/>
              <a:gdLst>
                <a:gd name="T0" fmla="*/ 13014 w 16095"/>
                <a:gd name="T1" fmla="*/ 9314 h 16058"/>
                <a:gd name="T2" fmla="*/ 12601 w 16095"/>
                <a:gd name="T3" fmla="*/ 10148 h 16058"/>
                <a:gd name="T4" fmla="*/ 12483 w 16095"/>
                <a:gd name="T5" fmla="*/ 10816 h 16058"/>
                <a:gd name="T6" fmla="*/ 11103 w 16095"/>
                <a:gd name="T7" fmla="*/ 12535 h 16058"/>
                <a:gd name="T8" fmla="*/ 10453 w 16095"/>
                <a:gd name="T9" fmla="*/ 12465 h 16058"/>
                <a:gd name="T10" fmla="*/ 9575 w 16095"/>
                <a:gd name="T11" fmla="*/ 12816 h 16058"/>
                <a:gd name="T12" fmla="*/ 9126 w 16095"/>
                <a:gd name="T13" fmla="*/ 13268 h 16058"/>
                <a:gd name="T14" fmla="*/ 6955 w 16095"/>
                <a:gd name="T15" fmla="*/ 13239 h 16058"/>
                <a:gd name="T16" fmla="*/ 6491 w 16095"/>
                <a:gd name="T17" fmla="*/ 12802 h 16058"/>
                <a:gd name="T18" fmla="*/ 5615 w 16095"/>
                <a:gd name="T19" fmla="*/ 12459 h 16058"/>
                <a:gd name="T20" fmla="*/ 4959 w 16095"/>
                <a:gd name="T21" fmla="*/ 12551 h 16058"/>
                <a:gd name="T22" fmla="*/ 3617 w 16095"/>
                <a:gd name="T23" fmla="*/ 10784 h 16058"/>
                <a:gd name="T24" fmla="*/ 3464 w 16095"/>
                <a:gd name="T25" fmla="*/ 10082 h 16058"/>
                <a:gd name="T26" fmla="*/ 3059 w 16095"/>
                <a:gd name="T27" fmla="*/ 9291 h 16058"/>
                <a:gd name="T28" fmla="*/ 1006 w 16095"/>
                <a:gd name="T29" fmla="*/ 7347 h 16058"/>
                <a:gd name="T30" fmla="*/ 3081 w 16095"/>
                <a:gd name="T31" fmla="*/ 6745 h 16058"/>
                <a:gd name="T32" fmla="*/ 3495 w 16095"/>
                <a:gd name="T33" fmla="*/ 5911 h 16058"/>
                <a:gd name="T34" fmla="*/ 3613 w 16095"/>
                <a:gd name="T35" fmla="*/ 5243 h 16058"/>
                <a:gd name="T36" fmla="*/ 4992 w 16095"/>
                <a:gd name="T37" fmla="*/ 3523 h 16058"/>
                <a:gd name="T38" fmla="*/ 5643 w 16095"/>
                <a:gd name="T39" fmla="*/ 3593 h 16058"/>
                <a:gd name="T40" fmla="*/ 6520 w 16095"/>
                <a:gd name="T41" fmla="*/ 3242 h 16058"/>
                <a:gd name="T42" fmla="*/ 6970 w 16095"/>
                <a:gd name="T43" fmla="*/ 2790 h 16058"/>
                <a:gd name="T44" fmla="*/ 9140 w 16095"/>
                <a:gd name="T45" fmla="*/ 2819 h 16058"/>
                <a:gd name="T46" fmla="*/ 9604 w 16095"/>
                <a:gd name="T47" fmla="*/ 3256 h 16058"/>
                <a:gd name="T48" fmla="*/ 10480 w 16095"/>
                <a:gd name="T49" fmla="*/ 3599 h 16058"/>
                <a:gd name="T50" fmla="*/ 11137 w 16095"/>
                <a:gd name="T51" fmla="*/ 3507 h 16058"/>
                <a:gd name="T52" fmla="*/ 12478 w 16095"/>
                <a:gd name="T53" fmla="*/ 5274 h 16058"/>
                <a:gd name="T54" fmla="*/ 12631 w 16095"/>
                <a:gd name="T55" fmla="*/ 5976 h 16058"/>
                <a:gd name="T56" fmla="*/ 13036 w 16095"/>
                <a:gd name="T57" fmla="*/ 6767 h 16058"/>
                <a:gd name="T58" fmla="*/ 15089 w 16095"/>
                <a:gd name="T59" fmla="*/ 8712 h 16058"/>
                <a:gd name="T60" fmla="*/ 14489 w 16095"/>
                <a:gd name="T61" fmla="*/ 3783 h 16058"/>
                <a:gd name="T62" fmla="*/ 14336 w 16095"/>
                <a:gd name="T63" fmla="*/ 2970 h 16058"/>
                <a:gd name="T64" fmla="*/ 12945 w 16095"/>
                <a:gd name="T65" fmla="*/ 1659 h 16058"/>
                <a:gd name="T66" fmla="*/ 12433 w 16095"/>
                <a:gd name="T67" fmla="*/ 1581 h 16058"/>
                <a:gd name="T68" fmla="*/ 10192 w 16095"/>
                <a:gd name="T69" fmla="*/ 2406 h 16058"/>
                <a:gd name="T70" fmla="*/ 9336 w 16095"/>
                <a:gd name="T71" fmla="*/ 202 h 16058"/>
                <a:gd name="T72" fmla="*/ 7187 w 16095"/>
                <a:gd name="T73" fmla="*/ 15 h 16058"/>
                <a:gd name="T74" fmla="*/ 6503 w 16095"/>
                <a:gd name="T75" fmla="*/ 483 h 16058"/>
                <a:gd name="T76" fmla="*/ 4046 w 16095"/>
                <a:gd name="T77" fmla="*/ 1704 h 16058"/>
                <a:gd name="T78" fmla="*/ 3407 w 16095"/>
                <a:gd name="T79" fmla="*/ 1586 h 16058"/>
                <a:gd name="T80" fmla="*/ 2956 w 16095"/>
                <a:gd name="T81" fmla="*/ 1771 h 16058"/>
                <a:gd name="T82" fmla="*/ 1604 w 16095"/>
                <a:gd name="T83" fmla="*/ 3320 h 16058"/>
                <a:gd name="T84" fmla="*/ 2620 w 16095"/>
                <a:gd name="T85" fmla="*/ 5408 h 16058"/>
                <a:gd name="T86" fmla="*/ 379 w 16095"/>
                <a:gd name="T87" fmla="*/ 6562 h 16058"/>
                <a:gd name="T88" fmla="*/ 1 w 16095"/>
                <a:gd name="T89" fmla="*/ 7302 h 16058"/>
                <a:gd name="T90" fmla="*/ 285 w 16095"/>
                <a:gd name="T91" fmla="*/ 9412 h 16058"/>
                <a:gd name="T92" fmla="*/ 2511 w 16095"/>
                <a:gd name="T93" fmla="*/ 10413 h 16058"/>
                <a:gd name="T94" fmla="*/ 1583 w 16095"/>
                <a:gd name="T95" fmla="*/ 12613 h 16058"/>
                <a:gd name="T96" fmla="*/ 2897 w 16095"/>
                <a:gd name="T97" fmla="*/ 14241 h 16058"/>
                <a:gd name="T98" fmla="*/ 3336 w 16095"/>
                <a:gd name="T99" fmla="*/ 14459 h 16058"/>
                <a:gd name="T100" fmla="*/ 3944 w 16095"/>
                <a:gd name="T101" fmla="*/ 14404 h 16058"/>
                <a:gd name="T102" fmla="*/ 6444 w 16095"/>
                <a:gd name="T103" fmla="*/ 15461 h 16058"/>
                <a:gd name="T104" fmla="*/ 7061 w 16095"/>
                <a:gd name="T105" fmla="*/ 16012 h 16058"/>
                <a:gd name="T106" fmla="*/ 9229 w 16095"/>
                <a:gd name="T107" fmla="*/ 15927 h 16058"/>
                <a:gd name="T108" fmla="*/ 9718 w 16095"/>
                <a:gd name="T109" fmla="*/ 15251 h 16058"/>
                <a:gd name="T110" fmla="*/ 12326 w 16095"/>
                <a:gd name="T111" fmla="*/ 14460 h 16058"/>
                <a:gd name="T112" fmla="*/ 12877 w 16095"/>
                <a:gd name="T113" fmla="*/ 14426 h 16058"/>
                <a:gd name="T114" fmla="*/ 14253 w 16095"/>
                <a:gd name="T115" fmla="*/ 13191 h 16058"/>
                <a:gd name="T116" fmla="*/ 14511 w 16095"/>
                <a:gd name="T117" fmla="*/ 12402 h 16058"/>
                <a:gd name="T118" fmla="*/ 13745 w 16095"/>
                <a:gd name="T119" fmla="*/ 10004 h 16058"/>
                <a:gd name="T120" fmla="*/ 15941 w 16095"/>
                <a:gd name="T121" fmla="*/ 9245 h 16058"/>
                <a:gd name="T122" fmla="*/ 16061 w 16095"/>
                <a:gd name="T123" fmla="*/ 7086 h 16058"/>
                <a:gd name="T124" fmla="*/ 15536 w 16095"/>
                <a:gd name="T125" fmla="*/ 6448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095" h="16058">
                  <a:moveTo>
                    <a:pt x="13547" y="9020"/>
                  </a:moveTo>
                  <a:lnTo>
                    <a:pt x="13515" y="9027"/>
                  </a:lnTo>
                  <a:lnTo>
                    <a:pt x="13483" y="9035"/>
                  </a:lnTo>
                  <a:lnTo>
                    <a:pt x="13450" y="9044"/>
                  </a:lnTo>
                  <a:lnTo>
                    <a:pt x="13419" y="9054"/>
                  </a:lnTo>
                  <a:lnTo>
                    <a:pt x="13388" y="9065"/>
                  </a:lnTo>
                  <a:lnTo>
                    <a:pt x="13358" y="9077"/>
                  </a:lnTo>
                  <a:lnTo>
                    <a:pt x="13328" y="9090"/>
                  </a:lnTo>
                  <a:lnTo>
                    <a:pt x="13298" y="9104"/>
                  </a:lnTo>
                  <a:lnTo>
                    <a:pt x="13269" y="9120"/>
                  </a:lnTo>
                  <a:lnTo>
                    <a:pt x="13241" y="9135"/>
                  </a:lnTo>
                  <a:lnTo>
                    <a:pt x="13213" y="9152"/>
                  </a:lnTo>
                  <a:lnTo>
                    <a:pt x="13186" y="9169"/>
                  </a:lnTo>
                  <a:lnTo>
                    <a:pt x="13160" y="9187"/>
                  </a:lnTo>
                  <a:lnTo>
                    <a:pt x="13134" y="9207"/>
                  </a:lnTo>
                  <a:lnTo>
                    <a:pt x="13108" y="9226"/>
                  </a:lnTo>
                  <a:lnTo>
                    <a:pt x="13083" y="9247"/>
                  </a:lnTo>
                  <a:lnTo>
                    <a:pt x="13059" y="9269"/>
                  </a:lnTo>
                  <a:lnTo>
                    <a:pt x="13036" y="9291"/>
                  </a:lnTo>
                  <a:lnTo>
                    <a:pt x="13014" y="9314"/>
                  </a:lnTo>
                  <a:lnTo>
                    <a:pt x="12992" y="9338"/>
                  </a:lnTo>
                  <a:lnTo>
                    <a:pt x="12971" y="9362"/>
                  </a:lnTo>
                  <a:lnTo>
                    <a:pt x="12950" y="9387"/>
                  </a:lnTo>
                  <a:lnTo>
                    <a:pt x="12931" y="9414"/>
                  </a:lnTo>
                  <a:lnTo>
                    <a:pt x="12912" y="9440"/>
                  </a:lnTo>
                  <a:lnTo>
                    <a:pt x="12894" y="9467"/>
                  </a:lnTo>
                  <a:lnTo>
                    <a:pt x="12877" y="9495"/>
                  </a:lnTo>
                  <a:lnTo>
                    <a:pt x="12861" y="9523"/>
                  </a:lnTo>
                  <a:lnTo>
                    <a:pt x="12846" y="9552"/>
                  </a:lnTo>
                  <a:lnTo>
                    <a:pt x="12832" y="9582"/>
                  </a:lnTo>
                  <a:lnTo>
                    <a:pt x="12819" y="9612"/>
                  </a:lnTo>
                  <a:lnTo>
                    <a:pt x="12807" y="9642"/>
                  </a:lnTo>
                  <a:lnTo>
                    <a:pt x="12795" y="9674"/>
                  </a:lnTo>
                  <a:lnTo>
                    <a:pt x="12769" y="9743"/>
                  </a:lnTo>
                  <a:lnTo>
                    <a:pt x="12744" y="9812"/>
                  </a:lnTo>
                  <a:lnTo>
                    <a:pt x="12717" y="9880"/>
                  </a:lnTo>
                  <a:lnTo>
                    <a:pt x="12690" y="9948"/>
                  </a:lnTo>
                  <a:lnTo>
                    <a:pt x="12661" y="10015"/>
                  </a:lnTo>
                  <a:lnTo>
                    <a:pt x="12632" y="10082"/>
                  </a:lnTo>
                  <a:lnTo>
                    <a:pt x="12601" y="10148"/>
                  </a:lnTo>
                  <a:lnTo>
                    <a:pt x="12570" y="10214"/>
                  </a:lnTo>
                  <a:lnTo>
                    <a:pt x="12556" y="10244"/>
                  </a:lnTo>
                  <a:lnTo>
                    <a:pt x="12543" y="10274"/>
                  </a:lnTo>
                  <a:lnTo>
                    <a:pt x="12531" y="10305"/>
                  </a:lnTo>
                  <a:lnTo>
                    <a:pt x="12520" y="10336"/>
                  </a:lnTo>
                  <a:lnTo>
                    <a:pt x="12510" y="10367"/>
                  </a:lnTo>
                  <a:lnTo>
                    <a:pt x="12501" y="10399"/>
                  </a:lnTo>
                  <a:lnTo>
                    <a:pt x="12494" y="10430"/>
                  </a:lnTo>
                  <a:lnTo>
                    <a:pt x="12487" y="10462"/>
                  </a:lnTo>
                  <a:lnTo>
                    <a:pt x="12481" y="10495"/>
                  </a:lnTo>
                  <a:lnTo>
                    <a:pt x="12477" y="10527"/>
                  </a:lnTo>
                  <a:lnTo>
                    <a:pt x="12473" y="10559"/>
                  </a:lnTo>
                  <a:lnTo>
                    <a:pt x="12471" y="10591"/>
                  </a:lnTo>
                  <a:lnTo>
                    <a:pt x="12469" y="10623"/>
                  </a:lnTo>
                  <a:lnTo>
                    <a:pt x="12469" y="10655"/>
                  </a:lnTo>
                  <a:lnTo>
                    <a:pt x="12470" y="10687"/>
                  </a:lnTo>
                  <a:lnTo>
                    <a:pt x="12471" y="10719"/>
                  </a:lnTo>
                  <a:lnTo>
                    <a:pt x="12474" y="10752"/>
                  </a:lnTo>
                  <a:lnTo>
                    <a:pt x="12478" y="10784"/>
                  </a:lnTo>
                  <a:lnTo>
                    <a:pt x="12483" y="10816"/>
                  </a:lnTo>
                  <a:lnTo>
                    <a:pt x="12488" y="10848"/>
                  </a:lnTo>
                  <a:lnTo>
                    <a:pt x="12495" y="10879"/>
                  </a:lnTo>
                  <a:lnTo>
                    <a:pt x="12503" y="10911"/>
                  </a:lnTo>
                  <a:lnTo>
                    <a:pt x="12512" y="10942"/>
                  </a:lnTo>
                  <a:lnTo>
                    <a:pt x="12522" y="10972"/>
                  </a:lnTo>
                  <a:lnTo>
                    <a:pt x="12532" y="11003"/>
                  </a:lnTo>
                  <a:lnTo>
                    <a:pt x="12544" y="11034"/>
                  </a:lnTo>
                  <a:lnTo>
                    <a:pt x="12557" y="11064"/>
                  </a:lnTo>
                  <a:lnTo>
                    <a:pt x="12571" y="11093"/>
                  </a:lnTo>
                  <a:lnTo>
                    <a:pt x="12586" y="11123"/>
                  </a:lnTo>
                  <a:lnTo>
                    <a:pt x="12602" y="11151"/>
                  </a:lnTo>
                  <a:lnTo>
                    <a:pt x="12619" y="11180"/>
                  </a:lnTo>
                  <a:lnTo>
                    <a:pt x="12638" y="11207"/>
                  </a:lnTo>
                  <a:lnTo>
                    <a:pt x="13511" y="12514"/>
                  </a:lnTo>
                  <a:lnTo>
                    <a:pt x="12543" y="13480"/>
                  </a:lnTo>
                  <a:lnTo>
                    <a:pt x="11233" y="12608"/>
                  </a:lnTo>
                  <a:lnTo>
                    <a:pt x="11202" y="12588"/>
                  </a:lnTo>
                  <a:lnTo>
                    <a:pt x="11169" y="12569"/>
                  </a:lnTo>
                  <a:lnTo>
                    <a:pt x="11137" y="12551"/>
                  </a:lnTo>
                  <a:lnTo>
                    <a:pt x="11103" y="12535"/>
                  </a:lnTo>
                  <a:lnTo>
                    <a:pt x="11069" y="12520"/>
                  </a:lnTo>
                  <a:lnTo>
                    <a:pt x="11035" y="12506"/>
                  </a:lnTo>
                  <a:lnTo>
                    <a:pt x="11000" y="12494"/>
                  </a:lnTo>
                  <a:lnTo>
                    <a:pt x="10965" y="12483"/>
                  </a:lnTo>
                  <a:lnTo>
                    <a:pt x="10930" y="12473"/>
                  </a:lnTo>
                  <a:lnTo>
                    <a:pt x="10894" y="12464"/>
                  </a:lnTo>
                  <a:lnTo>
                    <a:pt x="10858" y="12457"/>
                  </a:lnTo>
                  <a:lnTo>
                    <a:pt x="10822" y="12451"/>
                  </a:lnTo>
                  <a:lnTo>
                    <a:pt x="10786" y="12446"/>
                  </a:lnTo>
                  <a:lnTo>
                    <a:pt x="10748" y="12443"/>
                  </a:lnTo>
                  <a:lnTo>
                    <a:pt x="10712" y="12441"/>
                  </a:lnTo>
                  <a:lnTo>
                    <a:pt x="10676" y="12440"/>
                  </a:lnTo>
                  <a:lnTo>
                    <a:pt x="10648" y="12441"/>
                  </a:lnTo>
                  <a:lnTo>
                    <a:pt x="10620" y="12442"/>
                  </a:lnTo>
                  <a:lnTo>
                    <a:pt x="10592" y="12444"/>
                  </a:lnTo>
                  <a:lnTo>
                    <a:pt x="10563" y="12446"/>
                  </a:lnTo>
                  <a:lnTo>
                    <a:pt x="10536" y="12450"/>
                  </a:lnTo>
                  <a:lnTo>
                    <a:pt x="10508" y="12454"/>
                  </a:lnTo>
                  <a:lnTo>
                    <a:pt x="10480" y="12459"/>
                  </a:lnTo>
                  <a:lnTo>
                    <a:pt x="10453" y="12465"/>
                  </a:lnTo>
                  <a:lnTo>
                    <a:pt x="10425" y="12472"/>
                  </a:lnTo>
                  <a:lnTo>
                    <a:pt x="10397" y="12479"/>
                  </a:lnTo>
                  <a:lnTo>
                    <a:pt x="10370" y="12488"/>
                  </a:lnTo>
                  <a:lnTo>
                    <a:pt x="10343" y="12497"/>
                  </a:lnTo>
                  <a:lnTo>
                    <a:pt x="10317" y="12506"/>
                  </a:lnTo>
                  <a:lnTo>
                    <a:pt x="10290" y="12517"/>
                  </a:lnTo>
                  <a:lnTo>
                    <a:pt x="10264" y="12528"/>
                  </a:lnTo>
                  <a:lnTo>
                    <a:pt x="10237" y="12540"/>
                  </a:lnTo>
                  <a:lnTo>
                    <a:pt x="10172" y="12571"/>
                  </a:lnTo>
                  <a:lnTo>
                    <a:pt x="10106" y="12602"/>
                  </a:lnTo>
                  <a:lnTo>
                    <a:pt x="10038" y="12631"/>
                  </a:lnTo>
                  <a:lnTo>
                    <a:pt x="9971" y="12661"/>
                  </a:lnTo>
                  <a:lnTo>
                    <a:pt x="9903" y="12688"/>
                  </a:lnTo>
                  <a:lnTo>
                    <a:pt x="9835" y="12715"/>
                  </a:lnTo>
                  <a:lnTo>
                    <a:pt x="9766" y="12740"/>
                  </a:lnTo>
                  <a:lnTo>
                    <a:pt x="9696" y="12765"/>
                  </a:lnTo>
                  <a:lnTo>
                    <a:pt x="9665" y="12777"/>
                  </a:lnTo>
                  <a:lnTo>
                    <a:pt x="9635" y="12789"/>
                  </a:lnTo>
                  <a:lnTo>
                    <a:pt x="9605" y="12802"/>
                  </a:lnTo>
                  <a:lnTo>
                    <a:pt x="9575" y="12816"/>
                  </a:lnTo>
                  <a:lnTo>
                    <a:pt x="9545" y="12832"/>
                  </a:lnTo>
                  <a:lnTo>
                    <a:pt x="9517" y="12848"/>
                  </a:lnTo>
                  <a:lnTo>
                    <a:pt x="9489" y="12864"/>
                  </a:lnTo>
                  <a:lnTo>
                    <a:pt x="9462" y="12882"/>
                  </a:lnTo>
                  <a:lnTo>
                    <a:pt x="9436" y="12901"/>
                  </a:lnTo>
                  <a:lnTo>
                    <a:pt x="9410" y="12920"/>
                  </a:lnTo>
                  <a:lnTo>
                    <a:pt x="9384" y="12941"/>
                  </a:lnTo>
                  <a:lnTo>
                    <a:pt x="9360" y="12962"/>
                  </a:lnTo>
                  <a:lnTo>
                    <a:pt x="9336" y="12984"/>
                  </a:lnTo>
                  <a:lnTo>
                    <a:pt x="9313" y="13007"/>
                  </a:lnTo>
                  <a:lnTo>
                    <a:pt x="9291" y="13030"/>
                  </a:lnTo>
                  <a:lnTo>
                    <a:pt x="9269" y="13054"/>
                  </a:lnTo>
                  <a:lnTo>
                    <a:pt x="9249" y="13078"/>
                  </a:lnTo>
                  <a:lnTo>
                    <a:pt x="9228" y="13103"/>
                  </a:lnTo>
                  <a:lnTo>
                    <a:pt x="9209" y="13129"/>
                  </a:lnTo>
                  <a:lnTo>
                    <a:pt x="9190" y="13156"/>
                  </a:lnTo>
                  <a:lnTo>
                    <a:pt x="9173" y="13183"/>
                  </a:lnTo>
                  <a:lnTo>
                    <a:pt x="9156" y="13211"/>
                  </a:lnTo>
                  <a:lnTo>
                    <a:pt x="9141" y="13239"/>
                  </a:lnTo>
                  <a:lnTo>
                    <a:pt x="9126" y="13268"/>
                  </a:lnTo>
                  <a:lnTo>
                    <a:pt x="9112" y="13297"/>
                  </a:lnTo>
                  <a:lnTo>
                    <a:pt x="9099" y="13327"/>
                  </a:lnTo>
                  <a:lnTo>
                    <a:pt x="9087" y="13357"/>
                  </a:lnTo>
                  <a:lnTo>
                    <a:pt x="9076" y="13388"/>
                  </a:lnTo>
                  <a:lnTo>
                    <a:pt x="9066" y="13419"/>
                  </a:lnTo>
                  <a:lnTo>
                    <a:pt x="9056" y="13451"/>
                  </a:lnTo>
                  <a:lnTo>
                    <a:pt x="9048" y="13484"/>
                  </a:lnTo>
                  <a:lnTo>
                    <a:pt x="9041" y="13516"/>
                  </a:lnTo>
                  <a:lnTo>
                    <a:pt x="8732" y="15054"/>
                  </a:lnTo>
                  <a:lnTo>
                    <a:pt x="7363" y="15054"/>
                  </a:lnTo>
                  <a:lnTo>
                    <a:pt x="7055" y="13516"/>
                  </a:lnTo>
                  <a:lnTo>
                    <a:pt x="7048" y="13484"/>
                  </a:lnTo>
                  <a:lnTo>
                    <a:pt x="7040" y="13451"/>
                  </a:lnTo>
                  <a:lnTo>
                    <a:pt x="7030" y="13419"/>
                  </a:lnTo>
                  <a:lnTo>
                    <a:pt x="7020" y="13388"/>
                  </a:lnTo>
                  <a:lnTo>
                    <a:pt x="7009" y="13357"/>
                  </a:lnTo>
                  <a:lnTo>
                    <a:pt x="6997" y="13327"/>
                  </a:lnTo>
                  <a:lnTo>
                    <a:pt x="6984" y="13297"/>
                  </a:lnTo>
                  <a:lnTo>
                    <a:pt x="6970" y="13268"/>
                  </a:lnTo>
                  <a:lnTo>
                    <a:pt x="6955" y="13239"/>
                  </a:lnTo>
                  <a:lnTo>
                    <a:pt x="6940" y="13211"/>
                  </a:lnTo>
                  <a:lnTo>
                    <a:pt x="6923" y="13183"/>
                  </a:lnTo>
                  <a:lnTo>
                    <a:pt x="6906" y="13156"/>
                  </a:lnTo>
                  <a:lnTo>
                    <a:pt x="6887" y="13129"/>
                  </a:lnTo>
                  <a:lnTo>
                    <a:pt x="6868" y="13103"/>
                  </a:lnTo>
                  <a:lnTo>
                    <a:pt x="6847" y="13078"/>
                  </a:lnTo>
                  <a:lnTo>
                    <a:pt x="6827" y="13054"/>
                  </a:lnTo>
                  <a:lnTo>
                    <a:pt x="6805" y="13030"/>
                  </a:lnTo>
                  <a:lnTo>
                    <a:pt x="6783" y="13007"/>
                  </a:lnTo>
                  <a:lnTo>
                    <a:pt x="6760" y="12984"/>
                  </a:lnTo>
                  <a:lnTo>
                    <a:pt x="6736" y="12962"/>
                  </a:lnTo>
                  <a:lnTo>
                    <a:pt x="6712" y="12941"/>
                  </a:lnTo>
                  <a:lnTo>
                    <a:pt x="6686" y="12920"/>
                  </a:lnTo>
                  <a:lnTo>
                    <a:pt x="6660" y="12901"/>
                  </a:lnTo>
                  <a:lnTo>
                    <a:pt x="6634" y="12882"/>
                  </a:lnTo>
                  <a:lnTo>
                    <a:pt x="6607" y="12864"/>
                  </a:lnTo>
                  <a:lnTo>
                    <a:pt x="6579" y="12848"/>
                  </a:lnTo>
                  <a:lnTo>
                    <a:pt x="6551" y="12832"/>
                  </a:lnTo>
                  <a:lnTo>
                    <a:pt x="6521" y="12816"/>
                  </a:lnTo>
                  <a:lnTo>
                    <a:pt x="6491" y="12802"/>
                  </a:lnTo>
                  <a:lnTo>
                    <a:pt x="6461" y="12789"/>
                  </a:lnTo>
                  <a:lnTo>
                    <a:pt x="6431" y="12777"/>
                  </a:lnTo>
                  <a:lnTo>
                    <a:pt x="6400" y="12765"/>
                  </a:lnTo>
                  <a:lnTo>
                    <a:pt x="6330" y="12740"/>
                  </a:lnTo>
                  <a:lnTo>
                    <a:pt x="6261" y="12715"/>
                  </a:lnTo>
                  <a:lnTo>
                    <a:pt x="6193" y="12688"/>
                  </a:lnTo>
                  <a:lnTo>
                    <a:pt x="6125" y="12661"/>
                  </a:lnTo>
                  <a:lnTo>
                    <a:pt x="6058" y="12632"/>
                  </a:lnTo>
                  <a:lnTo>
                    <a:pt x="5990" y="12602"/>
                  </a:lnTo>
                  <a:lnTo>
                    <a:pt x="5924" y="12572"/>
                  </a:lnTo>
                  <a:lnTo>
                    <a:pt x="5859" y="12541"/>
                  </a:lnTo>
                  <a:lnTo>
                    <a:pt x="5832" y="12529"/>
                  </a:lnTo>
                  <a:lnTo>
                    <a:pt x="5806" y="12517"/>
                  </a:lnTo>
                  <a:lnTo>
                    <a:pt x="5779" y="12507"/>
                  </a:lnTo>
                  <a:lnTo>
                    <a:pt x="5752" y="12497"/>
                  </a:lnTo>
                  <a:lnTo>
                    <a:pt x="5725" y="12488"/>
                  </a:lnTo>
                  <a:lnTo>
                    <a:pt x="5698" y="12479"/>
                  </a:lnTo>
                  <a:lnTo>
                    <a:pt x="5670" y="12472"/>
                  </a:lnTo>
                  <a:lnTo>
                    <a:pt x="5643" y="12465"/>
                  </a:lnTo>
                  <a:lnTo>
                    <a:pt x="5615" y="12459"/>
                  </a:lnTo>
                  <a:lnTo>
                    <a:pt x="5588" y="12454"/>
                  </a:lnTo>
                  <a:lnTo>
                    <a:pt x="5560" y="12450"/>
                  </a:lnTo>
                  <a:lnTo>
                    <a:pt x="5533" y="12446"/>
                  </a:lnTo>
                  <a:lnTo>
                    <a:pt x="5504" y="12444"/>
                  </a:lnTo>
                  <a:lnTo>
                    <a:pt x="5476" y="12442"/>
                  </a:lnTo>
                  <a:lnTo>
                    <a:pt x="5448" y="12441"/>
                  </a:lnTo>
                  <a:lnTo>
                    <a:pt x="5420" y="12440"/>
                  </a:lnTo>
                  <a:lnTo>
                    <a:pt x="5384" y="12441"/>
                  </a:lnTo>
                  <a:lnTo>
                    <a:pt x="5347" y="12443"/>
                  </a:lnTo>
                  <a:lnTo>
                    <a:pt x="5310" y="12446"/>
                  </a:lnTo>
                  <a:lnTo>
                    <a:pt x="5274" y="12451"/>
                  </a:lnTo>
                  <a:lnTo>
                    <a:pt x="5238" y="12457"/>
                  </a:lnTo>
                  <a:lnTo>
                    <a:pt x="5202" y="12464"/>
                  </a:lnTo>
                  <a:lnTo>
                    <a:pt x="5166" y="12473"/>
                  </a:lnTo>
                  <a:lnTo>
                    <a:pt x="5130" y="12483"/>
                  </a:lnTo>
                  <a:lnTo>
                    <a:pt x="5096" y="12494"/>
                  </a:lnTo>
                  <a:lnTo>
                    <a:pt x="5061" y="12506"/>
                  </a:lnTo>
                  <a:lnTo>
                    <a:pt x="5027" y="12520"/>
                  </a:lnTo>
                  <a:lnTo>
                    <a:pt x="4992" y="12535"/>
                  </a:lnTo>
                  <a:lnTo>
                    <a:pt x="4959" y="12551"/>
                  </a:lnTo>
                  <a:lnTo>
                    <a:pt x="4926" y="12569"/>
                  </a:lnTo>
                  <a:lnTo>
                    <a:pt x="4894" y="12588"/>
                  </a:lnTo>
                  <a:lnTo>
                    <a:pt x="4862" y="12608"/>
                  </a:lnTo>
                  <a:lnTo>
                    <a:pt x="3552" y="13480"/>
                  </a:lnTo>
                  <a:lnTo>
                    <a:pt x="2584" y="12514"/>
                  </a:lnTo>
                  <a:lnTo>
                    <a:pt x="3457" y="11207"/>
                  </a:lnTo>
                  <a:lnTo>
                    <a:pt x="3476" y="11180"/>
                  </a:lnTo>
                  <a:lnTo>
                    <a:pt x="3493" y="11151"/>
                  </a:lnTo>
                  <a:lnTo>
                    <a:pt x="3509" y="11123"/>
                  </a:lnTo>
                  <a:lnTo>
                    <a:pt x="3524" y="11093"/>
                  </a:lnTo>
                  <a:lnTo>
                    <a:pt x="3537" y="11064"/>
                  </a:lnTo>
                  <a:lnTo>
                    <a:pt x="3550" y="11034"/>
                  </a:lnTo>
                  <a:lnTo>
                    <a:pt x="3562" y="11003"/>
                  </a:lnTo>
                  <a:lnTo>
                    <a:pt x="3573" y="10972"/>
                  </a:lnTo>
                  <a:lnTo>
                    <a:pt x="3583" y="10942"/>
                  </a:lnTo>
                  <a:lnTo>
                    <a:pt x="3592" y="10911"/>
                  </a:lnTo>
                  <a:lnTo>
                    <a:pt x="3600" y="10879"/>
                  </a:lnTo>
                  <a:lnTo>
                    <a:pt x="3606" y="10848"/>
                  </a:lnTo>
                  <a:lnTo>
                    <a:pt x="3612" y="10816"/>
                  </a:lnTo>
                  <a:lnTo>
                    <a:pt x="3617" y="10784"/>
                  </a:lnTo>
                  <a:lnTo>
                    <a:pt x="3621" y="10753"/>
                  </a:lnTo>
                  <a:lnTo>
                    <a:pt x="3624" y="10720"/>
                  </a:lnTo>
                  <a:lnTo>
                    <a:pt x="3625" y="10688"/>
                  </a:lnTo>
                  <a:lnTo>
                    <a:pt x="3626" y="10655"/>
                  </a:lnTo>
                  <a:lnTo>
                    <a:pt x="3626" y="10623"/>
                  </a:lnTo>
                  <a:lnTo>
                    <a:pt x="3624" y="10591"/>
                  </a:lnTo>
                  <a:lnTo>
                    <a:pt x="3622" y="10559"/>
                  </a:lnTo>
                  <a:lnTo>
                    <a:pt x="3618" y="10527"/>
                  </a:lnTo>
                  <a:lnTo>
                    <a:pt x="3614" y="10495"/>
                  </a:lnTo>
                  <a:lnTo>
                    <a:pt x="3608" y="10462"/>
                  </a:lnTo>
                  <a:lnTo>
                    <a:pt x="3602" y="10431"/>
                  </a:lnTo>
                  <a:lnTo>
                    <a:pt x="3594" y="10399"/>
                  </a:lnTo>
                  <a:lnTo>
                    <a:pt x="3585" y="10368"/>
                  </a:lnTo>
                  <a:lnTo>
                    <a:pt x="3576" y="10337"/>
                  </a:lnTo>
                  <a:lnTo>
                    <a:pt x="3565" y="10306"/>
                  </a:lnTo>
                  <a:lnTo>
                    <a:pt x="3553" y="10275"/>
                  </a:lnTo>
                  <a:lnTo>
                    <a:pt x="3540" y="10245"/>
                  </a:lnTo>
                  <a:lnTo>
                    <a:pt x="3526" y="10215"/>
                  </a:lnTo>
                  <a:lnTo>
                    <a:pt x="3495" y="10148"/>
                  </a:lnTo>
                  <a:lnTo>
                    <a:pt x="3464" y="10082"/>
                  </a:lnTo>
                  <a:lnTo>
                    <a:pt x="3435" y="10016"/>
                  </a:lnTo>
                  <a:lnTo>
                    <a:pt x="3406" y="9949"/>
                  </a:lnTo>
                  <a:lnTo>
                    <a:pt x="3378" y="9881"/>
                  </a:lnTo>
                  <a:lnTo>
                    <a:pt x="3352" y="9813"/>
                  </a:lnTo>
                  <a:lnTo>
                    <a:pt x="3326" y="9744"/>
                  </a:lnTo>
                  <a:lnTo>
                    <a:pt x="3300" y="9675"/>
                  </a:lnTo>
                  <a:lnTo>
                    <a:pt x="3289" y="9643"/>
                  </a:lnTo>
                  <a:lnTo>
                    <a:pt x="3277" y="9612"/>
                  </a:lnTo>
                  <a:lnTo>
                    <a:pt x="3263" y="9582"/>
                  </a:lnTo>
                  <a:lnTo>
                    <a:pt x="3249" y="9553"/>
                  </a:lnTo>
                  <a:lnTo>
                    <a:pt x="3234" y="9524"/>
                  </a:lnTo>
                  <a:lnTo>
                    <a:pt x="3218" y="9496"/>
                  </a:lnTo>
                  <a:lnTo>
                    <a:pt x="3201" y="9468"/>
                  </a:lnTo>
                  <a:lnTo>
                    <a:pt x="3183" y="9441"/>
                  </a:lnTo>
                  <a:lnTo>
                    <a:pt x="3165" y="9414"/>
                  </a:lnTo>
                  <a:lnTo>
                    <a:pt x="3145" y="9388"/>
                  </a:lnTo>
                  <a:lnTo>
                    <a:pt x="3124" y="9362"/>
                  </a:lnTo>
                  <a:lnTo>
                    <a:pt x="3103" y="9338"/>
                  </a:lnTo>
                  <a:lnTo>
                    <a:pt x="3081" y="9314"/>
                  </a:lnTo>
                  <a:lnTo>
                    <a:pt x="3059" y="9291"/>
                  </a:lnTo>
                  <a:lnTo>
                    <a:pt x="3036" y="9269"/>
                  </a:lnTo>
                  <a:lnTo>
                    <a:pt x="3012" y="9248"/>
                  </a:lnTo>
                  <a:lnTo>
                    <a:pt x="2987" y="9227"/>
                  </a:lnTo>
                  <a:lnTo>
                    <a:pt x="2961" y="9207"/>
                  </a:lnTo>
                  <a:lnTo>
                    <a:pt x="2935" y="9188"/>
                  </a:lnTo>
                  <a:lnTo>
                    <a:pt x="2909" y="9170"/>
                  </a:lnTo>
                  <a:lnTo>
                    <a:pt x="2882" y="9152"/>
                  </a:lnTo>
                  <a:lnTo>
                    <a:pt x="2854" y="9136"/>
                  </a:lnTo>
                  <a:lnTo>
                    <a:pt x="2826" y="9120"/>
                  </a:lnTo>
                  <a:lnTo>
                    <a:pt x="2797" y="9104"/>
                  </a:lnTo>
                  <a:lnTo>
                    <a:pt x="2767" y="9090"/>
                  </a:lnTo>
                  <a:lnTo>
                    <a:pt x="2737" y="9077"/>
                  </a:lnTo>
                  <a:lnTo>
                    <a:pt x="2707" y="9065"/>
                  </a:lnTo>
                  <a:lnTo>
                    <a:pt x="2676" y="9054"/>
                  </a:lnTo>
                  <a:lnTo>
                    <a:pt x="2645" y="9044"/>
                  </a:lnTo>
                  <a:lnTo>
                    <a:pt x="2613" y="9035"/>
                  </a:lnTo>
                  <a:lnTo>
                    <a:pt x="2581" y="9027"/>
                  </a:lnTo>
                  <a:lnTo>
                    <a:pt x="2548" y="9020"/>
                  </a:lnTo>
                  <a:lnTo>
                    <a:pt x="1006" y="8712"/>
                  </a:lnTo>
                  <a:lnTo>
                    <a:pt x="1006" y="7347"/>
                  </a:lnTo>
                  <a:lnTo>
                    <a:pt x="2548" y="7039"/>
                  </a:lnTo>
                  <a:lnTo>
                    <a:pt x="2581" y="7032"/>
                  </a:lnTo>
                  <a:lnTo>
                    <a:pt x="2613" y="7024"/>
                  </a:lnTo>
                  <a:lnTo>
                    <a:pt x="2645" y="7015"/>
                  </a:lnTo>
                  <a:lnTo>
                    <a:pt x="2676" y="7005"/>
                  </a:lnTo>
                  <a:lnTo>
                    <a:pt x="2707" y="6994"/>
                  </a:lnTo>
                  <a:lnTo>
                    <a:pt x="2737" y="6982"/>
                  </a:lnTo>
                  <a:lnTo>
                    <a:pt x="2767" y="6969"/>
                  </a:lnTo>
                  <a:lnTo>
                    <a:pt x="2797" y="6955"/>
                  </a:lnTo>
                  <a:lnTo>
                    <a:pt x="2826" y="6939"/>
                  </a:lnTo>
                  <a:lnTo>
                    <a:pt x="2854" y="6923"/>
                  </a:lnTo>
                  <a:lnTo>
                    <a:pt x="2882" y="6907"/>
                  </a:lnTo>
                  <a:lnTo>
                    <a:pt x="2909" y="6889"/>
                  </a:lnTo>
                  <a:lnTo>
                    <a:pt x="2935" y="6871"/>
                  </a:lnTo>
                  <a:lnTo>
                    <a:pt x="2961" y="6852"/>
                  </a:lnTo>
                  <a:lnTo>
                    <a:pt x="2987" y="6832"/>
                  </a:lnTo>
                  <a:lnTo>
                    <a:pt x="3012" y="6812"/>
                  </a:lnTo>
                  <a:lnTo>
                    <a:pt x="3036" y="6790"/>
                  </a:lnTo>
                  <a:lnTo>
                    <a:pt x="3059" y="6768"/>
                  </a:lnTo>
                  <a:lnTo>
                    <a:pt x="3081" y="6745"/>
                  </a:lnTo>
                  <a:lnTo>
                    <a:pt x="3103" y="6721"/>
                  </a:lnTo>
                  <a:lnTo>
                    <a:pt x="3124" y="6697"/>
                  </a:lnTo>
                  <a:lnTo>
                    <a:pt x="3145" y="6672"/>
                  </a:lnTo>
                  <a:lnTo>
                    <a:pt x="3165" y="6645"/>
                  </a:lnTo>
                  <a:lnTo>
                    <a:pt x="3183" y="6618"/>
                  </a:lnTo>
                  <a:lnTo>
                    <a:pt x="3201" y="6591"/>
                  </a:lnTo>
                  <a:lnTo>
                    <a:pt x="3218" y="6564"/>
                  </a:lnTo>
                  <a:lnTo>
                    <a:pt x="3234" y="6535"/>
                  </a:lnTo>
                  <a:lnTo>
                    <a:pt x="3249" y="6506"/>
                  </a:lnTo>
                  <a:lnTo>
                    <a:pt x="3263" y="6477"/>
                  </a:lnTo>
                  <a:lnTo>
                    <a:pt x="3277" y="6447"/>
                  </a:lnTo>
                  <a:lnTo>
                    <a:pt x="3289" y="6416"/>
                  </a:lnTo>
                  <a:lnTo>
                    <a:pt x="3300" y="6384"/>
                  </a:lnTo>
                  <a:lnTo>
                    <a:pt x="3326" y="6315"/>
                  </a:lnTo>
                  <a:lnTo>
                    <a:pt x="3351" y="6247"/>
                  </a:lnTo>
                  <a:lnTo>
                    <a:pt x="3378" y="6179"/>
                  </a:lnTo>
                  <a:lnTo>
                    <a:pt x="3406" y="6110"/>
                  </a:lnTo>
                  <a:lnTo>
                    <a:pt x="3434" y="6043"/>
                  </a:lnTo>
                  <a:lnTo>
                    <a:pt x="3463" y="5977"/>
                  </a:lnTo>
                  <a:lnTo>
                    <a:pt x="3495" y="5911"/>
                  </a:lnTo>
                  <a:lnTo>
                    <a:pt x="3526" y="5845"/>
                  </a:lnTo>
                  <a:lnTo>
                    <a:pt x="3540" y="5815"/>
                  </a:lnTo>
                  <a:lnTo>
                    <a:pt x="3553" y="5784"/>
                  </a:lnTo>
                  <a:lnTo>
                    <a:pt x="3565" y="5754"/>
                  </a:lnTo>
                  <a:lnTo>
                    <a:pt x="3575" y="5723"/>
                  </a:lnTo>
                  <a:lnTo>
                    <a:pt x="3585" y="5692"/>
                  </a:lnTo>
                  <a:lnTo>
                    <a:pt x="3594" y="5660"/>
                  </a:lnTo>
                  <a:lnTo>
                    <a:pt x="3602" y="5629"/>
                  </a:lnTo>
                  <a:lnTo>
                    <a:pt x="3608" y="5597"/>
                  </a:lnTo>
                  <a:lnTo>
                    <a:pt x="3614" y="5564"/>
                  </a:lnTo>
                  <a:lnTo>
                    <a:pt x="3618" y="5532"/>
                  </a:lnTo>
                  <a:lnTo>
                    <a:pt x="3622" y="5500"/>
                  </a:lnTo>
                  <a:lnTo>
                    <a:pt x="3624" y="5468"/>
                  </a:lnTo>
                  <a:lnTo>
                    <a:pt x="3626" y="5436"/>
                  </a:lnTo>
                  <a:lnTo>
                    <a:pt x="3626" y="5403"/>
                  </a:lnTo>
                  <a:lnTo>
                    <a:pt x="3625" y="5371"/>
                  </a:lnTo>
                  <a:lnTo>
                    <a:pt x="3624" y="5339"/>
                  </a:lnTo>
                  <a:lnTo>
                    <a:pt x="3621" y="5306"/>
                  </a:lnTo>
                  <a:lnTo>
                    <a:pt x="3617" y="5274"/>
                  </a:lnTo>
                  <a:lnTo>
                    <a:pt x="3613" y="5243"/>
                  </a:lnTo>
                  <a:lnTo>
                    <a:pt x="3607" y="5211"/>
                  </a:lnTo>
                  <a:lnTo>
                    <a:pt x="3600" y="5179"/>
                  </a:lnTo>
                  <a:lnTo>
                    <a:pt x="3592" y="5148"/>
                  </a:lnTo>
                  <a:lnTo>
                    <a:pt x="3583" y="5117"/>
                  </a:lnTo>
                  <a:lnTo>
                    <a:pt x="3573" y="5086"/>
                  </a:lnTo>
                  <a:lnTo>
                    <a:pt x="3562" y="5056"/>
                  </a:lnTo>
                  <a:lnTo>
                    <a:pt x="3551" y="5024"/>
                  </a:lnTo>
                  <a:lnTo>
                    <a:pt x="3538" y="4995"/>
                  </a:lnTo>
                  <a:lnTo>
                    <a:pt x="3524" y="4965"/>
                  </a:lnTo>
                  <a:lnTo>
                    <a:pt x="3509" y="4936"/>
                  </a:lnTo>
                  <a:lnTo>
                    <a:pt x="3493" y="4907"/>
                  </a:lnTo>
                  <a:lnTo>
                    <a:pt x="3476" y="4879"/>
                  </a:lnTo>
                  <a:lnTo>
                    <a:pt x="3457" y="4851"/>
                  </a:lnTo>
                  <a:lnTo>
                    <a:pt x="2584" y="3544"/>
                  </a:lnTo>
                  <a:lnTo>
                    <a:pt x="3552" y="2578"/>
                  </a:lnTo>
                  <a:lnTo>
                    <a:pt x="4862" y="3450"/>
                  </a:lnTo>
                  <a:lnTo>
                    <a:pt x="4894" y="3470"/>
                  </a:lnTo>
                  <a:lnTo>
                    <a:pt x="4926" y="3489"/>
                  </a:lnTo>
                  <a:lnTo>
                    <a:pt x="4959" y="3507"/>
                  </a:lnTo>
                  <a:lnTo>
                    <a:pt x="4992" y="3523"/>
                  </a:lnTo>
                  <a:lnTo>
                    <a:pt x="5027" y="3538"/>
                  </a:lnTo>
                  <a:lnTo>
                    <a:pt x="5061" y="3552"/>
                  </a:lnTo>
                  <a:lnTo>
                    <a:pt x="5096" y="3564"/>
                  </a:lnTo>
                  <a:lnTo>
                    <a:pt x="5130" y="3576"/>
                  </a:lnTo>
                  <a:lnTo>
                    <a:pt x="5166" y="3586"/>
                  </a:lnTo>
                  <a:lnTo>
                    <a:pt x="5202" y="3594"/>
                  </a:lnTo>
                  <a:lnTo>
                    <a:pt x="5238" y="3601"/>
                  </a:lnTo>
                  <a:lnTo>
                    <a:pt x="5274" y="3607"/>
                  </a:lnTo>
                  <a:lnTo>
                    <a:pt x="5310" y="3612"/>
                  </a:lnTo>
                  <a:lnTo>
                    <a:pt x="5347" y="3615"/>
                  </a:lnTo>
                  <a:lnTo>
                    <a:pt x="5384" y="3617"/>
                  </a:lnTo>
                  <a:lnTo>
                    <a:pt x="5420" y="3618"/>
                  </a:lnTo>
                  <a:lnTo>
                    <a:pt x="5448" y="3617"/>
                  </a:lnTo>
                  <a:lnTo>
                    <a:pt x="5476" y="3616"/>
                  </a:lnTo>
                  <a:lnTo>
                    <a:pt x="5504" y="3614"/>
                  </a:lnTo>
                  <a:lnTo>
                    <a:pt x="5532" y="3612"/>
                  </a:lnTo>
                  <a:lnTo>
                    <a:pt x="5560" y="3608"/>
                  </a:lnTo>
                  <a:lnTo>
                    <a:pt x="5588" y="3604"/>
                  </a:lnTo>
                  <a:lnTo>
                    <a:pt x="5615" y="3599"/>
                  </a:lnTo>
                  <a:lnTo>
                    <a:pt x="5643" y="3593"/>
                  </a:lnTo>
                  <a:lnTo>
                    <a:pt x="5670" y="3586"/>
                  </a:lnTo>
                  <a:lnTo>
                    <a:pt x="5698" y="3579"/>
                  </a:lnTo>
                  <a:lnTo>
                    <a:pt x="5725" y="3571"/>
                  </a:lnTo>
                  <a:lnTo>
                    <a:pt x="5752" y="3562"/>
                  </a:lnTo>
                  <a:lnTo>
                    <a:pt x="5779" y="3552"/>
                  </a:lnTo>
                  <a:lnTo>
                    <a:pt x="5805" y="3542"/>
                  </a:lnTo>
                  <a:lnTo>
                    <a:pt x="5832" y="3531"/>
                  </a:lnTo>
                  <a:lnTo>
                    <a:pt x="5859" y="3518"/>
                  </a:lnTo>
                  <a:lnTo>
                    <a:pt x="5924" y="3487"/>
                  </a:lnTo>
                  <a:lnTo>
                    <a:pt x="5990" y="3457"/>
                  </a:lnTo>
                  <a:lnTo>
                    <a:pt x="6057" y="3428"/>
                  </a:lnTo>
                  <a:lnTo>
                    <a:pt x="6124" y="3398"/>
                  </a:lnTo>
                  <a:lnTo>
                    <a:pt x="6192" y="3370"/>
                  </a:lnTo>
                  <a:lnTo>
                    <a:pt x="6260" y="3344"/>
                  </a:lnTo>
                  <a:lnTo>
                    <a:pt x="6329" y="3318"/>
                  </a:lnTo>
                  <a:lnTo>
                    <a:pt x="6399" y="3293"/>
                  </a:lnTo>
                  <a:lnTo>
                    <a:pt x="6430" y="3282"/>
                  </a:lnTo>
                  <a:lnTo>
                    <a:pt x="6461" y="3270"/>
                  </a:lnTo>
                  <a:lnTo>
                    <a:pt x="6491" y="3256"/>
                  </a:lnTo>
                  <a:lnTo>
                    <a:pt x="6520" y="3242"/>
                  </a:lnTo>
                  <a:lnTo>
                    <a:pt x="6550" y="3227"/>
                  </a:lnTo>
                  <a:lnTo>
                    <a:pt x="6578" y="3211"/>
                  </a:lnTo>
                  <a:lnTo>
                    <a:pt x="6606" y="3194"/>
                  </a:lnTo>
                  <a:lnTo>
                    <a:pt x="6633" y="3176"/>
                  </a:lnTo>
                  <a:lnTo>
                    <a:pt x="6660" y="3158"/>
                  </a:lnTo>
                  <a:lnTo>
                    <a:pt x="6686" y="3138"/>
                  </a:lnTo>
                  <a:lnTo>
                    <a:pt x="6712" y="3117"/>
                  </a:lnTo>
                  <a:lnTo>
                    <a:pt x="6736" y="3096"/>
                  </a:lnTo>
                  <a:lnTo>
                    <a:pt x="6760" y="3074"/>
                  </a:lnTo>
                  <a:lnTo>
                    <a:pt x="6783" y="3052"/>
                  </a:lnTo>
                  <a:lnTo>
                    <a:pt x="6805" y="3029"/>
                  </a:lnTo>
                  <a:lnTo>
                    <a:pt x="6827" y="3005"/>
                  </a:lnTo>
                  <a:lnTo>
                    <a:pt x="6847" y="2980"/>
                  </a:lnTo>
                  <a:lnTo>
                    <a:pt x="6868" y="2955"/>
                  </a:lnTo>
                  <a:lnTo>
                    <a:pt x="6887" y="2929"/>
                  </a:lnTo>
                  <a:lnTo>
                    <a:pt x="6906" y="2903"/>
                  </a:lnTo>
                  <a:lnTo>
                    <a:pt x="6923" y="2876"/>
                  </a:lnTo>
                  <a:lnTo>
                    <a:pt x="6940" y="2847"/>
                  </a:lnTo>
                  <a:lnTo>
                    <a:pt x="6955" y="2819"/>
                  </a:lnTo>
                  <a:lnTo>
                    <a:pt x="6970" y="2790"/>
                  </a:lnTo>
                  <a:lnTo>
                    <a:pt x="6984" y="2761"/>
                  </a:lnTo>
                  <a:lnTo>
                    <a:pt x="6997" y="2731"/>
                  </a:lnTo>
                  <a:lnTo>
                    <a:pt x="7009" y="2701"/>
                  </a:lnTo>
                  <a:lnTo>
                    <a:pt x="7020" y="2670"/>
                  </a:lnTo>
                  <a:lnTo>
                    <a:pt x="7030" y="2639"/>
                  </a:lnTo>
                  <a:lnTo>
                    <a:pt x="7040" y="2608"/>
                  </a:lnTo>
                  <a:lnTo>
                    <a:pt x="7048" y="2575"/>
                  </a:lnTo>
                  <a:lnTo>
                    <a:pt x="7055" y="2542"/>
                  </a:lnTo>
                  <a:lnTo>
                    <a:pt x="7363" y="1004"/>
                  </a:lnTo>
                  <a:lnTo>
                    <a:pt x="8732" y="1004"/>
                  </a:lnTo>
                  <a:lnTo>
                    <a:pt x="9040" y="2542"/>
                  </a:lnTo>
                  <a:lnTo>
                    <a:pt x="9047" y="2575"/>
                  </a:lnTo>
                  <a:lnTo>
                    <a:pt x="9055" y="2608"/>
                  </a:lnTo>
                  <a:lnTo>
                    <a:pt x="9065" y="2639"/>
                  </a:lnTo>
                  <a:lnTo>
                    <a:pt x="9075" y="2670"/>
                  </a:lnTo>
                  <a:lnTo>
                    <a:pt x="9086" y="2701"/>
                  </a:lnTo>
                  <a:lnTo>
                    <a:pt x="9098" y="2731"/>
                  </a:lnTo>
                  <a:lnTo>
                    <a:pt x="9111" y="2761"/>
                  </a:lnTo>
                  <a:lnTo>
                    <a:pt x="9125" y="2790"/>
                  </a:lnTo>
                  <a:lnTo>
                    <a:pt x="9140" y="2819"/>
                  </a:lnTo>
                  <a:lnTo>
                    <a:pt x="9155" y="2847"/>
                  </a:lnTo>
                  <a:lnTo>
                    <a:pt x="9172" y="2876"/>
                  </a:lnTo>
                  <a:lnTo>
                    <a:pt x="9189" y="2903"/>
                  </a:lnTo>
                  <a:lnTo>
                    <a:pt x="9208" y="2929"/>
                  </a:lnTo>
                  <a:lnTo>
                    <a:pt x="9227" y="2955"/>
                  </a:lnTo>
                  <a:lnTo>
                    <a:pt x="9248" y="2980"/>
                  </a:lnTo>
                  <a:lnTo>
                    <a:pt x="9268" y="3005"/>
                  </a:lnTo>
                  <a:lnTo>
                    <a:pt x="9290" y="3029"/>
                  </a:lnTo>
                  <a:lnTo>
                    <a:pt x="9312" y="3052"/>
                  </a:lnTo>
                  <a:lnTo>
                    <a:pt x="9335" y="3074"/>
                  </a:lnTo>
                  <a:lnTo>
                    <a:pt x="9359" y="3096"/>
                  </a:lnTo>
                  <a:lnTo>
                    <a:pt x="9383" y="3117"/>
                  </a:lnTo>
                  <a:lnTo>
                    <a:pt x="9409" y="3138"/>
                  </a:lnTo>
                  <a:lnTo>
                    <a:pt x="9435" y="3158"/>
                  </a:lnTo>
                  <a:lnTo>
                    <a:pt x="9462" y="3176"/>
                  </a:lnTo>
                  <a:lnTo>
                    <a:pt x="9489" y="3194"/>
                  </a:lnTo>
                  <a:lnTo>
                    <a:pt x="9517" y="3211"/>
                  </a:lnTo>
                  <a:lnTo>
                    <a:pt x="9545" y="3227"/>
                  </a:lnTo>
                  <a:lnTo>
                    <a:pt x="9575" y="3242"/>
                  </a:lnTo>
                  <a:lnTo>
                    <a:pt x="9604" y="3256"/>
                  </a:lnTo>
                  <a:lnTo>
                    <a:pt x="9634" y="3270"/>
                  </a:lnTo>
                  <a:lnTo>
                    <a:pt x="9665" y="3282"/>
                  </a:lnTo>
                  <a:lnTo>
                    <a:pt x="9696" y="3293"/>
                  </a:lnTo>
                  <a:lnTo>
                    <a:pt x="9766" y="3318"/>
                  </a:lnTo>
                  <a:lnTo>
                    <a:pt x="9834" y="3344"/>
                  </a:lnTo>
                  <a:lnTo>
                    <a:pt x="9902" y="3370"/>
                  </a:lnTo>
                  <a:lnTo>
                    <a:pt x="9971" y="3398"/>
                  </a:lnTo>
                  <a:lnTo>
                    <a:pt x="10037" y="3427"/>
                  </a:lnTo>
                  <a:lnTo>
                    <a:pt x="10105" y="3456"/>
                  </a:lnTo>
                  <a:lnTo>
                    <a:pt x="10171" y="3487"/>
                  </a:lnTo>
                  <a:lnTo>
                    <a:pt x="10236" y="3518"/>
                  </a:lnTo>
                  <a:lnTo>
                    <a:pt x="10263" y="3530"/>
                  </a:lnTo>
                  <a:lnTo>
                    <a:pt x="10290" y="3541"/>
                  </a:lnTo>
                  <a:lnTo>
                    <a:pt x="10316" y="3552"/>
                  </a:lnTo>
                  <a:lnTo>
                    <a:pt x="10343" y="3562"/>
                  </a:lnTo>
                  <a:lnTo>
                    <a:pt x="10370" y="3571"/>
                  </a:lnTo>
                  <a:lnTo>
                    <a:pt x="10397" y="3579"/>
                  </a:lnTo>
                  <a:lnTo>
                    <a:pt x="10425" y="3586"/>
                  </a:lnTo>
                  <a:lnTo>
                    <a:pt x="10452" y="3593"/>
                  </a:lnTo>
                  <a:lnTo>
                    <a:pt x="10480" y="3599"/>
                  </a:lnTo>
                  <a:lnTo>
                    <a:pt x="10507" y="3604"/>
                  </a:lnTo>
                  <a:lnTo>
                    <a:pt x="10535" y="3608"/>
                  </a:lnTo>
                  <a:lnTo>
                    <a:pt x="10563" y="3612"/>
                  </a:lnTo>
                  <a:lnTo>
                    <a:pt x="10592" y="3614"/>
                  </a:lnTo>
                  <a:lnTo>
                    <a:pt x="10620" y="3616"/>
                  </a:lnTo>
                  <a:lnTo>
                    <a:pt x="10648" y="3617"/>
                  </a:lnTo>
                  <a:lnTo>
                    <a:pt x="10676" y="3618"/>
                  </a:lnTo>
                  <a:lnTo>
                    <a:pt x="10712" y="3617"/>
                  </a:lnTo>
                  <a:lnTo>
                    <a:pt x="10748" y="3615"/>
                  </a:lnTo>
                  <a:lnTo>
                    <a:pt x="10786" y="3612"/>
                  </a:lnTo>
                  <a:lnTo>
                    <a:pt x="10822" y="3607"/>
                  </a:lnTo>
                  <a:lnTo>
                    <a:pt x="10858" y="3601"/>
                  </a:lnTo>
                  <a:lnTo>
                    <a:pt x="10894" y="3594"/>
                  </a:lnTo>
                  <a:lnTo>
                    <a:pt x="10930" y="3586"/>
                  </a:lnTo>
                  <a:lnTo>
                    <a:pt x="10965" y="3576"/>
                  </a:lnTo>
                  <a:lnTo>
                    <a:pt x="11000" y="3564"/>
                  </a:lnTo>
                  <a:lnTo>
                    <a:pt x="11035" y="3552"/>
                  </a:lnTo>
                  <a:lnTo>
                    <a:pt x="11069" y="3538"/>
                  </a:lnTo>
                  <a:lnTo>
                    <a:pt x="11103" y="3523"/>
                  </a:lnTo>
                  <a:lnTo>
                    <a:pt x="11137" y="3507"/>
                  </a:lnTo>
                  <a:lnTo>
                    <a:pt x="11169" y="3489"/>
                  </a:lnTo>
                  <a:lnTo>
                    <a:pt x="11202" y="3470"/>
                  </a:lnTo>
                  <a:lnTo>
                    <a:pt x="11233" y="3450"/>
                  </a:lnTo>
                  <a:lnTo>
                    <a:pt x="12543" y="2578"/>
                  </a:lnTo>
                  <a:lnTo>
                    <a:pt x="13511" y="3544"/>
                  </a:lnTo>
                  <a:lnTo>
                    <a:pt x="12638" y="4851"/>
                  </a:lnTo>
                  <a:lnTo>
                    <a:pt x="12619" y="4879"/>
                  </a:lnTo>
                  <a:lnTo>
                    <a:pt x="12602" y="4907"/>
                  </a:lnTo>
                  <a:lnTo>
                    <a:pt x="12586" y="4936"/>
                  </a:lnTo>
                  <a:lnTo>
                    <a:pt x="12571" y="4965"/>
                  </a:lnTo>
                  <a:lnTo>
                    <a:pt x="12557" y="4995"/>
                  </a:lnTo>
                  <a:lnTo>
                    <a:pt x="12544" y="5024"/>
                  </a:lnTo>
                  <a:lnTo>
                    <a:pt x="12533" y="5056"/>
                  </a:lnTo>
                  <a:lnTo>
                    <a:pt x="12522" y="5086"/>
                  </a:lnTo>
                  <a:lnTo>
                    <a:pt x="12512" y="5117"/>
                  </a:lnTo>
                  <a:lnTo>
                    <a:pt x="12503" y="5148"/>
                  </a:lnTo>
                  <a:lnTo>
                    <a:pt x="12495" y="5179"/>
                  </a:lnTo>
                  <a:lnTo>
                    <a:pt x="12489" y="5211"/>
                  </a:lnTo>
                  <a:lnTo>
                    <a:pt x="12483" y="5242"/>
                  </a:lnTo>
                  <a:lnTo>
                    <a:pt x="12478" y="5274"/>
                  </a:lnTo>
                  <a:lnTo>
                    <a:pt x="12474" y="5306"/>
                  </a:lnTo>
                  <a:lnTo>
                    <a:pt x="12472" y="5339"/>
                  </a:lnTo>
                  <a:lnTo>
                    <a:pt x="12470" y="5371"/>
                  </a:lnTo>
                  <a:lnTo>
                    <a:pt x="12469" y="5403"/>
                  </a:lnTo>
                  <a:lnTo>
                    <a:pt x="12470" y="5435"/>
                  </a:lnTo>
                  <a:lnTo>
                    <a:pt x="12471" y="5467"/>
                  </a:lnTo>
                  <a:lnTo>
                    <a:pt x="12473" y="5500"/>
                  </a:lnTo>
                  <a:lnTo>
                    <a:pt x="12477" y="5532"/>
                  </a:lnTo>
                  <a:lnTo>
                    <a:pt x="12481" y="5563"/>
                  </a:lnTo>
                  <a:lnTo>
                    <a:pt x="12487" y="5596"/>
                  </a:lnTo>
                  <a:lnTo>
                    <a:pt x="12494" y="5628"/>
                  </a:lnTo>
                  <a:lnTo>
                    <a:pt x="12501" y="5660"/>
                  </a:lnTo>
                  <a:lnTo>
                    <a:pt x="12510" y="5691"/>
                  </a:lnTo>
                  <a:lnTo>
                    <a:pt x="12519" y="5722"/>
                  </a:lnTo>
                  <a:lnTo>
                    <a:pt x="12530" y="5753"/>
                  </a:lnTo>
                  <a:lnTo>
                    <a:pt x="12542" y="5784"/>
                  </a:lnTo>
                  <a:lnTo>
                    <a:pt x="12555" y="5814"/>
                  </a:lnTo>
                  <a:lnTo>
                    <a:pt x="12569" y="5844"/>
                  </a:lnTo>
                  <a:lnTo>
                    <a:pt x="12600" y="5910"/>
                  </a:lnTo>
                  <a:lnTo>
                    <a:pt x="12631" y="5976"/>
                  </a:lnTo>
                  <a:lnTo>
                    <a:pt x="12661" y="6043"/>
                  </a:lnTo>
                  <a:lnTo>
                    <a:pt x="12689" y="6110"/>
                  </a:lnTo>
                  <a:lnTo>
                    <a:pt x="12717" y="6178"/>
                  </a:lnTo>
                  <a:lnTo>
                    <a:pt x="12744" y="6246"/>
                  </a:lnTo>
                  <a:lnTo>
                    <a:pt x="12769" y="6315"/>
                  </a:lnTo>
                  <a:lnTo>
                    <a:pt x="12795" y="6384"/>
                  </a:lnTo>
                  <a:lnTo>
                    <a:pt x="12807" y="6416"/>
                  </a:lnTo>
                  <a:lnTo>
                    <a:pt x="12819" y="6446"/>
                  </a:lnTo>
                  <a:lnTo>
                    <a:pt x="12832" y="6476"/>
                  </a:lnTo>
                  <a:lnTo>
                    <a:pt x="12846" y="6506"/>
                  </a:lnTo>
                  <a:lnTo>
                    <a:pt x="12861" y="6535"/>
                  </a:lnTo>
                  <a:lnTo>
                    <a:pt x="12877" y="6563"/>
                  </a:lnTo>
                  <a:lnTo>
                    <a:pt x="12894" y="6591"/>
                  </a:lnTo>
                  <a:lnTo>
                    <a:pt x="12912" y="6618"/>
                  </a:lnTo>
                  <a:lnTo>
                    <a:pt x="12931" y="6644"/>
                  </a:lnTo>
                  <a:lnTo>
                    <a:pt x="12950" y="6671"/>
                  </a:lnTo>
                  <a:lnTo>
                    <a:pt x="12971" y="6696"/>
                  </a:lnTo>
                  <a:lnTo>
                    <a:pt x="12992" y="6721"/>
                  </a:lnTo>
                  <a:lnTo>
                    <a:pt x="13014" y="6744"/>
                  </a:lnTo>
                  <a:lnTo>
                    <a:pt x="13036" y="6767"/>
                  </a:lnTo>
                  <a:lnTo>
                    <a:pt x="13059" y="6790"/>
                  </a:lnTo>
                  <a:lnTo>
                    <a:pt x="13083" y="6811"/>
                  </a:lnTo>
                  <a:lnTo>
                    <a:pt x="13108" y="6832"/>
                  </a:lnTo>
                  <a:lnTo>
                    <a:pt x="13134" y="6852"/>
                  </a:lnTo>
                  <a:lnTo>
                    <a:pt x="13160" y="6871"/>
                  </a:lnTo>
                  <a:lnTo>
                    <a:pt x="13186" y="6889"/>
                  </a:lnTo>
                  <a:lnTo>
                    <a:pt x="13213" y="6907"/>
                  </a:lnTo>
                  <a:lnTo>
                    <a:pt x="13241" y="6923"/>
                  </a:lnTo>
                  <a:lnTo>
                    <a:pt x="13269" y="6939"/>
                  </a:lnTo>
                  <a:lnTo>
                    <a:pt x="13298" y="6955"/>
                  </a:lnTo>
                  <a:lnTo>
                    <a:pt x="13328" y="6968"/>
                  </a:lnTo>
                  <a:lnTo>
                    <a:pt x="13358" y="6981"/>
                  </a:lnTo>
                  <a:lnTo>
                    <a:pt x="13388" y="6993"/>
                  </a:lnTo>
                  <a:lnTo>
                    <a:pt x="13419" y="7004"/>
                  </a:lnTo>
                  <a:lnTo>
                    <a:pt x="13450" y="7014"/>
                  </a:lnTo>
                  <a:lnTo>
                    <a:pt x="13483" y="7024"/>
                  </a:lnTo>
                  <a:lnTo>
                    <a:pt x="13515" y="7032"/>
                  </a:lnTo>
                  <a:lnTo>
                    <a:pt x="13547" y="7039"/>
                  </a:lnTo>
                  <a:lnTo>
                    <a:pt x="15088" y="7347"/>
                  </a:lnTo>
                  <a:lnTo>
                    <a:pt x="15089" y="8712"/>
                  </a:lnTo>
                  <a:lnTo>
                    <a:pt x="13547" y="9020"/>
                  </a:lnTo>
                  <a:close/>
                  <a:moveTo>
                    <a:pt x="15286" y="6362"/>
                  </a:moveTo>
                  <a:lnTo>
                    <a:pt x="13745" y="6054"/>
                  </a:lnTo>
                  <a:lnTo>
                    <a:pt x="13715" y="5971"/>
                  </a:lnTo>
                  <a:lnTo>
                    <a:pt x="13684" y="5889"/>
                  </a:lnTo>
                  <a:lnTo>
                    <a:pt x="13652" y="5807"/>
                  </a:lnTo>
                  <a:lnTo>
                    <a:pt x="13618" y="5726"/>
                  </a:lnTo>
                  <a:lnTo>
                    <a:pt x="13584" y="5646"/>
                  </a:lnTo>
                  <a:lnTo>
                    <a:pt x="13548" y="5565"/>
                  </a:lnTo>
                  <a:lnTo>
                    <a:pt x="13512" y="5486"/>
                  </a:lnTo>
                  <a:lnTo>
                    <a:pt x="13475" y="5408"/>
                  </a:lnTo>
                  <a:lnTo>
                    <a:pt x="14348" y="4101"/>
                  </a:lnTo>
                  <a:lnTo>
                    <a:pt x="14372" y="4063"/>
                  </a:lnTo>
                  <a:lnTo>
                    <a:pt x="14394" y="4025"/>
                  </a:lnTo>
                  <a:lnTo>
                    <a:pt x="14414" y="3986"/>
                  </a:lnTo>
                  <a:lnTo>
                    <a:pt x="14433" y="3947"/>
                  </a:lnTo>
                  <a:lnTo>
                    <a:pt x="14449" y="3906"/>
                  </a:lnTo>
                  <a:lnTo>
                    <a:pt x="14464" y="3865"/>
                  </a:lnTo>
                  <a:lnTo>
                    <a:pt x="14476" y="3824"/>
                  </a:lnTo>
                  <a:lnTo>
                    <a:pt x="14489" y="3783"/>
                  </a:lnTo>
                  <a:lnTo>
                    <a:pt x="14498" y="3741"/>
                  </a:lnTo>
                  <a:lnTo>
                    <a:pt x="14505" y="3699"/>
                  </a:lnTo>
                  <a:lnTo>
                    <a:pt x="14511" y="3656"/>
                  </a:lnTo>
                  <a:lnTo>
                    <a:pt x="14515" y="3614"/>
                  </a:lnTo>
                  <a:lnTo>
                    <a:pt x="14517" y="3572"/>
                  </a:lnTo>
                  <a:lnTo>
                    <a:pt x="14517" y="3530"/>
                  </a:lnTo>
                  <a:lnTo>
                    <a:pt x="14515" y="3488"/>
                  </a:lnTo>
                  <a:lnTo>
                    <a:pt x="14512" y="3446"/>
                  </a:lnTo>
                  <a:lnTo>
                    <a:pt x="14507" y="3404"/>
                  </a:lnTo>
                  <a:lnTo>
                    <a:pt x="14500" y="3361"/>
                  </a:lnTo>
                  <a:lnTo>
                    <a:pt x="14492" y="3320"/>
                  </a:lnTo>
                  <a:lnTo>
                    <a:pt x="14480" y="3279"/>
                  </a:lnTo>
                  <a:lnTo>
                    <a:pt x="14468" y="3239"/>
                  </a:lnTo>
                  <a:lnTo>
                    <a:pt x="14455" y="3198"/>
                  </a:lnTo>
                  <a:lnTo>
                    <a:pt x="14439" y="3159"/>
                  </a:lnTo>
                  <a:lnTo>
                    <a:pt x="14422" y="3119"/>
                  </a:lnTo>
                  <a:lnTo>
                    <a:pt x="14403" y="3081"/>
                  </a:lnTo>
                  <a:lnTo>
                    <a:pt x="14382" y="3043"/>
                  </a:lnTo>
                  <a:lnTo>
                    <a:pt x="14360" y="3006"/>
                  </a:lnTo>
                  <a:lnTo>
                    <a:pt x="14336" y="2970"/>
                  </a:lnTo>
                  <a:lnTo>
                    <a:pt x="14309" y="2935"/>
                  </a:lnTo>
                  <a:lnTo>
                    <a:pt x="14282" y="2901"/>
                  </a:lnTo>
                  <a:lnTo>
                    <a:pt x="14253" y="2868"/>
                  </a:lnTo>
                  <a:lnTo>
                    <a:pt x="14222" y="2834"/>
                  </a:lnTo>
                  <a:lnTo>
                    <a:pt x="13254" y="1869"/>
                  </a:lnTo>
                  <a:lnTo>
                    <a:pt x="13236" y="1852"/>
                  </a:lnTo>
                  <a:lnTo>
                    <a:pt x="13217" y="1834"/>
                  </a:lnTo>
                  <a:lnTo>
                    <a:pt x="13198" y="1817"/>
                  </a:lnTo>
                  <a:lnTo>
                    <a:pt x="13179" y="1801"/>
                  </a:lnTo>
                  <a:lnTo>
                    <a:pt x="13159" y="1786"/>
                  </a:lnTo>
                  <a:lnTo>
                    <a:pt x="13139" y="1771"/>
                  </a:lnTo>
                  <a:lnTo>
                    <a:pt x="13118" y="1755"/>
                  </a:lnTo>
                  <a:lnTo>
                    <a:pt x="13097" y="1741"/>
                  </a:lnTo>
                  <a:lnTo>
                    <a:pt x="13076" y="1728"/>
                  </a:lnTo>
                  <a:lnTo>
                    <a:pt x="13055" y="1715"/>
                  </a:lnTo>
                  <a:lnTo>
                    <a:pt x="13034" y="1702"/>
                  </a:lnTo>
                  <a:lnTo>
                    <a:pt x="13012" y="1691"/>
                  </a:lnTo>
                  <a:lnTo>
                    <a:pt x="12990" y="1680"/>
                  </a:lnTo>
                  <a:lnTo>
                    <a:pt x="12968" y="1669"/>
                  </a:lnTo>
                  <a:lnTo>
                    <a:pt x="12945" y="1659"/>
                  </a:lnTo>
                  <a:lnTo>
                    <a:pt x="12923" y="1649"/>
                  </a:lnTo>
                  <a:lnTo>
                    <a:pt x="12900" y="1640"/>
                  </a:lnTo>
                  <a:lnTo>
                    <a:pt x="12877" y="1632"/>
                  </a:lnTo>
                  <a:lnTo>
                    <a:pt x="12854" y="1624"/>
                  </a:lnTo>
                  <a:lnTo>
                    <a:pt x="12831" y="1617"/>
                  </a:lnTo>
                  <a:lnTo>
                    <a:pt x="12808" y="1610"/>
                  </a:lnTo>
                  <a:lnTo>
                    <a:pt x="12783" y="1604"/>
                  </a:lnTo>
                  <a:lnTo>
                    <a:pt x="12759" y="1599"/>
                  </a:lnTo>
                  <a:lnTo>
                    <a:pt x="12736" y="1594"/>
                  </a:lnTo>
                  <a:lnTo>
                    <a:pt x="12712" y="1590"/>
                  </a:lnTo>
                  <a:lnTo>
                    <a:pt x="12688" y="1586"/>
                  </a:lnTo>
                  <a:lnTo>
                    <a:pt x="12664" y="1583"/>
                  </a:lnTo>
                  <a:lnTo>
                    <a:pt x="12640" y="1580"/>
                  </a:lnTo>
                  <a:lnTo>
                    <a:pt x="12615" y="1578"/>
                  </a:lnTo>
                  <a:lnTo>
                    <a:pt x="12591" y="1577"/>
                  </a:lnTo>
                  <a:lnTo>
                    <a:pt x="12566" y="1576"/>
                  </a:lnTo>
                  <a:lnTo>
                    <a:pt x="12542" y="1575"/>
                  </a:lnTo>
                  <a:lnTo>
                    <a:pt x="12506" y="1576"/>
                  </a:lnTo>
                  <a:lnTo>
                    <a:pt x="12470" y="1578"/>
                  </a:lnTo>
                  <a:lnTo>
                    <a:pt x="12433" y="1581"/>
                  </a:lnTo>
                  <a:lnTo>
                    <a:pt x="12398" y="1586"/>
                  </a:lnTo>
                  <a:lnTo>
                    <a:pt x="12362" y="1592"/>
                  </a:lnTo>
                  <a:lnTo>
                    <a:pt x="12326" y="1599"/>
                  </a:lnTo>
                  <a:lnTo>
                    <a:pt x="12291" y="1607"/>
                  </a:lnTo>
                  <a:lnTo>
                    <a:pt x="12255" y="1617"/>
                  </a:lnTo>
                  <a:lnTo>
                    <a:pt x="12220" y="1628"/>
                  </a:lnTo>
                  <a:lnTo>
                    <a:pt x="12185" y="1641"/>
                  </a:lnTo>
                  <a:lnTo>
                    <a:pt x="12151" y="1654"/>
                  </a:lnTo>
                  <a:lnTo>
                    <a:pt x="12117" y="1670"/>
                  </a:lnTo>
                  <a:lnTo>
                    <a:pt x="12083" y="1686"/>
                  </a:lnTo>
                  <a:lnTo>
                    <a:pt x="12050" y="1704"/>
                  </a:lnTo>
                  <a:lnTo>
                    <a:pt x="12018" y="1723"/>
                  </a:lnTo>
                  <a:lnTo>
                    <a:pt x="11986" y="1743"/>
                  </a:lnTo>
                  <a:lnTo>
                    <a:pt x="10676" y="2615"/>
                  </a:lnTo>
                  <a:lnTo>
                    <a:pt x="10597" y="2577"/>
                  </a:lnTo>
                  <a:lnTo>
                    <a:pt x="10517" y="2540"/>
                  </a:lnTo>
                  <a:lnTo>
                    <a:pt x="10437" y="2505"/>
                  </a:lnTo>
                  <a:lnTo>
                    <a:pt x="10356" y="2471"/>
                  </a:lnTo>
                  <a:lnTo>
                    <a:pt x="10275" y="2438"/>
                  </a:lnTo>
                  <a:lnTo>
                    <a:pt x="10192" y="2406"/>
                  </a:lnTo>
                  <a:lnTo>
                    <a:pt x="10110" y="2375"/>
                  </a:lnTo>
                  <a:lnTo>
                    <a:pt x="10026" y="2346"/>
                  </a:lnTo>
                  <a:lnTo>
                    <a:pt x="9718" y="808"/>
                  </a:lnTo>
                  <a:lnTo>
                    <a:pt x="9708" y="764"/>
                  </a:lnTo>
                  <a:lnTo>
                    <a:pt x="9697" y="721"/>
                  </a:lnTo>
                  <a:lnTo>
                    <a:pt x="9683" y="679"/>
                  </a:lnTo>
                  <a:lnTo>
                    <a:pt x="9668" y="638"/>
                  </a:lnTo>
                  <a:lnTo>
                    <a:pt x="9652" y="598"/>
                  </a:lnTo>
                  <a:lnTo>
                    <a:pt x="9633" y="559"/>
                  </a:lnTo>
                  <a:lnTo>
                    <a:pt x="9614" y="520"/>
                  </a:lnTo>
                  <a:lnTo>
                    <a:pt x="9592" y="483"/>
                  </a:lnTo>
                  <a:lnTo>
                    <a:pt x="9568" y="447"/>
                  </a:lnTo>
                  <a:lnTo>
                    <a:pt x="9544" y="413"/>
                  </a:lnTo>
                  <a:lnTo>
                    <a:pt x="9518" y="378"/>
                  </a:lnTo>
                  <a:lnTo>
                    <a:pt x="9491" y="345"/>
                  </a:lnTo>
                  <a:lnTo>
                    <a:pt x="9463" y="314"/>
                  </a:lnTo>
                  <a:lnTo>
                    <a:pt x="9433" y="284"/>
                  </a:lnTo>
                  <a:lnTo>
                    <a:pt x="9401" y="255"/>
                  </a:lnTo>
                  <a:lnTo>
                    <a:pt x="9369" y="228"/>
                  </a:lnTo>
                  <a:lnTo>
                    <a:pt x="9336" y="202"/>
                  </a:lnTo>
                  <a:lnTo>
                    <a:pt x="9302" y="177"/>
                  </a:lnTo>
                  <a:lnTo>
                    <a:pt x="9267" y="154"/>
                  </a:lnTo>
                  <a:lnTo>
                    <a:pt x="9229" y="131"/>
                  </a:lnTo>
                  <a:lnTo>
                    <a:pt x="9192" y="111"/>
                  </a:lnTo>
                  <a:lnTo>
                    <a:pt x="9154" y="92"/>
                  </a:lnTo>
                  <a:lnTo>
                    <a:pt x="9115" y="75"/>
                  </a:lnTo>
                  <a:lnTo>
                    <a:pt x="9075" y="60"/>
                  </a:lnTo>
                  <a:lnTo>
                    <a:pt x="9034" y="46"/>
                  </a:lnTo>
                  <a:lnTo>
                    <a:pt x="8993" y="34"/>
                  </a:lnTo>
                  <a:lnTo>
                    <a:pt x="8951" y="24"/>
                  </a:lnTo>
                  <a:lnTo>
                    <a:pt x="8908" y="15"/>
                  </a:lnTo>
                  <a:lnTo>
                    <a:pt x="8864" y="9"/>
                  </a:lnTo>
                  <a:lnTo>
                    <a:pt x="8821" y="4"/>
                  </a:lnTo>
                  <a:lnTo>
                    <a:pt x="8777" y="1"/>
                  </a:lnTo>
                  <a:lnTo>
                    <a:pt x="8732" y="0"/>
                  </a:lnTo>
                  <a:lnTo>
                    <a:pt x="7363" y="0"/>
                  </a:lnTo>
                  <a:lnTo>
                    <a:pt x="7318" y="1"/>
                  </a:lnTo>
                  <a:lnTo>
                    <a:pt x="7274" y="4"/>
                  </a:lnTo>
                  <a:lnTo>
                    <a:pt x="7231" y="9"/>
                  </a:lnTo>
                  <a:lnTo>
                    <a:pt x="7187" y="15"/>
                  </a:lnTo>
                  <a:lnTo>
                    <a:pt x="7144" y="24"/>
                  </a:lnTo>
                  <a:lnTo>
                    <a:pt x="7102" y="34"/>
                  </a:lnTo>
                  <a:lnTo>
                    <a:pt x="7061" y="46"/>
                  </a:lnTo>
                  <a:lnTo>
                    <a:pt x="7020" y="60"/>
                  </a:lnTo>
                  <a:lnTo>
                    <a:pt x="6980" y="75"/>
                  </a:lnTo>
                  <a:lnTo>
                    <a:pt x="6941" y="92"/>
                  </a:lnTo>
                  <a:lnTo>
                    <a:pt x="6903" y="111"/>
                  </a:lnTo>
                  <a:lnTo>
                    <a:pt x="6866" y="131"/>
                  </a:lnTo>
                  <a:lnTo>
                    <a:pt x="6829" y="154"/>
                  </a:lnTo>
                  <a:lnTo>
                    <a:pt x="6793" y="177"/>
                  </a:lnTo>
                  <a:lnTo>
                    <a:pt x="6759" y="202"/>
                  </a:lnTo>
                  <a:lnTo>
                    <a:pt x="6726" y="228"/>
                  </a:lnTo>
                  <a:lnTo>
                    <a:pt x="6694" y="255"/>
                  </a:lnTo>
                  <a:lnTo>
                    <a:pt x="6662" y="284"/>
                  </a:lnTo>
                  <a:lnTo>
                    <a:pt x="6633" y="314"/>
                  </a:lnTo>
                  <a:lnTo>
                    <a:pt x="6604" y="345"/>
                  </a:lnTo>
                  <a:lnTo>
                    <a:pt x="6577" y="378"/>
                  </a:lnTo>
                  <a:lnTo>
                    <a:pt x="6551" y="413"/>
                  </a:lnTo>
                  <a:lnTo>
                    <a:pt x="6527" y="447"/>
                  </a:lnTo>
                  <a:lnTo>
                    <a:pt x="6503" y="483"/>
                  </a:lnTo>
                  <a:lnTo>
                    <a:pt x="6482" y="520"/>
                  </a:lnTo>
                  <a:lnTo>
                    <a:pt x="6462" y="559"/>
                  </a:lnTo>
                  <a:lnTo>
                    <a:pt x="6444" y="598"/>
                  </a:lnTo>
                  <a:lnTo>
                    <a:pt x="6427" y="638"/>
                  </a:lnTo>
                  <a:lnTo>
                    <a:pt x="6412" y="679"/>
                  </a:lnTo>
                  <a:lnTo>
                    <a:pt x="6398" y="721"/>
                  </a:lnTo>
                  <a:lnTo>
                    <a:pt x="6387" y="764"/>
                  </a:lnTo>
                  <a:lnTo>
                    <a:pt x="6377" y="808"/>
                  </a:lnTo>
                  <a:lnTo>
                    <a:pt x="6069" y="2346"/>
                  </a:lnTo>
                  <a:lnTo>
                    <a:pt x="5985" y="2375"/>
                  </a:lnTo>
                  <a:lnTo>
                    <a:pt x="5903" y="2406"/>
                  </a:lnTo>
                  <a:lnTo>
                    <a:pt x="5820" y="2438"/>
                  </a:lnTo>
                  <a:lnTo>
                    <a:pt x="5739" y="2471"/>
                  </a:lnTo>
                  <a:lnTo>
                    <a:pt x="5658" y="2505"/>
                  </a:lnTo>
                  <a:lnTo>
                    <a:pt x="5578" y="2540"/>
                  </a:lnTo>
                  <a:lnTo>
                    <a:pt x="5499" y="2577"/>
                  </a:lnTo>
                  <a:lnTo>
                    <a:pt x="5420" y="2615"/>
                  </a:lnTo>
                  <a:lnTo>
                    <a:pt x="4110" y="1743"/>
                  </a:lnTo>
                  <a:lnTo>
                    <a:pt x="4078" y="1723"/>
                  </a:lnTo>
                  <a:lnTo>
                    <a:pt x="4046" y="1704"/>
                  </a:lnTo>
                  <a:lnTo>
                    <a:pt x="4012" y="1686"/>
                  </a:lnTo>
                  <a:lnTo>
                    <a:pt x="3978" y="1670"/>
                  </a:lnTo>
                  <a:lnTo>
                    <a:pt x="3944" y="1654"/>
                  </a:lnTo>
                  <a:lnTo>
                    <a:pt x="3910" y="1641"/>
                  </a:lnTo>
                  <a:lnTo>
                    <a:pt x="3875" y="1628"/>
                  </a:lnTo>
                  <a:lnTo>
                    <a:pt x="3840" y="1617"/>
                  </a:lnTo>
                  <a:lnTo>
                    <a:pt x="3804" y="1607"/>
                  </a:lnTo>
                  <a:lnTo>
                    <a:pt x="3769" y="1599"/>
                  </a:lnTo>
                  <a:lnTo>
                    <a:pt x="3733" y="1592"/>
                  </a:lnTo>
                  <a:lnTo>
                    <a:pt x="3698" y="1586"/>
                  </a:lnTo>
                  <a:lnTo>
                    <a:pt x="3662" y="1581"/>
                  </a:lnTo>
                  <a:lnTo>
                    <a:pt x="3625" y="1578"/>
                  </a:lnTo>
                  <a:lnTo>
                    <a:pt x="3589" y="1576"/>
                  </a:lnTo>
                  <a:lnTo>
                    <a:pt x="3553" y="1575"/>
                  </a:lnTo>
                  <a:lnTo>
                    <a:pt x="3529" y="1576"/>
                  </a:lnTo>
                  <a:lnTo>
                    <a:pt x="3504" y="1577"/>
                  </a:lnTo>
                  <a:lnTo>
                    <a:pt x="3480" y="1578"/>
                  </a:lnTo>
                  <a:lnTo>
                    <a:pt x="3455" y="1580"/>
                  </a:lnTo>
                  <a:lnTo>
                    <a:pt x="3431" y="1583"/>
                  </a:lnTo>
                  <a:lnTo>
                    <a:pt x="3407" y="1586"/>
                  </a:lnTo>
                  <a:lnTo>
                    <a:pt x="3383" y="1590"/>
                  </a:lnTo>
                  <a:lnTo>
                    <a:pt x="3359" y="1594"/>
                  </a:lnTo>
                  <a:lnTo>
                    <a:pt x="3336" y="1599"/>
                  </a:lnTo>
                  <a:lnTo>
                    <a:pt x="3312" y="1604"/>
                  </a:lnTo>
                  <a:lnTo>
                    <a:pt x="3288" y="1610"/>
                  </a:lnTo>
                  <a:lnTo>
                    <a:pt x="3264" y="1617"/>
                  </a:lnTo>
                  <a:lnTo>
                    <a:pt x="3241" y="1624"/>
                  </a:lnTo>
                  <a:lnTo>
                    <a:pt x="3218" y="1632"/>
                  </a:lnTo>
                  <a:lnTo>
                    <a:pt x="3195" y="1640"/>
                  </a:lnTo>
                  <a:lnTo>
                    <a:pt x="3173" y="1649"/>
                  </a:lnTo>
                  <a:lnTo>
                    <a:pt x="3150" y="1659"/>
                  </a:lnTo>
                  <a:lnTo>
                    <a:pt x="3127" y="1669"/>
                  </a:lnTo>
                  <a:lnTo>
                    <a:pt x="3105" y="1680"/>
                  </a:lnTo>
                  <a:lnTo>
                    <a:pt x="3083" y="1691"/>
                  </a:lnTo>
                  <a:lnTo>
                    <a:pt x="3061" y="1702"/>
                  </a:lnTo>
                  <a:lnTo>
                    <a:pt x="3040" y="1715"/>
                  </a:lnTo>
                  <a:lnTo>
                    <a:pt x="3019" y="1728"/>
                  </a:lnTo>
                  <a:lnTo>
                    <a:pt x="2998" y="1741"/>
                  </a:lnTo>
                  <a:lnTo>
                    <a:pt x="2978" y="1755"/>
                  </a:lnTo>
                  <a:lnTo>
                    <a:pt x="2956" y="1771"/>
                  </a:lnTo>
                  <a:lnTo>
                    <a:pt x="2936" y="1786"/>
                  </a:lnTo>
                  <a:lnTo>
                    <a:pt x="2917" y="1801"/>
                  </a:lnTo>
                  <a:lnTo>
                    <a:pt x="2897" y="1817"/>
                  </a:lnTo>
                  <a:lnTo>
                    <a:pt x="2878" y="1834"/>
                  </a:lnTo>
                  <a:lnTo>
                    <a:pt x="2860" y="1852"/>
                  </a:lnTo>
                  <a:lnTo>
                    <a:pt x="2841" y="1869"/>
                  </a:lnTo>
                  <a:lnTo>
                    <a:pt x="1873" y="2834"/>
                  </a:lnTo>
                  <a:lnTo>
                    <a:pt x="1843" y="2868"/>
                  </a:lnTo>
                  <a:lnTo>
                    <a:pt x="1814" y="2901"/>
                  </a:lnTo>
                  <a:lnTo>
                    <a:pt x="1786" y="2935"/>
                  </a:lnTo>
                  <a:lnTo>
                    <a:pt x="1759" y="2970"/>
                  </a:lnTo>
                  <a:lnTo>
                    <a:pt x="1735" y="3006"/>
                  </a:lnTo>
                  <a:lnTo>
                    <a:pt x="1713" y="3043"/>
                  </a:lnTo>
                  <a:lnTo>
                    <a:pt x="1692" y="3081"/>
                  </a:lnTo>
                  <a:lnTo>
                    <a:pt x="1673" y="3119"/>
                  </a:lnTo>
                  <a:lnTo>
                    <a:pt x="1656" y="3159"/>
                  </a:lnTo>
                  <a:lnTo>
                    <a:pt x="1641" y="3198"/>
                  </a:lnTo>
                  <a:lnTo>
                    <a:pt x="1627" y="3239"/>
                  </a:lnTo>
                  <a:lnTo>
                    <a:pt x="1615" y="3279"/>
                  </a:lnTo>
                  <a:lnTo>
                    <a:pt x="1604" y="3320"/>
                  </a:lnTo>
                  <a:lnTo>
                    <a:pt x="1595" y="3361"/>
                  </a:lnTo>
                  <a:lnTo>
                    <a:pt x="1588" y="3404"/>
                  </a:lnTo>
                  <a:lnTo>
                    <a:pt x="1583" y="3446"/>
                  </a:lnTo>
                  <a:lnTo>
                    <a:pt x="1580" y="3488"/>
                  </a:lnTo>
                  <a:lnTo>
                    <a:pt x="1579" y="3530"/>
                  </a:lnTo>
                  <a:lnTo>
                    <a:pt x="1579" y="3572"/>
                  </a:lnTo>
                  <a:lnTo>
                    <a:pt x="1581" y="3614"/>
                  </a:lnTo>
                  <a:lnTo>
                    <a:pt x="1585" y="3656"/>
                  </a:lnTo>
                  <a:lnTo>
                    <a:pt x="1590" y="3699"/>
                  </a:lnTo>
                  <a:lnTo>
                    <a:pt x="1598" y="3741"/>
                  </a:lnTo>
                  <a:lnTo>
                    <a:pt x="1607" y="3783"/>
                  </a:lnTo>
                  <a:lnTo>
                    <a:pt x="1619" y="3824"/>
                  </a:lnTo>
                  <a:lnTo>
                    <a:pt x="1632" y="3865"/>
                  </a:lnTo>
                  <a:lnTo>
                    <a:pt x="1646" y="3906"/>
                  </a:lnTo>
                  <a:lnTo>
                    <a:pt x="1663" y="3947"/>
                  </a:lnTo>
                  <a:lnTo>
                    <a:pt x="1681" y="3986"/>
                  </a:lnTo>
                  <a:lnTo>
                    <a:pt x="1702" y="4025"/>
                  </a:lnTo>
                  <a:lnTo>
                    <a:pt x="1724" y="4063"/>
                  </a:lnTo>
                  <a:lnTo>
                    <a:pt x="1747" y="4101"/>
                  </a:lnTo>
                  <a:lnTo>
                    <a:pt x="2620" y="5408"/>
                  </a:lnTo>
                  <a:lnTo>
                    <a:pt x="2583" y="5486"/>
                  </a:lnTo>
                  <a:lnTo>
                    <a:pt x="2546" y="5565"/>
                  </a:lnTo>
                  <a:lnTo>
                    <a:pt x="2511" y="5646"/>
                  </a:lnTo>
                  <a:lnTo>
                    <a:pt x="2477" y="5726"/>
                  </a:lnTo>
                  <a:lnTo>
                    <a:pt x="2443" y="5807"/>
                  </a:lnTo>
                  <a:lnTo>
                    <a:pt x="2411" y="5890"/>
                  </a:lnTo>
                  <a:lnTo>
                    <a:pt x="2380" y="5972"/>
                  </a:lnTo>
                  <a:lnTo>
                    <a:pt x="2351" y="6055"/>
                  </a:lnTo>
                  <a:lnTo>
                    <a:pt x="809" y="6362"/>
                  </a:lnTo>
                  <a:lnTo>
                    <a:pt x="766" y="6372"/>
                  </a:lnTo>
                  <a:lnTo>
                    <a:pt x="722" y="6383"/>
                  </a:lnTo>
                  <a:lnTo>
                    <a:pt x="681" y="6398"/>
                  </a:lnTo>
                  <a:lnTo>
                    <a:pt x="640" y="6413"/>
                  </a:lnTo>
                  <a:lnTo>
                    <a:pt x="600" y="6429"/>
                  </a:lnTo>
                  <a:lnTo>
                    <a:pt x="559" y="6448"/>
                  </a:lnTo>
                  <a:lnTo>
                    <a:pt x="521" y="6467"/>
                  </a:lnTo>
                  <a:lnTo>
                    <a:pt x="484" y="6489"/>
                  </a:lnTo>
                  <a:lnTo>
                    <a:pt x="448" y="6512"/>
                  </a:lnTo>
                  <a:lnTo>
                    <a:pt x="412" y="6536"/>
                  </a:lnTo>
                  <a:lnTo>
                    <a:pt x="379" y="6562"/>
                  </a:lnTo>
                  <a:lnTo>
                    <a:pt x="346" y="6589"/>
                  </a:lnTo>
                  <a:lnTo>
                    <a:pt x="315" y="6617"/>
                  </a:lnTo>
                  <a:lnTo>
                    <a:pt x="285" y="6647"/>
                  </a:lnTo>
                  <a:lnTo>
                    <a:pt x="256" y="6679"/>
                  </a:lnTo>
                  <a:lnTo>
                    <a:pt x="228" y="6711"/>
                  </a:lnTo>
                  <a:lnTo>
                    <a:pt x="202" y="6744"/>
                  </a:lnTo>
                  <a:lnTo>
                    <a:pt x="177" y="6778"/>
                  </a:lnTo>
                  <a:lnTo>
                    <a:pt x="154" y="6813"/>
                  </a:lnTo>
                  <a:lnTo>
                    <a:pt x="132" y="6850"/>
                  </a:lnTo>
                  <a:lnTo>
                    <a:pt x="112" y="6887"/>
                  </a:lnTo>
                  <a:lnTo>
                    <a:pt x="93" y="6925"/>
                  </a:lnTo>
                  <a:lnTo>
                    <a:pt x="75" y="6965"/>
                  </a:lnTo>
                  <a:lnTo>
                    <a:pt x="60" y="7005"/>
                  </a:lnTo>
                  <a:lnTo>
                    <a:pt x="46" y="7045"/>
                  </a:lnTo>
                  <a:lnTo>
                    <a:pt x="34" y="7086"/>
                  </a:lnTo>
                  <a:lnTo>
                    <a:pt x="24" y="7128"/>
                  </a:lnTo>
                  <a:lnTo>
                    <a:pt x="15" y="7171"/>
                  </a:lnTo>
                  <a:lnTo>
                    <a:pt x="9" y="7215"/>
                  </a:lnTo>
                  <a:lnTo>
                    <a:pt x="4" y="7258"/>
                  </a:lnTo>
                  <a:lnTo>
                    <a:pt x="1" y="7302"/>
                  </a:lnTo>
                  <a:lnTo>
                    <a:pt x="0" y="7347"/>
                  </a:lnTo>
                  <a:lnTo>
                    <a:pt x="0" y="8712"/>
                  </a:lnTo>
                  <a:lnTo>
                    <a:pt x="1" y="8757"/>
                  </a:lnTo>
                  <a:lnTo>
                    <a:pt x="4" y="8801"/>
                  </a:lnTo>
                  <a:lnTo>
                    <a:pt x="9" y="8844"/>
                  </a:lnTo>
                  <a:lnTo>
                    <a:pt x="15" y="8888"/>
                  </a:lnTo>
                  <a:lnTo>
                    <a:pt x="24" y="8931"/>
                  </a:lnTo>
                  <a:lnTo>
                    <a:pt x="34" y="8972"/>
                  </a:lnTo>
                  <a:lnTo>
                    <a:pt x="46" y="9014"/>
                  </a:lnTo>
                  <a:lnTo>
                    <a:pt x="60" y="9054"/>
                  </a:lnTo>
                  <a:lnTo>
                    <a:pt x="75" y="9094"/>
                  </a:lnTo>
                  <a:lnTo>
                    <a:pt x="93" y="9134"/>
                  </a:lnTo>
                  <a:lnTo>
                    <a:pt x="112" y="9172"/>
                  </a:lnTo>
                  <a:lnTo>
                    <a:pt x="132" y="9209"/>
                  </a:lnTo>
                  <a:lnTo>
                    <a:pt x="154" y="9245"/>
                  </a:lnTo>
                  <a:lnTo>
                    <a:pt x="177" y="9280"/>
                  </a:lnTo>
                  <a:lnTo>
                    <a:pt x="202" y="9315"/>
                  </a:lnTo>
                  <a:lnTo>
                    <a:pt x="228" y="9348"/>
                  </a:lnTo>
                  <a:lnTo>
                    <a:pt x="256" y="9380"/>
                  </a:lnTo>
                  <a:lnTo>
                    <a:pt x="285" y="9412"/>
                  </a:lnTo>
                  <a:lnTo>
                    <a:pt x="315" y="9441"/>
                  </a:lnTo>
                  <a:lnTo>
                    <a:pt x="346" y="9470"/>
                  </a:lnTo>
                  <a:lnTo>
                    <a:pt x="379" y="9497"/>
                  </a:lnTo>
                  <a:lnTo>
                    <a:pt x="412" y="9523"/>
                  </a:lnTo>
                  <a:lnTo>
                    <a:pt x="448" y="9547"/>
                  </a:lnTo>
                  <a:lnTo>
                    <a:pt x="484" y="9570"/>
                  </a:lnTo>
                  <a:lnTo>
                    <a:pt x="521" y="9591"/>
                  </a:lnTo>
                  <a:lnTo>
                    <a:pt x="559" y="9611"/>
                  </a:lnTo>
                  <a:lnTo>
                    <a:pt x="600" y="9629"/>
                  </a:lnTo>
                  <a:lnTo>
                    <a:pt x="640" y="9646"/>
                  </a:lnTo>
                  <a:lnTo>
                    <a:pt x="681" y="9661"/>
                  </a:lnTo>
                  <a:lnTo>
                    <a:pt x="722" y="9675"/>
                  </a:lnTo>
                  <a:lnTo>
                    <a:pt x="766" y="9687"/>
                  </a:lnTo>
                  <a:lnTo>
                    <a:pt x="809" y="9697"/>
                  </a:lnTo>
                  <a:lnTo>
                    <a:pt x="2351" y="10004"/>
                  </a:lnTo>
                  <a:lnTo>
                    <a:pt x="2380" y="10087"/>
                  </a:lnTo>
                  <a:lnTo>
                    <a:pt x="2411" y="10169"/>
                  </a:lnTo>
                  <a:lnTo>
                    <a:pt x="2443" y="10252"/>
                  </a:lnTo>
                  <a:lnTo>
                    <a:pt x="2477" y="10333"/>
                  </a:lnTo>
                  <a:lnTo>
                    <a:pt x="2511" y="10413"/>
                  </a:lnTo>
                  <a:lnTo>
                    <a:pt x="2546" y="10494"/>
                  </a:lnTo>
                  <a:lnTo>
                    <a:pt x="2583" y="10573"/>
                  </a:lnTo>
                  <a:lnTo>
                    <a:pt x="2620" y="10651"/>
                  </a:lnTo>
                  <a:lnTo>
                    <a:pt x="1747" y="11957"/>
                  </a:lnTo>
                  <a:lnTo>
                    <a:pt x="1724" y="11995"/>
                  </a:lnTo>
                  <a:lnTo>
                    <a:pt x="1702" y="12033"/>
                  </a:lnTo>
                  <a:lnTo>
                    <a:pt x="1681" y="12072"/>
                  </a:lnTo>
                  <a:lnTo>
                    <a:pt x="1663" y="12111"/>
                  </a:lnTo>
                  <a:lnTo>
                    <a:pt x="1646" y="12153"/>
                  </a:lnTo>
                  <a:lnTo>
                    <a:pt x="1632" y="12193"/>
                  </a:lnTo>
                  <a:lnTo>
                    <a:pt x="1619" y="12234"/>
                  </a:lnTo>
                  <a:lnTo>
                    <a:pt x="1607" y="12275"/>
                  </a:lnTo>
                  <a:lnTo>
                    <a:pt x="1598" y="12317"/>
                  </a:lnTo>
                  <a:lnTo>
                    <a:pt x="1590" y="12359"/>
                  </a:lnTo>
                  <a:lnTo>
                    <a:pt x="1585" y="12402"/>
                  </a:lnTo>
                  <a:lnTo>
                    <a:pt x="1581" y="12444"/>
                  </a:lnTo>
                  <a:lnTo>
                    <a:pt x="1579" y="12486"/>
                  </a:lnTo>
                  <a:lnTo>
                    <a:pt x="1579" y="12528"/>
                  </a:lnTo>
                  <a:lnTo>
                    <a:pt x="1580" y="12571"/>
                  </a:lnTo>
                  <a:lnTo>
                    <a:pt x="1583" y="12613"/>
                  </a:lnTo>
                  <a:lnTo>
                    <a:pt x="1588" y="12654"/>
                  </a:lnTo>
                  <a:lnTo>
                    <a:pt x="1595" y="12697"/>
                  </a:lnTo>
                  <a:lnTo>
                    <a:pt x="1604" y="12738"/>
                  </a:lnTo>
                  <a:lnTo>
                    <a:pt x="1615" y="12779"/>
                  </a:lnTo>
                  <a:lnTo>
                    <a:pt x="1627" y="12820"/>
                  </a:lnTo>
                  <a:lnTo>
                    <a:pt x="1641" y="12860"/>
                  </a:lnTo>
                  <a:lnTo>
                    <a:pt x="1656" y="12900"/>
                  </a:lnTo>
                  <a:lnTo>
                    <a:pt x="1673" y="12940"/>
                  </a:lnTo>
                  <a:lnTo>
                    <a:pt x="1692" y="12978"/>
                  </a:lnTo>
                  <a:lnTo>
                    <a:pt x="1713" y="13016"/>
                  </a:lnTo>
                  <a:lnTo>
                    <a:pt x="1735" y="13052"/>
                  </a:lnTo>
                  <a:lnTo>
                    <a:pt x="1759" y="13088"/>
                  </a:lnTo>
                  <a:lnTo>
                    <a:pt x="1786" y="13124"/>
                  </a:lnTo>
                  <a:lnTo>
                    <a:pt x="1814" y="13158"/>
                  </a:lnTo>
                  <a:lnTo>
                    <a:pt x="1843" y="13191"/>
                  </a:lnTo>
                  <a:lnTo>
                    <a:pt x="1873" y="13224"/>
                  </a:lnTo>
                  <a:lnTo>
                    <a:pt x="2841" y="14189"/>
                  </a:lnTo>
                  <a:lnTo>
                    <a:pt x="2860" y="14207"/>
                  </a:lnTo>
                  <a:lnTo>
                    <a:pt x="2878" y="14224"/>
                  </a:lnTo>
                  <a:lnTo>
                    <a:pt x="2897" y="14241"/>
                  </a:lnTo>
                  <a:lnTo>
                    <a:pt x="2917" y="14257"/>
                  </a:lnTo>
                  <a:lnTo>
                    <a:pt x="2936" y="14273"/>
                  </a:lnTo>
                  <a:lnTo>
                    <a:pt x="2956" y="14288"/>
                  </a:lnTo>
                  <a:lnTo>
                    <a:pt x="2978" y="14303"/>
                  </a:lnTo>
                  <a:lnTo>
                    <a:pt x="2998" y="14317"/>
                  </a:lnTo>
                  <a:lnTo>
                    <a:pt x="3019" y="14331"/>
                  </a:lnTo>
                  <a:lnTo>
                    <a:pt x="3040" y="14344"/>
                  </a:lnTo>
                  <a:lnTo>
                    <a:pt x="3061" y="14356"/>
                  </a:lnTo>
                  <a:lnTo>
                    <a:pt x="3083" y="14368"/>
                  </a:lnTo>
                  <a:lnTo>
                    <a:pt x="3105" y="14379"/>
                  </a:lnTo>
                  <a:lnTo>
                    <a:pt x="3127" y="14389"/>
                  </a:lnTo>
                  <a:lnTo>
                    <a:pt x="3150" y="14399"/>
                  </a:lnTo>
                  <a:lnTo>
                    <a:pt x="3173" y="14409"/>
                  </a:lnTo>
                  <a:lnTo>
                    <a:pt x="3195" y="14418"/>
                  </a:lnTo>
                  <a:lnTo>
                    <a:pt x="3218" y="14426"/>
                  </a:lnTo>
                  <a:lnTo>
                    <a:pt x="3241" y="14434"/>
                  </a:lnTo>
                  <a:lnTo>
                    <a:pt x="3264" y="14441"/>
                  </a:lnTo>
                  <a:lnTo>
                    <a:pt x="3288" y="14448"/>
                  </a:lnTo>
                  <a:lnTo>
                    <a:pt x="3312" y="14454"/>
                  </a:lnTo>
                  <a:lnTo>
                    <a:pt x="3336" y="14459"/>
                  </a:lnTo>
                  <a:lnTo>
                    <a:pt x="3359" y="14464"/>
                  </a:lnTo>
                  <a:lnTo>
                    <a:pt x="3383" y="14469"/>
                  </a:lnTo>
                  <a:lnTo>
                    <a:pt x="3407" y="14473"/>
                  </a:lnTo>
                  <a:lnTo>
                    <a:pt x="3431" y="14476"/>
                  </a:lnTo>
                  <a:lnTo>
                    <a:pt x="3455" y="14478"/>
                  </a:lnTo>
                  <a:lnTo>
                    <a:pt x="3480" y="14480"/>
                  </a:lnTo>
                  <a:lnTo>
                    <a:pt x="3504" y="14482"/>
                  </a:lnTo>
                  <a:lnTo>
                    <a:pt x="3529" y="14483"/>
                  </a:lnTo>
                  <a:lnTo>
                    <a:pt x="3553" y="14483"/>
                  </a:lnTo>
                  <a:lnTo>
                    <a:pt x="3589" y="14482"/>
                  </a:lnTo>
                  <a:lnTo>
                    <a:pt x="3625" y="14480"/>
                  </a:lnTo>
                  <a:lnTo>
                    <a:pt x="3662" y="14477"/>
                  </a:lnTo>
                  <a:lnTo>
                    <a:pt x="3698" y="14473"/>
                  </a:lnTo>
                  <a:lnTo>
                    <a:pt x="3733" y="14467"/>
                  </a:lnTo>
                  <a:lnTo>
                    <a:pt x="3769" y="14460"/>
                  </a:lnTo>
                  <a:lnTo>
                    <a:pt x="3804" y="14451"/>
                  </a:lnTo>
                  <a:lnTo>
                    <a:pt x="3840" y="14441"/>
                  </a:lnTo>
                  <a:lnTo>
                    <a:pt x="3875" y="14430"/>
                  </a:lnTo>
                  <a:lnTo>
                    <a:pt x="3910" y="14418"/>
                  </a:lnTo>
                  <a:lnTo>
                    <a:pt x="3944" y="14404"/>
                  </a:lnTo>
                  <a:lnTo>
                    <a:pt x="3978" y="14389"/>
                  </a:lnTo>
                  <a:lnTo>
                    <a:pt x="4013" y="14372"/>
                  </a:lnTo>
                  <a:lnTo>
                    <a:pt x="4046" y="14355"/>
                  </a:lnTo>
                  <a:lnTo>
                    <a:pt x="4078" y="14336"/>
                  </a:lnTo>
                  <a:lnTo>
                    <a:pt x="4110" y="14315"/>
                  </a:lnTo>
                  <a:lnTo>
                    <a:pt x="5420" y="13443"/>
                  </a:lnTo>
                  <a:lnTo>
                    <a:pt x="5499" y="13482"/>
                  </a:lnTo>
                  <a:lnTo>
                    <a:pt x="5578" y="13518"/>
                  </a:lnTo>
                  <a:lnTo>
                    <a:pt x="5658" y="13553"/>
                  </a:lnTo>
                  <a:lnTo>
                    <a:pt x="5739" y="13587"/>
                  </a:lnTo>
                  <a:lnTo>
                    <a:pt x="5820" y="13620"/>
                  </a:lnTo>
                  <a:lnTo>
                    <a:pt x="5903" y="13652"/>
                  </a:lnTo>
                  <a:lnTo>
                    <a:pt x="5985" y="13683"/>
                  </a:lnTo>
                  <a:lnTo>
                    <a:pt x="6069" y="13713"/>
                  </a:lnTo>
                  <a:lnTo>
                    <a:pt x="6377" y="15251"/>
                  </a:lnTo>
                  <a:lnTo>
                    <a:pt x="6387" y="15295"/>
                  </a:lnTo>
                  <a:lnTo>
                    <a:pt x="6398" y="15337"/>
                  </a:lnTo>
                  <a:lnTo>
                    <a:pt x="6412" y="15380"/>
                  </a:lnTo>
                  <a:lnTo>
                    <a:pt x="6427" y="15421"/>
                  </a:lnTo>
                  <a:lnTo>
                    <a:pt x="6444" y="15461"/>
                  </a:lnTo>
                  <a:lnTo>
                    <a:pt x="6462" y="15500"/>
                  </a:lnTo>
                  <a:lnTo>
                    <a:pt x="6482" y="15538"/>
                  </a:lnTo>
                  <a:lnTo>
                    <a:pt x="6503" y="15575"/>
                  </a:lnTo>
                  <a:lnTo>
                    <a:pt x="6527" y="15611"/>
                  </a:lnTo>
                  <a:lnTo>
                    <a:pt x="6551" y="15646"/>
                  </a:lnTo>
                  <a:lnTo>
                    <a:pt x="6577" y="15681"/>
                  </a:lnTo>
                  <a:lnTo>
                    <a:pt x="6604" y="15713"/>
                  </a:lnTo>
                  <a:lnTo>
                    <a:pt x="6633" y="15744"/>
                  </a:lnTo>
                  <a:lnTo>
                    <a:pt x="6662" y="15774"/>
                  </a:lnTo>
                  <a:lnTo>
                    <a:pt x="6694" y="15803"/>
                  </a:lnTo>
                  <a:lnTo>
                    <a:pt x="6726" y="15831"/>
                  </a:lnTo>
                  <a:lnTo>
                    <a:pt x="6759" y="15857"/>
                  </a:lnTo>
                  <a:lnTo>
                    <a:pt x="6793" y="15881"/>
                  </a:lnTo>
                  <a:lnTo>
                    <a:pt x="6829" y="15904"/>
                  </a:lnTo>
                  <a:lnTo>
                    <a:pt x="6866" y="15927"/>
                  </a:lnTo>
                  <a:lnTo>
                    <a:pt x="6903" y="15947"/>
                  </a:lnTo>
                  <a:lnTo>
                    <a:pt x="6941" y="15966"/>
                  </a:lnTo>
                  <a:lnTo>
                    <a:pt x="6980" y="15983"/>
                  </a:lnTo>
                  <a:lnTo>
                    <a:pt x="7020" y="15998"/>
                  </a:lnTo>
                  <a:lnTo>
                    <a:pt x="7061" y="16012"/>
                  </a:lnTo>
                  <a:lnTo>
                    <a:pt x="7102" y="16024"/>
                  </a:lnTo>
                  <a:lnTo>
                    <a:pt x="7144" y="16034"/>
                  </a:lnTo>
                  <a:lnTo>
                    <a:pt x="7187" y="16043"/>
                  </a:lnTo>
                  <a:lnTo>
                    <a:pt x="7231" y="16049"/>
                  </a:lnTo>
                  <a:lnTo>
                    <a:pt x="7274" y="16054"/>
                  </a:lnTo>
                  <a:lnTo>
                    <a:pt x="7318" y="16057"/>
                  </a:lnTo>
                  <a:lnTo>
                    <a:pt x="7363" y="16058"/>
                  </a:lnTo>
                  <a:lnTo>
                    <a:pt x="8732" y="16058"/>
                  </a:lnTo>
                  <a:lnTo>
                    <a:pt x="8777" y="16057"/>
                  </a:lnTo>
                  <a:lnTo>
                    <a:pt x="8821" y="16054"/>
                  </a:lnTo>
                  <a:lnTo>
                    <a:pt x="8864" y="16049"/>
                  </a:lnTo>
                  <a:lnTo>
                    <a:pt x="8908" y="16043"/>
                  </a:lnTo>
                  <a:lnTo>
                    <a:pt x="8951" y="16034"/>
                  </a:lnTo>
                  <a:lnTo>
                    <a:pt x="8993" y="16024"/>
                  </a:lnTo>
                  <a:lnTo>
                    <a:pt x="9034" y="16012"/>
                  </a:lnTo>
                  <a:lnTo>
                    <a:pt x="9075" y="15998"/>
                  </a:lnTo>
                  <a:lnTo>
                    <a:pt x="9115" y="15983"/>
                  </a:lnTo>
                  <a:lnTo>
                    <a:pt x="9154" y="15966"/>
                  </a:lnTo>
                  <a:lnTo>
                    <a:pt x="9192" y="15947"/>
                  </a:lnTo>
                  <a:lnTo>
                    <a:pt x="9229" y="15927"/>
                  </a:lnTo>
                  <a:lnTo>
                    <a:pt x="9267" y="15904"/>
                  </a:lnTo>
                  <a:lnTo>
                    <a:pt x="9302" y="15881"/>
                  </a:lnTo>
                  <a:lnTo>
                    <a:pt x="9336" y="15857"/>
                  </a:lnTo>
                  <a:lnTo>
                    <a:pt x="9369" y="15831"/>
                  </a:lnTo>
                  <a:lnTo>
                    <a:pt x="9401" y="15803"/>
                  </a:lnTo>
                  <a:lnTo>
                    <a:pt x="9433" y="15774"/>
                  </a:lnTo>
                  <a:lnTo>
                    <a:pt x="9463" y="15744"/>
                  </a:lnTo>
                  <a:lnTo>
                    <a:pt x="9491" y="15713"/>
                  </a:lnTo>
                  <a:lnTo>
                    <a:pt x="9518" y="15681"/>
                  </a:lnTo>
                  <a:lnTo>
                    <a:pt x="9544" y="15646"/>
                  </a:lnTo>
                  <a:lnTo>
                    <a:pt x="9568" y="15611"/>
                  </a:lnTo>
                  <a:lnTo>
                    <a:pt x="9592" y="15575"/>
                  </a:lnTo>
                  <a:lnTo>
                    <a:pt x="9614" y="15538"/>
                  </a:lnTo>
                  <a:lnTo>
                    <a:pt x="9633" y="15500"/>
                  </a:lnTo>
                  <a:lnTo>
                    <a:pt x="9652" y="15461"/>
                  </a:lnTo>
                  <a:lnTo>
                    <a:pt x="9668" y="15421"/>
                  </a:lnTo>
                  <a:lnTo>
                    <a:pt x="9683" y="15380"/>
                  </a:lnTo>
                  <a:lnTo>
                    <a:pt x="9697" y="15337"/>
                  </a:lnTo>
                  <a:lnTo>
                    <a:pt x="9708" y="15295"/>
                  </a:lnTo>
                  <a:lnTo>
                    <a:pt x="9718" y="15251"/>
                  </a:lnTo>
                  <a:lnTo>
                    <a:pt x="10027" y="13713"/>
                  </a:lnTo>
                  <a:lnTo>
                    <a:pt x="10111" y="13683"/>
                  </a:lnTo>
                  <a:lnTo>
                    <a:pt x="10193" y="13652"/>
                  </a:lnTo>
                  <a:lnTo>
                    <a:pt x="10276" y="13620"/>
                  </a:lnTo>
                  <a:lnTo>
                    <a:pt x="10357" y="13587"/>
                  </a:lnTo>
                  <a:lnTo>
                    <a:pt x="10438" y="13553"/>
                  </a:lnTo>
                  <a:lnTo>
                    <a:pt x="10517" y="13518"/>
                  </a:lnTo>
                  <a:lnTo>
                    <a:pt x="10597" y="13481"/>
                  </a:lnTo>
                  <a:lnTo>
                    <a:pt x="10676" y="13443"/>
                  </a:lnTo>
                  <a:lnTo>
                    <a:pt x="11986" y="14315"/>
                  </a:lnTo>
                  <a:lnTo>
                    <a:pt x="12018" y="14336"/>
                  </a:lnTo>
                  <a:lnTo>
                    <a:pt x="12050" y="14355"/>
                  </a:lnTo>
                  <a:lnTo>
                    <a:pt x="12083" y="14372"/>
                  </a:lnTo>
                  <a:lnTo>
                    <a:pt x="12117" y="14389"/>
                  </a:lnTo>
                  <a:lnTo>
                    <a:pt x="12151" y="14404"/>
                  </a:lnTo>
                  <a:lnTo>
                    <a:pt x="12185" y="14418"/>
                  </a:lnTo>
                  <a:lnTo>
                    <a:pt x="12220" y="14430"/>
                  </a:lnTo>
                  <a:lnTo>
                    <a:pt x="12255" y="14441"/>
                  </a:lnTo>
                  <a:lnTo>
                    <a:pt x="12291" y="14451"/>
                  </a:lnTo>
                  <a:lnTo>
                    <a:pt x="12326" y="14460"/>
                  </a:lnTo>
                  <a:lnTo>
                    <a:pt x="12362" y="14467"/>
                  </a:lnTo>
                  <a:lnTo>
                    <a:pt x="12398" y="14473"/>
                  </a:lnTo>
                  <a:lnTo>
                    <a:pt x="12433" y="14477"/>
                  </a:lnTo>
                  <a:lnTo>
                    <a:pt x="12470" y="14480"/>
                  </a:lnTo>
                  <a:lnTo>
                    <a:pt x="12506" y="14482"/>
                  </a:lnTo>
                  <a:lnTo>
                    <a:pt x="12542" y="14483"/>
                  </a:lnTo>
                  <a:lnTo>
                    <a:pt x="12566" y="14483"/>
                  </a:lnTo>
                  <a:lnTo>
                    <a:pt x="12591" y="14482"/>
                  </a:lnTo>
                  <a:lnTo>
                    <a:pt x="12615" y="14480"/>
                  </a:lnTo>
                  <a:lnTo>
                    <a:pt x="12640" y="14478"/>
                  </a:lnTo>
                  <a:lnTo>
                    <a:pt x="12664" y="14476"/>
                  </a:lnTo>
                  <a:lnTo>
                    <a:pt x="12688" y="14473"/>
                  </a:lnTo>
                  <a:lnTo>
                    <a:pt x="12712" y="14469"/>
                  </a:lnTo>
                  <a:lnTo>
                    <a:pt x="12736" y="14464"/>
                  </a:lnTo>
                  <a:lnTo>
                    <a:pt x="12759" y="14459"/>
                  </a:lnTo>
                  <a:lnTo>
                    <a:pt x="12783" y="14454"/>
                  </a:lnTo>
                  <a:lnTo>
                    <a:pt x="12808" y="14448"/>
                  </a:lnTo>
                  <a:lnTo>
                    <a:pt x="12831" y="14441"/>
                  </a:lnTo>
                  <a:lnTo>
                    <a:pt x="12854" y="14434"/>
                  </a:lnTo>
                  <a:lnTo>
                    <a:pt x="12877" y="14426"/>
                  </a:lnTo>
                  <a:lnTo>
                    <a:pt x="12900" y="14418"/>
                  </a:lnTo>
                  <a:lnTo>
                    <a:pt x="12923" y="14409"/>
                  </a:lnTo>
                  <a:lnTo>
                    <a:pt x="12945" y="14399"/>
                  </a:lnTo>
                  <a:lnTo>
                    <a:pt x="12968" y="14389"/>
                  </a:lnTo>
                  <a:lnTo>
                    <a:pt x="12990" y="14379"/>
                  </a:lnTo>
                  <a:lnTo>
                    <a:pt x="13012" y="14368"/>
                  </a:lnTo>
                  <a:lnTo>
                    <a:pt x="13034" y="14356"/>
                  </a:lnTo>
                  <a:lnTo>
                    <a:pt x="13055" y="14344"/>
                  </a:lnTo>
                  <a:lnTo>
                    <a:pt x="13076" y="14331"/>
                  </a:lnTo>
                  <a:lnTo>
                    <a:pt x="13097" y="14317"/>
                  </a:lnTo>
                  <a:lnTo>
                    <a:pt x="13118" y="14303"/>
                  </a:lnTo>
                  <a:lnTo>
                    <a:pt x="13139" y="14288"/>
                  </a:lnTo>
                  <a:lnTo>
                    <a:pt x="13159" y="14273"/>
                  </a:lnTo>
                  <a:lnTo>
                    <a:pt x="13179" y="14257"/>
                  </a:lnTo>
                  <a:lnTo>
                    <a:pt x="13198" y="14241"/>
                  </a:lnTo>
                  <a:lnTo>
                    <a:pt x="13217" y="14224"/>
                  </a:lnTo>
                  <a:lnTo>
                    <a:pt x="13236" y="14207"/>
                  </a:lnTo>
                  <a:lnTo>
                    <a:pt x="13254" y="14189"/>
                  </a:lnTo>
                  <a:lnTo>
                    <a:pt x="14222" y="13224"/>
                  </a:lnTo>
                  <a:lnTo>
                    <a:pt x="14253" y="13191"/>
                  </a:lnTo>
                  <a:lnTo>
                    <a:pt x="14282" y="13158"/>
                  </a:lnTo>
                  <a:lnTo>
                    <a:pt x="14309" y="13124"/>
                  </a:lnTo>
                  <a:lnTo>
                    <a:pt x="14336" y="13088"/>
                  </a:lnTo>
                  <a:lnTo>
                    <a:pt x="14360" y="13052"/>
                  </a:lnTo>
                  <a:lnTo>
                    <a:pt x="14382" y="13016"/>
                  </a:lnTo>
                  <a:lnTo>
                    <a:pt x="14403" y="12978"/>
                  </a:lnTo>
                  <a:lnTo>
                    <a:pt x="14422" y="12940"/>
                  </a:lnTo>
                  <a:lnTo>
                    <a:pt x="14439" y="12900"/>
                  </a:lnTo>
                  <a:lnTo>
                    <a:pt x="14455" y="12860"/>
                  </a:lnTo>
                  <a:lnTo>
                    <a:pt x="14468" y="12820"/>
                  </a:lnTo>
                  <a:lnTo>
                    <a:pt x="14480" y="12779"/>
                  </a:lnTo>
                  <a:lnTo>
                    <a:pt x="14492" y="12738"/>
                  </a:lnTo>
                  <a:lnTo>
                    <a:pt x="14500" y="12697"/>
                  </a:lnTo>
                  <a:lnTo>
                    <a:pt x="14507" y="12654"/>
                  </a:lnTo>
                  <a:lnTo>
                    <a:pt x="14512" y="12613"/>
                  </a:lnTo>
                  <a:lnTo>
                    <a:pt x="14515" y="12571"/>
                  </a:lnTo>
                  <a:lnTo>
                    <a:pt x="14517" y="12528"/>
                  </a:lnTo>
                  <a:lnTo>
                    <a:pt x="14517" y="12486"/>
                  </a:lnTo>
                  <a:lnTo>
                    <a:pt x="14515" y="12444"/>
                  </a:lnTo>
                  <a:lnTo>
                    <a:pt x="14511" y="12402"/>
                  </a:lnTo>
                  <a:lnTo>
                    <a:pt x="14505" y="12359"/>
                  </a:lnTo>
                  <a:lnTo>
                    <a:pt x="14498" y="12317"/>
                  </a:lnTo>
                  <a:lnTo>
                    <a:pt x="14489" y="12275"/>
                  </a:lnTo>
                  <a:lnTo>
                    <a:pt x="14476" y="12234"/>
                  </a:lnTo>
                  <a:lnTo>
                    <a:pt x="14464" y="12193"/>
                  </a:lnTo>
                  <a:lnTo>
                    <a:pt x="14449" y="12153"/>
                  </a:lnTo>
                  <a:lnTo>
                    <a:pt x="14433" y="12111"/>
                  </a:lnTo>
                  <a:lnTo>
                    <a:pt x="14414" y="12072"/>
                  </a:lnTo>
                  <a:lnTo>
                    <a:pt x="14394" y="12033"/>
                  </a:lnTo>
                  <a:lnTo>
                    <a:pt x="14372" y="11995"/>
                  </a:lnTo>
                  <a:lnTo>
                    <a:pt x="14348" y="11957"/>
                  </a:lnTo>
                  <a:lnTo>
                    <a:pt x="13475" y="10651"/>
                  </a:lnTo>
                  <a:lnTo>
                    <a:pt x="13512" y="10572"/>
                  </a:lnTo>
                  <a:lnTo>
                    <a:pt x="13549" y="10493"/>
                  </a:lnTo>
                  <a:lnTo>
                    <a:pt x="13584" y="10413"/>
                  </a:lnTo>
                  <a:lnTo>
                    <a:pt x="13618" y="10332"/>
                  </a:lnTo>
                  <a:lnTo>
                    <a:pt x="13652" y="10251"/>
                  </a:lnTo>
                  <a:lnTo>
                    <a:pt x="13684" y="10169"/>
                  </a:lnTo>
                  <a:lnTo>
                    <a:pt x="13715" y="10087"/>
                  </a:lnTo>
                  <a:lnTo>
                    <a:pt x="13745" y="10004"/>
                  </a:lnTo>
                  <a:lnTo>
                    <a:pt x="15286" y="9697"/>
                  </a:lnTo>
                  <a:lnTo>
                    <a:pt x="15329" y="9687"/>
                  </a:lnTo>
                  <a:lnTo>
                    <a:pt x="15373" y="9675"/>
                  </a:lnTo>
                  <a:lnTo>
                    <a:pt x="15414" y="9661"/>
                  </a:lnTo>
                  <a:lnTo>
                    <a:pt x="15455" y="9646"/>
                  </a:lnTo>
                  <a:lnTo>
                    <a:pt x="15495" y="9629"/>
                  </a:lnTo>
                  <a:lnTo>
                    <a:pt x="15536" y="9611"/>
                  </a:lnTo>
                  <a:lnTo>
                    <a:pt x="15574" y="9591"/>
                  </a:lnTo>
                  <a:lnTo>
                    <a:pt x="15611" y="9570"/>
                  </a:lnTo>
                  <a:lnTo>
                    <a:pt x="15647" y="9547"/>
                  </a:lnTo>
                  <a:lnTo>
                    <a:pt x="15683" y="9523"/>
                  </a:lnTo>
                  <a:lnTo>
                    <a:pt x="15716" y="9497"/>
                  </a:lnTo>
                  <a:lnTo>
                    <a:pt x="15749" y="9470"/>
                  </a:lnTo>
                  <a:lnTo>
                    <a:pt x="15780" y="9441"/>
                  </a:lnTo>
                  <a:lnTo>
                    <a:pt x="15810" y="9412"/>
                  </a:lnTo>
                  <a:lnTo>
                    <a:pt x="15839" y="9380"/>
                  </a:lnTo>
                  <a:lnTo>
                    <a:pt x="15867" y="9348"/>
                  </a:lnTo>
                  <a:lnTo>
                    <a:pt x="15893" y="9315"/>
                  </a:lnTo>
                  <a:lnTo>
                    <a:pt x="15918" y="9280"/>
                  </a:lnTo>
                  <a:lnTo>
                    <a:pt x="15941" y="9245"/>
                  </a:lnTo>
                  <a:lnTo>
                    <a:pt x="15963" y="9209"/>
                  </a:lnTo>
                  <a:lnTo>
                    <a:pt x="15983" y="9172"/>
                  </a:lnTo>
                  <a:lnTo>
                    <a:pt x="16002" y="9134"/>
                  </a:lnTo>
                  <a:lnTo>
                    <a:pt x="16020" y="9094"/>
                  </a:lnTo>
                  <a:lnTo>
                    <a:pt x="16035" y="9054"/>
                  </a:lnTo>
                  <a:lnTo>
                    <a:pt x="16049" y="9014"/>
                  </a:lnTo>
                  <a:lnTo>
                    <a:pt x="16061" y="8972"/>
                  </a:lnTo>
                  <a:lnTo>
                    <a:pt x="16071" y="8931"/>
                  </a:lnTo>
                  <a:lnTo>
                    <a:pt x="16080" y="8888"/>
                  </a:lnTo>
                  <a:lnTo>
                    <a:pt x="16086" y="8844"/>
                  </a:lnTo>
                  <a:lnTo>
                    <a:pt x="16091" y="8801"/>
                  </a:lnTo>
                  <a:lnTo>
                    <a:pt x="16094" y="8757"/>
                  </a:lnTo>
                  <a:lnTo>
                    <a:pt x="16095" y="8712"/>
                  </a:lnTo>
                  <a:lnTo>
                    <a:pt x="16095" y="7347"/>
                  </a:lnTo>
                  <a:lnTo>
                    <a:pt x="16094" y="7302"/>
                  </a:lnTo>
                  <a:lnTo>
                    <a:pt x="16091" y="7258"/>
                  </a:lnTo>
                  <a:lnTo>
                    <a:pt x="16086" y="7215"/>
                  </a:lnTo>
                  <a:lnTo>
                    <a:pt x="16080" y="7171"/>
                  </a:lnTo>
                  <a:lnTo>
                    <a:pt x="16071" y="7128"/>
                  </a:lnTo>
                  <a:lnTo>
                    <a:pt x="16061" y="7086"/>
                  </a:lnTo>
                  <a:lnTo>
                    <a:pt x="16049" y="7045"/>
                  </a:lnTo>
                  <a:lnTo>
                    <a:pt x="16035" y="7005"/>
                  </a:lnTo>
                  <a:lnTo>
                    <a:pt x="16020" y="6965"/>
                  </a:lnTo>
                  <a:lnTo>
                    <a:pt x="16002" y="6925"/>
                  </a:lnTo>
                  <a:lnTo>
                    <a:pt x="15983" y="6887"/>
                  </a:lnTo>
                  <a:lnTo>
                    <a:pt x="15963" y="6850"/>
                  </a:lnTo>
                  <a:lnTo>
                    <a:pt x="15941" y="6813"/>
                  </a:lnTo>
                  <a:lnTo>
                    <a:pt x="15918" y="6778"/>
                  </a:lnTo>
                  <a:lnTo>
                    <a:pt x="15893" y="6744"/>
                  </a:lnTo>
                  <a:lnTo>
                    <a:pt x="15867" y="6711"/>
                  </a:lnTo>
                  <a:lnTo>
                    <a:pt x="15839" y="6679"/>
                  </a:lnTo>
                  <a:lnTo>
                    <a:pt x="15810" y="6647"/>
                  </a:lnTo>
                  <a:lnTo>
                    <a:pt x="15780" y="6617"/>
                  </a:lnTo>
                  <a:lnTo>
                    <a:pt x="15749" y="6589"/>
                  </a:lnTo>
                  <a:lnTo>
                    <a:pt x="15716" y="6562"/>
                  </a:lnTo>
                  <a:lnTo>
                    <a:pt x="15683" y="6536"/>
                  </a:lnTo>
                  <a:lnTo>
                    <a:pt x="15647" y="6512"/>
                  </a:lnTo>
                  <a:lnTo>
                    <a:pt x="15611" y="6489"/>
                  </a:lnTo>
                  <a:lnTo>
                    <a:pt x="15574" y="6467"/>
                  </a:lnTo>
                  <a:lnTo>
                    <a:pt x="15536" y="6448"/>
                  </a:lnTo>
                  <a:lnTo>
                    <a:pt x="15495" y="6429"/>
                  </a:lnTo>
                  <a:lnTo>
                    <a:pt x="15455" y="6413"/>
                  </a:lnTo>
                  <a:lnTo>
                    <a:pt x="15414" y="6398"/>
                  </a:lnTo>
                  <a:lnTo>
                    <a:pt x="15373" y="6383"/>
                  </a:lnTo>
                  <a:lnTo>
                    <a:pt x="15329" y="6372"/>
                  </a:lnTo>
                  <a:lnTo>
                    <a:pt x="15286" y="636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sp>
          <p:nvSpPr>
            <p:cNvPr id="51" name="Freeform 75"/>
            <p:cNvSpPr>
              <a:spLocks noEditPoints="1"/>
            </p:cNvSpPr>
            <p:nvPr/>
          </p:nvSpPr>
          <p:spPr bwMode="auto">
            <a:xfrm>
              <a:off x="4787900" y="2312988"/>
              <a:ext cx="303213" cy="301625"/>
            </a:xfrm>
            <a:custGeom>
              <a:avLst/>
              <a:gdLst>
                <a:gd name="T0" fmla="*/ 2899 w 7040"/>
                <a:gd name="T1" fmla="*/ 6524 h 7025"/>
                <a:gd name="T2" fmla="*/ 2185 w 7040"/>
                <a:gd name="T3" fmla="*/ 6283 h 7025"/>
                <a:gd name="T4" fmla="*/ 1560 w 7040"/>
                <a:gd name="T5" fmla="*/ 5884 h 7025"/>
                <a:gd name="T6" fmla="*/ 1051 w 7040"/>
                <a:gd name="T7" fmla="*/ 5351 h 7025"/>
                <a:gd name="T8" fmla="*/ 682 w 7040"/>
                <a:gd name="T9" fmla="*/ 4709 h 7025"/>
                <a:gd name="T10" fmla="*/ 475 w 7040"/>
                <a:gd name="T11" fmla="*/ 3980 h 7025"/>
                <a:gd name="T12" fmla="*/ 455 w 7040"/>
                <a:gd name="T13" fmla="*/ 3198 h 7025"/>
                <a:gd name="T14" fmla="*/ 626 w 7040"/>
                <a:gd name="T15" fmla="*/ 2456 h 7025"/>
                <a:gd name="T16" fmla="*/ 965 w 7040"/>
                <a:gd name="T17" fmla="*/ 1794 h 7025"/>
                <a:gd name="T18" fmla="*/ 1448 w 7040"/>
                <a:gd name="T19" fmla="*/ 1237 h 7025"/>
                <a:gd name="T20" fmla="*/ 2052 w 7040"/>
                <a:gd name="T21" fmla="*/ 810 h 7025"/>
                <a:gd name="T22" fmla="*/ 2750 w 7040"/>
                <a:gd name="T23" fmla="*/ 536 h 7025"/>
                <a:gd name="T24" fmla="*/ 3520 w 7040"/>
                <a:gd name="T25" fmla="*/ 439 h 7025"/>
                <a:gd name="T26" fmla="*/ 4289 w 7040"/>
                <a:gd name="T27" fmla="*/ 536 h 7025"/>
                <a:gd name="T28" fmla="*/ 4988 w 7040"/>
                <a:gd name="T29" fmla="*/ 810 h 7025"/>
                <a:gd name="T30" fmla="*/ 5591 w 7040"/>
                <a:gd name="T31" fmla="*/ 1237 h 7025"/>
                <a:gd name="T32" fmla="*/ 6075 w 7040"/>
                <a:gd name="T33" fmla="*/ 1794 h 7025"/>
                <a:gd name="T34" fmla="*/ 6414 w 7040"/>
                <a:gd name="T35" fmla="*/ 2456 h 7025"/>
                <a:gd name="T36" fmla="*/ 6585 w 7040"/>
                <a:gd name="T37" fmla="*/ 3198 h 7025"/>
                <a:gd name="T38" fmla="*/ 6565 w 7040"/>
                <a:gd name="T39" fmla="*/ 3980 h 7025"/>
                <a:gd name="T40" fmla="*/ 6358 w 7040"/>
                <a:gd name="T41" fmla="*/ 4709 h 7025"/>
                <a:gd name="T42" fmla="*/ 5988 w 7040"/>
                <a:gd name="T43" fmla="*/ 5351 h 7025"/>
                <a:gd name="T44" fmla="*/ 5479 w 7040"/>
                <a:gd name="T45" fmla="*/ 5884 h 7025"/>
                <a:gd name="T46" fmla="*/ 4855 w 7040"/>
                <a:gd name="T47" fmla="*/ 6283 h 7025"/>
                <a:gd name="T48" fmla="*/ 4140 w 7040"/>
                <a:gd name="T49" fmla="*/ 6524 h 7025"/>
                <a:gd name="T50" fmla="*/ 3520 w 7040"/>
                <a:gd name="T51" fmla="*/ 0 h 7025"/>
                <a:gd name="T52" fmla="*/ 2640 w 7040"/>
                <a:gd name="T53" fmla="*/ 110 h 7025"/>
                <a:gd name="T54" fmla="*/ 1842 w 7040"/>
                <a:gd name="T55" fmla="*/ 424 h 7025"/>
                <a:gd name="T56" fmla="*/ 1153 w 7040"/>
                <a:gd name="T57" fmla="*/ 912 h 7025"/>
                <a:gd name="T58" fmla="*/ 600 w 7040"/>
                <a:gd name="T59" fmla="*/ 1548 h 7025"/>
                <a:gd name="T60" fmla="*/ 213 w 7040"/>
                <a:gd name="T61" fmla="*/ 2305 h 7025"/>
                <a:gd name="T62" fmla="*/ 18 w 7040"/>
                <a:gd name="T63" fmla="*/ 3153 h 7025"/>
                <a:gd name="T64" fmla="*/ 40 w 7040"/>
                <a:gd name="T65" fmla="*/ 4047 h 7025"/>
                <a:gd name="T66" fmla="*/ 276 w 7040"/>
                <a:gd name="T67" fmla="*/ 4880 h 7025"/>
                <a:gd name="T68" fmla="*/ 699 w 7040"/>
                <a:gd name="T69" fmla="*/ 5614 h 7025"/>
                <a:gd name="T70" fmla="*/ 1280 w 7040"/>
                <a:gd name="T71" fmla="*/ 6222 h 7025"/>
                <a:gd name="T72" fmla="*/ 1993 w 7040"/>
                <a:gd name="T73" fmla="*/ 6678 h 7025"/>
                <a:gd name="T74" fmla="*/ 2810 w 7040"/>
                <a:gd name="T75" fmla="*/ 6953 h 7025"/>
                <a:gd name="T76" fmla="*/ 3702 w 7040"/>
                <a:gd name="T77" fmla="*/ 7020 h 7025"/>
                <a:gd name="T78" fmla="*/ 4567 w 7040"/>
                <a:gd name="T79" fmla="*/ 6867 h 7025"/>
                <a:gd name="T80" fmla="*/ 5345 w 7040"/>
                <a:gd name="T81" fmla="*/ 6517 h 7025"/>
                <a:gd name="T82" fmla="*/ 6009 w 7040"/>
                <a:gd name="T83" fmla="*/ 5996 h 7025"/>
                <a:gd name="T84" fmla="*/ 6531 w 7040"/>
                <a:gd name="T85" fmla="*/ 5333 h 7025"/>
                <a:gd name="T86" fmla="*/ 6882 w 7040"/>
                <a:gd name="T87" fmla="*/ 4556 h 7025"/>
                <a:gd name="T88" fmla="*/ 7036 w 7040"/>
                <a:gd name="T89" fmla="*/ 3693 h 7025"/>
                <a:gd name="T90" fmla="*/ 6969 w 7040"/>
                <a:gd name="T91" fmla="*/ 2805 h 7025"/>
                <a:gd name="T92" fmla="*/ 6693 w 7040"/>
                <a:gd name="T93" fmla="*/ 1990 h 7025"/>
                <a:gd name="T94" fmla="*/ 6237 w 7040"/>
                <a:gd name="T95" fmla="*/ 1278 h 7025"/>
                <a:gd name="T96" fmla="*/ 5626 w 7040"/>
                <a:gd name="T97" fmla="*/ 697 h 7025"/>
                <a:gd name="T98" fmla="*/ 4891 w 7040"/>
                <a:gd name="T99" fmla="*/ 276 h 7025"/>
                <a:gd name="T100" fmla="*/ 4056 w 7040"/>
                <a:gd name="T101" fmla="*/ 40 h 7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040" h="7025">
                  <a:moveTo>
                    <a:pt x="3520" y="6586"/>
                  </a:moveTo>
                  <a:lnTo>
                    <a:pt x="3362" y="6582"/>
                  </a:lnTo>
                  <a:lnTo>
                    <a:pt x="3205" y="6570"/>
                  </a:lnTo>
                  <a:lnTo>
                    <a:pt x="3051" y="6551"/>
                  </a:lnTo>
                  <a:lnTo>
                    <a:pt x="2899" y="6524"/>
                  </a:lnTo>
                  <a:lnTo>
                    <a:pt x="2750" y="6489"/>
                  </a:lnTo>
                  <a:lnTo>
                    <a:pt x="2604" y="6447"/>
                  </a:lnTo>
                  <a:lnTo>
                    <a:pt x="2460" y="6399"/>
                  </a:lnTo>
                  <a:lnTo>
                    <a:pt x="2320" y="6344"/>
                  </a:lnTo>
                  <a:lnTo>
                    <a:pt x="2185" y="6283"/>
                  </a:lnTo>
                  <a:lnTo>
                    <a:pt x="2052" y="6214"/>
                  </a:lnTo>
                  <a:lnTo>
                    <a:pt x="1922" y="6141"/>
                  </a:lnTo>
                  <a:lnTo>
                    <a:pt x="1797" y="6061"/>
                  </a:lnTo>
                  <a:lnTo>
                    <a:pt x="1677" y="5976"/>
                  </a:lnTo>
                  <a:lnTo>
                    <a:pt x="1560" y="5884"/>
                  </a:lnTo>
                  <a:lnTo>
                    <a:pt x="1448" y="5788"/>
                  </a:lnTo>
                  <a:lnTo>
                    <a:pt x="1342" y="5685"/>
                  </a:lnTo>
                  <a:lnTo>
                    <a:pt x="1240" y="5579"/>
                  </a:lnTo>
                  <a:lnTo>
                    <a:pt x="1142" y="5468"/>
                  </a:lnTo>
                  <a:lnTo>
                    <a:pt x="1051" y="5351"/>
                  </a:lnTo>
                  <a:lnTo>
                    <a:pt x="965" y="5231"/>
                  </a:lnTo>
                  <a:lnTo>
                    <a:pt x="885" y="5106"/>
                  </a:lnTo>
                  <a:lnTo>
                    <a:pt x="812" y="4977"/>
                  </a:lnTo>
                  <a:lnTo>
                    <a:pt x="743" y="4844"/>
                  </a:lnTo>
                  <a:lnTo>
                    <a:pt x="682" y="4709"/>
                  </a:lnTo>
                  <a:lnTo>
                    <a:pt x="626" y="4569"/>
                  </a:lnTo>
                  <a:lnTo>
                    <a:pt x="578" y="4426"/>
                  </a:lnTo>
                  <a:lnTo>
                    <a:pt x="536" y="4280"/>
                  </a:lnTo>
                  <a:lnTo>
                    <a:pt x="502" y="4132"/>
                  </a:lnTo>
                  <a:lnTo>
                    <a:pt x="475" y="3980"/>
                  </a:lnTo>
                  <a:lnTo>
                    <a:pt x="455" y="3827"/>
                  </a:lnTo>
                  <a:lnTo>
                    <a:pt x="443" y="3670"/>
                  </a:lnTo>
                  <a:lnTo>
                    <a:pt x="439" y="3513"/>
                  </a:lnTo>
                  <a:lnTo>
                    <a:pt x="443" y="3354"/>
                  </a:lnTo>
                  <a:lnTo>
                    <a:pt x="455" y="3198"/>
                  </a:lnTo>
                  <a:lnTo>
                    <a:pt x="475" y="3044"/>
                  </a:lnTo>
                  <a:lnTo>
                    <a:pt x="502" y="2893"/>
                  </a:lnTo>
                  <a:lnTo>
                    <a:pt x="536" y="2745"/>
                  </a:lnTo>
                  <a:lnTo>
                    <a:pt x="578" y="2598"/>
                  </a:lnTo>
                  <a:lnTo>
                    <a:pt x="626" y="2456"/>
                  </a:lnTo>
                  <a:lnTo>
                    <a:pt x="682" y="2316"/>
                  </a:lnTo>
                  <a:lnTo>
                    <a:pt x="743" y="2180"/>
                  </a:lnTo>
                  <a:lnTo>
                    <a:pt x="812" y="2047"/>
                  </a:lnTo>
                  <a:lnTo>
                    <a:pt x="885" y="1919"/>
                  </a:lnTo>
                  <a:lnTo>
                    <a:pt x="965" y="1794"/>
                  </a:lnTo>
                  <a:lnTo>
                    <a:pt x="1051" y="1674"/>
                  </a:lnTo>
                  <a:lnTo>
                    <a:pt x="1142" y="1557"/>
                  </a:lnTo>
                  <a:lnTo>
                    <a:pt x="1240" y="1446"/>
                  </a:lnTo>
                  <a:lnTo>
                    <a:pt x="1342" y="1340"/>
                  </a:lnTo>
                  <a:lnTo>
                    <a:pt x="1448" y="1237"/>
                  </a:lnTo>
                  <a:lnTo>
                    <a:pt x="1560" y="1141"/>
                  </a:lnTo>
                  <a:lnTo>
                    <a:pt x="1677" y="1049"/>
                  </a:lnTo>
                  <a:lnTo>
                    <a:pt x="1797" y="964"/>
                  </a:lnTo>
                  <a:lnTo>
                    <a:pt x="1922" y="884"/>
                  </a:lnTo>
                  <a:lnTo>
                    <a:pt x="2052" y="810"/>
                  </a:lnTo>
                  <a:lnTo>
                    <a:pt x="2185" y="742"/>
                  </a:lnTo>
                  <a:lnTo>
                    <a:pt x="2320" y="680"/>
                  </a:lnTo>
                  <a:lnTo>
                    <a:pt x="2460" y="625"/>
                  </a:lnTo>
                  <a:lnTo>
                    <a:pt x="2604" y="577"/>
                  </a:lnTo>
                  <a:lnTo>
                    <a:pt x="2750" y="536"/>
                  </a:lnTo>
                  <a:lnTo>
                    <a:pt x="2899" y="501"/>
                  </a:lnTo>
                  <a:lnTo>
                    <a:pt x="3051" y="474"/>
                  </a:lnTo>
                  <a:lnTo>
                    <a:pt x="3205" y="454"/>
                  </a:lnTo>
                  <a:lnTo>
                    <a:pt x="3362" y="443"/>
                  </a:lnTo>
                  <a:lnTo>
                    <a:pt x="3520" y="439"/>
                  </a:lnTo>
                  <a:lnTo>
                    <a:pt x="3678" y="443"/>
                  </a:lnTo>
                  <a:lnTo>
                    <a:pt x="3834" y="454"/>
                  </a:lnTo>
                  <a:lnTo>
                    <a:pt x="3989" y="474"/>
                  </a:lnTo>
                  <a:lnTo>
                    <a:pt x="4140" y="501"/>
                  </a:lnTo>
                  <a:lnTo>
                    <a:pt x="4289" y="536"/>
                  </a:lnTo>
                  <a:lnTo>
                    <a:pt x="4436" y="577"/>
                  </a:lnTo>
                  <a:lnTo>
                    <a:pt x="4579" y="625"/>
                  </a:lnTo>
                  <a:lnTo>
                    <a:pt x="4719" y="680"/>
                  </a:lnTo>
                  <a:lnTo>
                    <a:pt x="4855" y="742"/>
                  </a:lnTo>
                  <a:lnTo>
                    <a:pt x="4988" y="810"/>
                  </a:lnTo>
                  <a:lnTo>
                    <a:pt x="5117" y="884"/>
                  </a:lnTo>
                  <a:lnTo>
                    <a:pt x="5242" y="964"/>
                  </a:lnTo>
                  <a:lnTo>
                    <a:pt x="5362" y="1049"/>
                  </a:lnTo>
                  <a:lnTo>
                    <a:pt x="5479" y="1141"/>
                  </a:lnTo>
                  <a:lnTo>
                    <a:pt x="5591" y="1237"/>
                  </a:lnTo>
                  <a:lnTo>
                    <a:pt x="5698" y="1340"/>
                  </a:lnTo>
                  <a:lnTo>
                    <a:pt x="5800" y="1446"/>
                  </a:lnTo>
                  <a:lnTo>
                    <a:pt x="5897" y="1557"/>
                  </a:lnTo>
                  <a:lnTo>
                    <a:pt x="5988" y="1674"/>
                  </a:lnTo>
                  <a:lnTo>
                    <a:pt x="6075" y="1794"/>
                  </a:lnTo>
                  <a:lnTo>
                    <a:pt x="6154" y="1919"/>
                  </a:lnTo>
                  <a:lnTo>
                    <a:pt x="6228" y="2047"/>
                  </a:lnTo>
                  <a:lnTo>
                    <a:pt x="6297" y="2180"/>
                  </a:lnTo>
                  <a:lnTo>
                    <a:pt x="6358" y="2316"/>
                  </a:lnTo>
                  <a:lnTo>
                    <a:pt x="6414" y="2456"/>
                  </a:lnTo>
                  <a:lnTo>
                    <a:pt x="6462" y="2598"/>
                  </a:lnTo>
                  <a:lnTo>
                    <a:pt x="6503" y="2745"/>
                  </a:lnTo>
                  <a:lnTo>
                    <a:pt x="6538" y="2893"/>
                  </a:lnTo>
                  <a:lnTo>
                    <a:pt x="6565" y="3044"/>
                  </a:lnTo>
                  <a:lnTo>
                    <a:pt x="6585" y="3198"/>
                  </a:lnTo>
                  <a:lnTo>
                    <a:pt x="6597" y="3354"/>
                  </a:lnTo>
                  <a:lnTo>
                    <a:pt x="6601" y="3513"/>
                  </a:lnTo>
                  <a:lnTo>
                    <a:pt x="6597" y="3670"/>
                  </a:lnTo>
                  <a:lnTo>
                    <a:pt x="6585" y="3827"/>
                  </a:lnTo>
                  <a:lnTo>
                    <a:pt x="6565" y="3980"/>
                  </a:lnTo>
                  <a:lnTo>
                    <a:pt x="6538" y="4132"/>
                  </a:lnTo>
                  <a:lnTo>
                    <a:pt x="6503" y="4280"/>
                  </a:lnTo>
                  <a:lnTo>
                    <a:pt x="6462" y="4426"/>
                  </a:lnTo>
                  <a:lnTo>
                    <a:pt x="6414" y="4569"/>
                  </a:lnTo>
                  <a:lnTo>
                    <a:pt x="6358" y="4709"/>
                  </a:lnTo>
                  <a:lnTo>
                    <a:pt x="6297" y="4844"/>
                  </a:lnTo>
                  <a:lnTo>
                    <a:pt x="6228" y="4977"/>
                  </a:lnTo>
                  <a:lnTo>
                    <a:pt x="6154" y="5106"/>
                  </a:lnTo>
                  <a:lnTo>
                    <a:pt x="6075" y="5231"/>
                  </a:lnTo>
                  <a:lnTo>
                    <a:pt x="5988" y="5351"/>
                  </a:lnTo>
                  <a:lnTo>
                    <a:pt x="5897" y="5468"/>
                  </a:lnTo>
                  <a:lnTo>
                    <a:pt x="5800" y="5579"/>
                  </a:lnTo>
                  <a:lnTo>
                    <a:pt x="5698" y="5685"/>
                  </a:lnTo>
                  <a:lnTo>
                    <a:pt x="5591" y="5788"/>
                  </a:lnTo>
                  <a:lnTo>
                    <a:pt x="5479" y="5884"/>
                  </a:lnTo>
                  <a:lnTo>
                    <a:pt x="5362" y="5976"/>
                  </a:lnTo>
                  <a:lnTo>
                    <a:pt x="5242" y="6061"/>
                  </a:lnTo>
                  <a:lnTo>
                    <a:pt x="5117" y="6141"/>
                  </a:lnTo>
                  <a:lnTo>
                    <a:pt x="4988" y="6214"/>
                  </a:lnTo>
                  <a:lnTo>
                    <a:pt x="4855" y="6283"/>
                  </a:lnTo>
                  <a:lnTo>
                    <a:pt x="4719" y="6344"/>
                  </a:lnTo>
                  <a:lnTo>
                    <a:pt x="4579" y="6399"/>
                  </a:lnTo>
                  <a:lnTo>
                    <a:pt x="4436" y="6447"/>
                  </a:lnTo>
                  <a:lnTo>
                    <a:pt x="4289" y="6489"/>
                  </a:lnTo>
                  <a:lnTo>
                    <a:pt x="4140" y="6524"/>
                  </a:lnTo>
                  <a:lnTo>
                    <a:pt x="3989" y="6551"/>
                  </a:lnTo>
                  <a:lnTo>
                    <a:pt x="3834" y="6570"/>
                  </a:lnTo>
                  <a:lnTo>
                    <a:pt x="3678" y="6582"/>
                  </a:lnTo>
                  <a:lnTo>
                    <a:pt x="3520" y="6586"/>
                  </a:lnTo>
                  <a:close/>
                  <a:moveTo>
                    <a:pt x="3520" y="0"/>
                  </a:moveTo>
                  <a:lnTo>
                    <a:pt x="3338" y="5"/>
                  </a:lnTo>
                  <a:lnTo>
                    <a:pt x="3160" y="18"/>
                  </a:lnTo>
                  <a:lnTo>
                    <a:pt x="2984" y="40"/>
                  </a:lnTo>
                  <a:lnTo>
                    <a:pt x="2810" y="71"/>
                  </a:lnTo>
                  <a:lnTo>
                    <a:pt x="2640" y="110"/>
                  </a:lnTo>
                  <a:lnTo>
                    <a:pt x="2473" y="157"/>
                  </a:lnTo>
                  <a:lnTo>
                    <a:pt x="2309" y="213"/>
                  </a:lnTo>
                  <a:lnTo>
                    <a:pt x="2149" y="276"/>
                  </a:lnTo>
                  <a:lnTo>
                    <a:pt x="1993" y="346"/>
                  </a:lnTo>
                  <a:lnTo>
                    <a:pt x="1842" y="424"/>
                  </a:lnTo>
                  <a:lnTo>
                    <a:pt x="1695" y="508"/>
                  </a:lnTo>
                  <a:lnTo>
                    <a:pt x="1552" y="600"/>
                  </a:lnTo>
                  <a:lnTo>
                    <a:pt x="1414" y="697"/>
                  </a:lnTo>
                  <a:lnTo>
                    <a:pt x="1280" y="802"/>
                  </a:lnTo>
                  <a:lnTo>
                    <a:pt x="1153" y="912"/>
                  </a:lnTo>
                  <a:lnTo>
                    <a:pt x="1031" y="1028"/>
                  </a:lnTo>
                  <a:lnTo>
                    <a:pt x="914" y="1151"/>
                  </a:lnTo>
                  <a:lnTo>
                    <a:pt x="803" y="1278"/>
                  </a:lnTo>
                  <a:lnTo>
                    <a:pt x="699" y="1411"/>
                  </a:lnTo>
                  <a:lnTo>
                    <a:pt x="600" y="1548"/>
                  </a:lnTo>
                  <a:lnTo>
                    <a:pt x="509" y="1691"/>
                  </a:lnTo>
                  <a:lnTo>
                    <a:pt x="424" y="1838"/>
                  </a:lnTo>
                  <a:lnTo>
                    <a:pt x="347" y="1990"/>
                  </a:lnTo>
                  <a:lnTo>
                    <a:pt x="276" y="2145"/>
                  </a:lnTo>
                  <a:lnTo>
                    <a:pt x="213" y="2305"/>
                  </a:lnTo>
                  <a:lnTo>
                    <a:pt x="158" y="2468"/>
                  </a:lnTo>
                  <a:lnTo>
                    <a:pt x="110" y="2634"/>
                  </a:lnTo>
                  <a:lnTo>
                    <a:pt x="71" y="2805"/>
                  </a:lnTo>
                  <a:lnTo>
                    <a:pt x="40" y="2978"/>
                  </a:lnTo>
                  <a:lnTo>
                    <a:pt x="18" y="3153"/>
                  </a:lnTo>
                  <a:lnTo>
                    <a:pt x="4" y="3332"/>
                  </a:lnTo>
                  <a:lnTo>
                    <a:pt x="0" y="3513"/>
                  </a:lnTo>
                  <a:lnTo>
                    <a:pt x="4" y="3693"/>
                  </a:lnTo>
                  <a:lnTo>
                    <a:pt x="18" y="3872"/>
                  </a:lnTo>
                  <a:lnTo>
                    <a:pt x="40" y="4047"/>
                  </a:lnTo>
                  <a:lnTo>
                    <a:pt x="71" y="4220"/>
                  </a:lnTo>
                  <a:lnTo>
                    <a:pt x="110" y="4390"/>
                  </a:lnTo>
                  <a:lnTo>
                    <a:pt x="158" y="4556"/>
                  </a:lnTo>
                  <a:lnTo>
                    <a:pt x="213" y="4720"/>
                  </a:lnTo>
                  <a:lnTo>
                    <a:pt x="276" y="4880"/>
                  </a:lnTo>
                  <a:lnTo>
                    <a:pt x="347" y="5035"/>
                  </a:lnTo>
                  <a:lnTo>
                    <a:pt x="424" y="5187"/>
                  </a:lnTo>
                  <a:lnTo>
                    <a:pt x="509" y="5333"/>
                  </a:lnTo>
                  <a:lnTo>
                    <a:pt x="600" y="5476"/>
                  </a:lnTo>
                  <a:lnTo>
                    <a:pt x="699" y="5614"/>
                  </a:lnTo>
                  <a:lnTo>
                    <a:pt x="803" y="5747"/>
                  </a:lnTo>
                  <a:lnTo>
                    <a:pt x="914" y="5874"/>
                  </a:lnTo>
                  <a:lnTo>
                    <a:pt x="1031" y="5996"/>
                  </a:lnTo>
                  <a:lnTo>
                    <a:pt x="1153" y="6112"/>
                  </a:lnTo>
                  <a:lnTo>
                    <a:pt x="1280" y="6222"/>
                  </a:lnTo>
                  <a:lnTo>
                    <a:pt x="1414" y="6327"/>
                  </a:lnTo>
                  <a:lnTo>
                    <a:pt x="1552" y="6425"/>
                  </a:lnTo>
                  <a:lnTo>
                    <a:pt x="1695" y="6517"/>
                  </a:lnTo>
                  <a:lnTo>
                    <a:pt x="1842" y="6601"/>
                  </a:lnTo>
                  <a:lnTo>
                    <a:pt x="1993" y="6678"/>
                  </a:lnTo>
                  <a:lnTo>
                    <a:pt x="2149" y="6748"/>
                  </a:lnTo>
                  <a:lnTo>
                    <a:pt x="2309" y="6812"/>
                  </a:lnTo>
                  <a:lnTo>
                    <a:pt x="2473" y="6867"/>
                  </a:lnTo>
                  <a:lnTo>
                    <a:pt x="2640" y="6914"/>
                  </a:lnTo>
                  <a:lnTo>
                    <a:pt x="2810" y="6953"/>
                  </a:lnTo>
                  <a:lnTo>
                    <a:pt x="2984" y="6984"/>
                  </a:lnTo>
                  <a:lnTo>
                    <a:pt x="3160" y="7006"/>
                  </a:lnTo>
                  <a:lnTo>
                    <a:pt x="3338" y="7020"/>
                  </a:lnTo>
                  <a:lnTo>
                    <a:pt x="3520" y="7025"/>
                  </a:lnTo>
                  <a:lnTo>
                    <a:pt x="3702" y="7020"/>
                  </a:lnTo>
                  <a:lnTo>
                    <a:pt x="3880" y="7006"/>
                  </a:lnTo>
                  <a:lnTo>
                    <a:pt x="4056" y="6984"/>
                  </a:lnTo>
                  <a:lnTo>
                    <a:pt x="4230" y="6953"/>
                  </a:lnTo>
                  <a:lnTo>
                    <a:pt x="4400" y="6914"/>
                  </a:lnTo>
                  <a:lnTo>
                    <a:pt x="4567" y="6867"/>
                  </a:lnTo>
                  <a:lnTo>
                    <a:pt x="4731" y="6812"/>
                  </a:lnTo>
                  <a:lnTo>
                    <a:pt x="4891" y="6748"/>
                  </a:lnTo>
                  <a:lnTo>
                    <a:pt x="5047" y="6678"/>
                  </a:lnTo>
                  <a:lnTo>
                    <a:pt x="5197" y="6601"/>
                  </a:lnTo>
                  <a:lnTo>
                    <a:pt x="5345" y="6517"/>
                  </a:lnTo>
                  <a:lnTo>
                    <a:pt x="5488" y="6425"/>
                  </a:lnTo>
                  <a:lnTo>
                    <a:pt x="5626" y="6327"/>
                  </a:lnTo>
                  <a:lnTo>
                    <a:pt x="5759" y="6222"/>
                  </a:lnTo>
                  <a:lnTo>
                    <a:pt x="5886" y="6112"/>
                  </a:lnTo>
                  <a:lnTo>
                    <a:pt x="6009" y="5996"/>
                  </a:lnTo>
                  <a:lnTo>
                    <a:pt x="6126" y="5874"/>
                  </a:lnTo>
                  <a:lnTo>
                    <a:pt x="6237" y="5747"/>
                  </a:lnTo>
                  <a:lnTo>
                    <a:pt x="6341" y="5614"/>
                  </a:lnTo>
                  <a:lnTo>
                    <a:pt x="6439" y="5476"/>
                  </a:lnTo>
                  <a:lnTo>
                    <a:pt x="6531" y="5333"/>
                  </a:lnTo>
                  <a:lnTo>
                    <a:pt x="6616" y="5187"/>
                  </a:lnTo>
                  <a:lnTo>
                    <a:pt x="6693" y="5035"/>
                  </a:lnTo>
                  <a:lnTo>
                    <a:pt x="6764" y="4880"/>
                  </a:lnTo>
                  <a:lnTo>
                    <a:pt x="6827" y="4720"/>
                  </a:lnTo>
                  <a:lnTo>
                    <a:pt x="6882" y="4556"/>
                  </a:lnTo>
                  <a:lnTo>
                    <a:pt x="6930" y="4390"/>
                  </a:lnTo>
                  <a:lnTo>
                    <a:pt x="6969" y="4220"/>
                  </a:lnTo>
                  <a:lnTo>
                    <a:pt x="7000" y="4047"/>
                  </a:lnTo>
                  <a:lnTo>
                    <a:pt x="7022" y="3872"/>
                  </a:lnTo>
                  <a:lnTo>
                    <a:pt x="7036" y="3693"/>
                  </a:lnTo>
                  <a:lnTo>
                    <a:pt x="7040" y="3513"/>
                  </a:lnTo>
                  <a:lnTo>
                    <a:pt x="7036" y="3332"/>
                  </a:lnTo>
                  <a:lnTo>
                    <a:pt x="7022" y="3153"/>
                  </a:lnTo>
                  <a:lnTo>
                    <a:pt x="7000" y="2978"/>
                  </a:lnTo>
                  <a:lnTo>
                    <a:pt x="6969" y="2805"/>
                  </a:lnTo>
                  <a:lnTo>
                    <a:pt x="6930" y="2634"/>
                  </a:lnTo>
                  <a:lnTo>
                    <a:pt x="6882" y="2468"/>
                  </a:lnTo>
                  <a:lnTo>
                    <a:pt x="6827" y="2305"/>
                  </a:lnTo>
                  <a:lnTo>
                    <a:pt x="6764" y="2145"/>
                  </a:lnTo>
                  <a:lnTo>
                    <a:pt x="6693" y="1990"/>
                  </a:lnTo>
                  <a:lnTo>
                    <a:pt x="6616" y="1838"/>
                  </a:lnTo>
                  <a:lnTo>
                    <a:pt x="6531" y="1691"/>
                  </a:lnTo>
                  <a:lnTo>
                    <a:pt x="6439" y="1548"/>
                  </a:lnTo>
                  <a:lnTo>
                    <a:pt x="6341" y="1411"/>
                  </a:lnTo>
                  <a:lnTo>
                    <a:pt x="6237" y="1278"/>
                  </a:lnTo>
                  <a:lnTo>
                    <a:pt x="6126" y="1151"/>
                  </a:lnTo>
                  <a:lnTo>
                    <a:pt x="6009" y="1028"/>
                  </a:lnTo>
                  <a:lnTo>
                    <a:pt x="5886" y="912"/>
                  </a:lnTo>
                  <a:lnTo>
                    <a:pt x="5759" y="802"/>
                  </a:lnTo>
                  <a:lnTo>
                    <a:pt x="5626" y="697"/>
                  </a:lnTo>
                  <a:lnTo>
                    <a:pt x="5488" y="600"/>
                  </a:lnTo>
                  <a:lnTo>
                    <a:pt x="5345" y="508"/>
                  </a:lnTo>
                  <a:lnTo>
                    <a:pt x="5197" y="424"/>
                  </a:lnTo>
                  <a:lnTo>
                    <a:pt x="5047" y="346"/>
                  </a:lnTo>
                  <a:lnTo>
                    <a:pt x="4891" y="276"/>
                  </a:lnTo>
                  <a:lnTo>
                    <a:pt x="4731" y="213"/>
                  </a:lnTo>
                  <a:lnTo>
                    <a:pt x="4567" y="157"/>
                  </a:lnTo>
                  <a:lnTo>
                    <a:pt x="4400" y="110"/>
                  </a:lnTo>
                  <a:lnTo>
                    <a:pt x="4230" y="71"/>
                  </a:lnTo>
                  <a:lnTo>
                    <a:pt x="4056" y="40"/>
                  </a:lnTo>
                  <a:lnTo>
                    <a:pt x="3880" y="18"/>
                  </a:lnTo>
                  <a:lnTo>
                    <a:pt x="3702" y="5"/>
                  </a:lnTo>
                  <a:lnTo>
                    <a:pt x="352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sp>
          <p:nvSpPr>
            <p:cNvPr id="52" name="Freeform 76"/>
            <p:cNvSpPr>
              <a:spLocks noEditPoints="1"/>
            </p:cNvSpPr>
            <p:nvPr/>
          </p:nvSpPr>
          <p:spPr bwMode="auto">
            <a:xfrm>
              <a:off x="4852988" y="2378076"/>
              <a:ext cx="173038" cy="171450"/>
            </a:xfrm>
            <a:custGeom>
              <a:avLst/>
              <a:gdLst>
                <a:gd name="T0" fmla="*/ 1708 w 4023"/>
                <a:gd name="T1" fmla="*/ 3482 h 4015"/>
                <a:gd name="T2" fmla="*/ 1358 w 4023"/>
                <a:gd name="T3" fmla="*/ 3364 h 4015"/>
                <a:gd name="T4" fmla="*/ 1052 w 4023"/>
                <a:gd name="T5" fmla="*/ 3169 h 4015"/>
                <a:gd name="T6" fmla="*/ 803 w 4023"/>
                <a:gd name="T7" fmla="*/ 2908 h 4015"/>
                <a:gd name="T8" fmla="*/ 621 w 4023"/>
                <a:gd name="T9" fmla="*/ 2593 h 4015"/>
                <a:gd name="T10" fmla="*/ 521 w 4023"/>
                <a:gd name="T11" fmla="*/ 2236 h 4015"/>
                <a:gd name="T12" fmla="*/ 511 w 4023"/>
                <a:gd name="T13" fmla="*/ 1853 h 4015"/>
                <a:gd name="T14" fmla="*/ 595 w 4023"/>
                <a:gd name="T15" fmla="*/ 1490 h 4015"/>
                <a:gd name="T16" fmla="*/ 761 w 4023"/>
                <a:gd name="T17" fmla="*/ 1165 h 4015"/>
                <a:gd name="T18" fmla="*/ 998 w 4023"/>
                <a:gd name="T19" fmla="*/ 893 h 4015"/>
                <a:gd name="T20" fmla="*/ 1293 w 4023"/>
                <a:gd name="T21" fmla="*/ 684 h 4015"/>
                <a:gd name="T22" fmla="*/ 1635 w 4023"/>
                <a:gd name="T23" fmla="*/ 549 h 4015"/>
                <a:gd name="T24" fmla="*/ 2012 w 4023"/>
                <a:gd name="T25" fmla="*/ 502 h 4015"/>
                <a:gd name="T26" fmla="*/ 2389 w 4023"/>
                <a:gd name="T27" fmla="*/ 549 h 4015"/>
                <a:gd name="T28" fmla="*/ 2731 w 4023"/>
                <a:gd name="T29" fmla="*/ 684 h 4015"/>
                <a:gd name="T30" fmla="*/ 3026 w 4023"/>
                <a:gd name="T31" fmla="*/ 893 h 4015"/>
                <a:gd name="T32" fmla="*/ 3263 w 4023"/>
                <a:gd name="T33" fmla="*/ 1165 h 4015"/>
                <a:gd name="T34" fmla="*/ 3429 w 4023"/>
                <a:gd name="T35" fmla="*/ 1490 h 4015"/>
                <a:gd name="T36" fmla="*/ 3513 w 4023"/>
                <a:gd name="T37" fmla="*/ 1853 h 4015"/>
                <a:gd name="T38" fmla="*/ 3503 w 4023"/>
                <a:gd name="T39" fmla="*/ 2236 h 4015"/>
                <a:gd name="T40" fmla="*/ 3402 w 4023"/>
                <a:gd name="T41" fmla="*/ 2593 h 4015"/>
                <a:gd name="T42" fmla="*/ 3221 w 4023"/>
                <a:gd name="T43" fmla="*/ 2908 h 4015"/>
                <a:gd name="T44" fmla="*/ 2971 w 4023"/>
                <a:gd name="T45" fmla="*/ 3169 h 4015"/>
                <a:gd name="T46" fmla="*/ 2665 w 4023"/>
                <a:gd name="T47" fmla="*/ 3364 h 4015"/>
                <a:gd name="T48" fmla="*/ 2316 w 4023"/>
                <a:gd name="T49" fmla="*/ 3482 h 4015"/>
                <a:gd name="T50" fmla="*/ 2012 w 4023"/>
                <a:gd name="T51" fmla="*/ 0 h 4015"/>
                <a:gd name="T52" fmla="*/ 1509 w 4023"/>
                <a:gd name="T53" fmla="*/ 63 h 4015"/>
                <a:gd name="T54" fmla="*/ 1053 w 4023"/>
                <a:gd name="T55" fmla="*/ 242 h 4015"/>
                <a:gd name="T56" fmla="*/ 659 w 4023"/>
                <a:gd name="T57" fmla="*/ 521 h 4015"/>
                <a:gd name="T58" fmla="*/ 344 w 4023"/>
                <a:gd name="T59" fmla="*/ 884 h 4015"/>
                <a:gd name="T60" fmla="*/ 122 w 4023"/>
                <a:gd name="T61" fmla="*/ 1317 h 4015"/>
                <a:gd name="T62" fmla="*/ 11 w 4023"/>
                <a:gd name="T63" fmla="*/ 1802 h 4015"/>
                <a:gd name="T64" fmla="*/ 23 w 4023"/>
                <a:gd name="T65" fmla="*/ 2313 h 4015"/>
                <a:gd name="T66" fmla="*/ 159 w 4023"/>
                <a:gd name="T67" fmla="*/ 2788 h 4015"/>
                <a:gd name="T68" fmla="*/ 399 w 4023"/>
                <a:gd name="T69" fmla="*/ 3209 h 4015"/>
                <a:gd name="T70" fmla="*/ 732 w 4023"/>
                <a:gd name="T71" fmla="*/ 3556 h 4015"/>
                <a:gd name="T72" fmla="*/ 1139 w 4023"/>
                <a:gd name="T73" fmla="*/ 3817 h 4015"/>
                <a:gd name="T74" fmla="*/ 1606 w 4023"/>
                <a:gd name="T75" fmla="*/ 3974 h 4015"/>
                <a:gd name="T76" fmla="*/ 2115 w 4023"/>
                <a:gd name="T77" fmla="*/ 4012 h 4015"/>
                <a:gd name="T78" fmla="*/ 2610 w 4023"/>
                <a:gd name="T79" fmla="*/ 3925 h 4015"/>
                <a:gd name="T80" fmla="*/ 3055 w 4023"/>
                <a:gd name="T81" fmla="*/ 3724 h 4015"/>
                <a:gd name="T82" fmla="*/ 3435 w 4023"/>
                <a:gd name="T83" fmla="*/ 3427 h 4015"/>
                <a:gd name="T84" fmla="*/ 3733 w 4023"/>
                <a:gd name="T85" fmla="*/ 3048 h 4015"/>
                <a:gd name="T86" fmla="*/ 3933 w 4023"/>
                <a:gd name="T87" fmla="*/ 2605 h 4015"/>
                <a:gd name="T88" fmla="*/ 4021 w 4023"/>
                <a:gd name="T89" fmla="*/ 2111 h 4015"/>
                <a:gd name="T90" fmla="*/ 3983 w 4023"/>
                <a:gd name="T91" fmla="*/ 1603 h 4015"/>
                <a:gd name="T92" fmla="*/ 3825 w 4023"/>
                <a:gd name="T93" fmla="*/ 1137 h 4015"/>
                <a:gd name="T94" fmla="*/ 3565 w 4023"/>
                <a:gd name="T95" fmla="*/ 731 h 4015"/>
                <a:gd name="T96" fmla="*/ 3216 w 4023"/>
                <a:gd name="T97" fmla="*/ 399 h 4015"/>
                <a:gd name="T98" fmla="*/ 2795 w 4023"/>
                <a:gd name="T99" fmla="*/ 158 h 4015"/>
                <a:gd name="T100" fmla="*/ 2318 w 4023"/>
                <a:gd name="T101" fmla="*/ 23 h 40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023" h="4015">
                  <a:moveTo>
                    <a:pt x="2012" y="3513"/>
                  </a:moveTo>
                  <a:lnTo>
                    <a:pt x="1934" y="3511"/>
                  </a:lnTo>
                  <a:lnTo>
                    <a:pt x="1858" y="3505"/>
                  </a:lnTo>
                  <a:lnTo>
                    <a:pt x="1782" y="3495"/>
                  </a:lnTo>
                  <a:lnTo>
                    <a:pt x="1708" y="3482"/>
                  </a:lnTo>
                  <a:lnTo>
                    <a:pt x="1635" y="3465"/>
                  </a:lnTo>
                  <a:lnTo>
                    <a:pt x="1564" y="3445"/>
                  </a:lnTo>
                  <a:lnTo>
                    <a:pt x="1493" y="3422"/>
                  </a:lnTo>
                  <a:lnTo>
                    <a:pt x="1425" y="3395"/>
                  </a:lnTo>
                  <a:lnTo>
                    <a:pt x="1358" y="3364"/>
                  </a:lnTo>
                  <a:lnTo>
                    <a:pt x="1293" y="3331"/>
                  </a:lnTo>
                  <a:lnTo>
                    <a:pt x="1230" y="3294"/>
                  </a:lnTo>
                  <a:lnTo>
                    <a:pt x="1169" y="3255"/>
                  </a:lnTo>
                  <a:lnTo>
                    <a:pt x="1109" y="3213"/>
                  </a:lnTo>
                  <a:lnTo>
                    <a:pt x="1052" y="3169"/>
                  </a:lnTo>
                  <a:lnTo>
                    <a:pt x="998" y="3122"/>
                  </a:lnTo>
                  <a:lnTo>
                    <a:pt x="945" y="3071"/>
                  </a:lnTo>
                  <a:lnTo>
                    <a:pt x="895" y="3019"/>
                  </a:lnTo>
                  <a:lnTo>
                    <a:pt x="848" y="2965"/>
                  </a:lnTo>
                  <a:lnTo>
                    <a:pt x="803" y="2908"/>
                  </a:lnTo>
                  <a:lnTo>
                    <a:pt x="761" y="2849"/>
                  </a:lnTo>
                  <a:lnTo>
                    <a:pt x="722" y="2787"/>
                  </a:lnTo>
                  <a:lnTo>
                    <a:pt x="686" y="2725"/>
                  </a:lnTo>
                  <a:lnTo>
                    <a:pt x="651" y="2660"/>
                  </a:lnTo>
                  <a:lnTo>
                    <a:pt x="621" y="2593"/>
                  </a:lnTo>
                  <a:lnTo>
                    <a:pt x="595" y="2524"/>
                  </a:lnTo>
                  <a:lnTo>
                    <a:pt x="571" y="2455"/>
                  </a:lnTo>
                  <a:lnTo>
                    <a:pt x="551" y="2383"/>
                  </a:lnTo>
                  <a:lnTo>
                    <a:pt x="534" y="2311"/>
                  </a:lnTo>
                  <a:lnTo>
                    <a:pt x="521" y="2236"/>
                  </a:lnTo>
                  <a:lnTo>
                    <a:pt x="511" y="2161"/>
                  </a:lnTo>
                  <a:lnTo>
                    <a:pt x="505" y="2085"/>
                  </a:lnTo>
                  <a:lnTo>
                    <a:pt x="504" y="2008"/>
                  </a:lnTo>
                  <a:lnTo>
                    <a:pt x="505" y="1930"/>
                  </a:lnTo>
                  <a:lnTo>
                    <a:pt x="511" y="1853"/>
                  </a:lnTo>
                  <a:lnTo>
                    <a:pt x="521" y="1778"/>
                  </a:lnTo>
                  <a:lnTo>
                    <a:pt x="534" y="1704"/>
                  </a:lnTo>
                  <a:lnTo>
                    <a:pt x="551" y="1631"/>
                  </a:lnTo>
                  <a:lnTo>
                    <a:pt x="571" y="1560"/>
                  </a:lnTo>
                  <a:lnTo>
                    <a:pt x="595" y="1490"/>
                  </a:lnTo>
                  <a:lnTo>
                    <a:pt x="621" y="1421"/>
                  </a:lnTo>
                  <a:lnTo>
                    <a:pt x="651" y="1355"/>
                  </a:lnTo>
                  <a:lnTo>
                    <a:pt x="686" y="1290"/>
                  </a:lnTo>
                  <a:lnTo>
                    <a:pt x="722" y="1227"/>
                  </a:lnTo>
                  <a:lnTo>
                    <a:pt x="761" y="1165"/>
                  </a:lnTo>
                  <a:lnTo>
                    <a:pt x="803" y="1107"/>
                  </a:lnTo>
                  <a:lnTo>
                    <a:pt x="848" y="1050"/>
                  </a:lnTo>
                  <a:lnTo>
                    <a:pt x="895" y="995"/>
                  </a:lnTo>
                  <a:lnTo>
                    <a:pt x="945" y="943"/>
                  </a:lnTo>
                  <a:lnTo>
                    <a:pt x="998" y="893"/>
                  </a:lnTo>
                  <a:lnTo>
                    <a:pt x="1052" y="845"/>
                  </a:lnTo>
                  <a:lnTo>
                    <a:pt x="1109" y="801"/>
                  </a:lnTo>
                  <a:lnTo>
                    <a:pt x="1169" y="759"/>
                  </a:lnTo>
                  <a:lnTo>
                    <a:pt x="1230" y="720"/>
                  </a:lnTo>
                  <a:lnTo>
                    <a:pt x="1293" y="684"/>
                  </a:lnTo>
                  <a:lnTo>
                    <a:pt x="1358" y="651"/>
                  </a:lnTo>
                  <a:lnTo>
                    <a:pt x="1425" y="620"/>
                  </a:lnTo>
                  <a:lnTo>
                    <a:pt x="1493" y="593"/>
                  </a:lnTo>
                  <a:lnTo>
                    <a:pt x="1564" y="569"/>
                  </a:lnTo>
                  <a:lnTo>
                    <a:pt x="1635" y="549"/>
                  </a:lnTo>
                  <a:lnTo>
                    <a:pt x="1708" y="532"/>
                  </a:lnTo>
                  <a:lnTo>
                    <a:pt x="1782" y="519"/>
                  </a:lnTo>
                  <a:lnTo>
                    <a:pt x="1858" y="510"/>
                  </a:lnTo>
                  <a:lnTo>
                    <a:pt x="1934" y="504"/>
                  </a:lnTo>
                  <a:lnTo>
                    <a:pt x="2012" y="502"/>
                  </a:lnTo>
                  <a:lnTo>
                    <a:pt x="2090" y="504"/>
                  </a:lnTo>
                  <a:lnTo>
                    <a:pt x="2166" y="510"/>
                  </a:lnTo>
                  <a:lnTo>
                    <a:pt x="2242" y="519"/>
                  </a:lnTo>
                  <a:lnTo>
                    <a:pt x="2316" y="532"/>
                  </a:lnTo>
                  <a:lnTo>
                    <a:pt x="2389" y="549"/>
                  </a:lnTo>
                  <a:lnTo>
                    <a:pt x="2460" y="569"/>
                  </a:lnTo>
                  <a:lnTo>
                    <a:pt x="2531" y="593"/>
                  </a:lnTo>
                  <a:lnTo>
                    <a:pt x="2599" y="620"/>
                  </a:lnTo>
                  <a:lnTo>
                    <a:pt x="2665" y="651"/>
                  </a:lnTo>
                  <a:lnTo>
                    <a:pt x="2731" y="684"/>
                  </a:lnTo>
                  <a:lnTo>
                    <a:pt x="2794" y="720"/>
                  </a:lnTo>
                  <a:lnTo>
                    <a:pt x="2855" y="759"/>
                  </a:lnTo>
                  <a:lnTo>
                    <a:pt x="2915" y="801"/>
                  </a:lnTo>
                  <a:lnTo>
                    <a:pt x="2971" y="845"/>
                  </a:lnTo>
                  <a:lnTo>
                    <a:pt x="3026" y="893"/>
                  </a:lnTo>
                  <a:lnTo>
                    <a:pt x="3079" y="943"/>
                  </a:lnTo>
                  <a:lnTo>
                    <a:pt x="3129" y="995"/>
                  </a:lnTo>
                  <a:lnTo>
                    <a:pt x="3176" y="1050"/>
                  </a:lnTo>
                  <a:lnTo>
                    <a:pt x="3221" y="1107"/>
                  </a:lnTo>
                  <a:lnTo>
                    <a:pt x="3263" y="1165"/>
                  </a:lnTo>
                  <a:lnTo>
                    <a:pt x="3302" y="1227"/>
                  </a:lnTo>
                  <a:lnTo>
                    <a:pt x="3338" y="1290"/>
                  </a:lnTo>
                  <a:lnTo>
                    <a:pt x="3372" y="1355"/>
                  </a:lnTo>
                  <a:lnTo>
                    <a:pt x="3402" y="1421"/>
                  </a:lnTo>
                  <a:lnTo>
                    <a:pt x="3429" y="1490"/>
                  </a:lnTo>
                  <a:lnTo>
                    <a:pt x="3453" y="1560"/>
                  </a:lnTo>
                  <a:lnTo>
                    <a:pt x="3473" y="1631"/>
                  </a:lnTo>
                  <a:lnTo>
                    <a:pt x="3490" y="1704"/>
                  </a:lnTo>
                  <a:lnTo>
                    <a:pt x="3503" y="1778"/>
                  </a:lnTo>
                  <a:lnTo>
                    <a:pt x="3513" y="1853"/>
                  </a:lnTo>
                  <a:lnTo>
                    <a:pt x="3518" y="1930"/>
                  </a:lnTo>
                  <a:lnTo>
                    <a:pt x="3520" y="2008"/>
                  </a:lnTo>
                  <a:lnTo>
                    <a:pt x="3518" y="2085"/>
                  </a:lnTo>
                  <a:lnTo>
                    <a:pt x="3513" y="2161"/>
                  </a:lnTo>
                  <a:lnTo>
                    <a:pt x="3503" y="2236"/>
                  </a:lnTo>
                  <a:lnTo>
                    <a:pt x="3490" y="2311"/>
                  </a:lnTo>
                  <a:lnTo>
                    <a:pt x="3473" y="2383"/>
                  </a:lnTo>
                  <a:lnTo>
                    <a:pt x="3453" y="2455"/>
                  </a:lnTo>
                  <a:lnTo>
                    <a:pt x="3429" y="2524"/>
                  </a:lnTo>
                  <a:lnTo>
                    <a:pt x="3402" y="2593"/>
                  </a:lnTo>
                  <a:lnTo>
                    <a:pt x="3372" y="2660"/>
                  </a:lnTo>
                  <a:lnTo>
                    <a:pt x="3338" y="2725"/>
                  </a:lnTo>
                  <a:lnTo>
                    <a:pt x="3302" y="2787"/>
                  </a:lnTo>
                  <a:lnTo>
                    <a:pt x="3263" y="2849"/>
                  </a:lnTo>
                  <a:lnTo>
                    <a:pt x="3221" y="2908"/>
                  </a:lnTo>
                  <a:lnTo>
                    <a:pt x="3176" y="2965"/>
                  </a:lnTo>
                  <a:lnTo>
                    <a:pt x="3129" y="3019"/>
                  </a:lnTo>
                  <a:lnTo>
                    <a:pt x="3079" y="3071"/>
                  </a:lnTo>
                  <a:lnTo>
                    <a:pt x="3026" y="3122"/>
                  </a:lnTo>
                  <a:lnTo>
                    <a:pt x="2971" y="3169"/>
                  </a:lnTo>
                  <a:lnTo>
                    <a:pt x="2915" y="3213"/>
                  </a:lnTo>
                  <a:lnTo>
                    <a:pt x="2855" y="3255"/>
                  </a:lnTo>
                  <a:lnTo>
                    <a:pt x="2794" y="3294"/>
                  </a:lnTo>
                  <a:lnTo>
                    <a:pt x="2731" y="3331"/>
                  </a:lnTo>
                  <a:lnTo>
                    <a:pt x="2665" y="3364"/>
                  </a:lnTo>
                  <a:lnTo>
                    <a:pt x="2599" y="3395"/>
                  </a:lnTo>
                  <a:lnTo>
                    <a:pt x="2531" y="3422"/>
                  </a:lnTo>
                  <a:lnTo>
                    <a:pt x="2460" y="3445"/>
                  </a:lnTo>
                  <a:lnTo>
                    <a:pt x="2389" y="3465"/>
                  </a:lnTo>
                  <a:lnTo>
                    <a:pt x="2316" y="3482"/>
                  </a:lnTo>
                  <a:lnTo>
                    <a:pt x="2242" y="3495"/>
                  </a:lnTo>
                  <a:lnTo>
                    <a:pt x="2166" y="3505"/>
                  </a:lnTo>
                  <a:lnTo>
                    <a:pt x="2090" y="3511"/>
                  </a:lnTo>
                  <a:lnTo>
                    <a:pt x="2012" y="3513"/>
                  </a:lnTo>
                  <a:close/>
                  <a:moveTo>
                    <a:pt x="2012" y="0"/>
                  </a:moveTo>
                  <a:lnTo>
                    <a:pt x="1908" y="3"/>
                  </a:lnTo>
                  <a:lnTo>
                    <a:pt x="1806" y="10"/>
                  </a:lnTo>
                  <a:lnTo>
                    <a:pt x="1706" y="23"/>
                  </a:lnTo>
                  <a:lnTo>
                    <a:pt x="1606" y="41"/>
                  </a:lnTo>
                  <a:lnTo>
                    <a:pt x="1509" y="63"/>
                  </a:lnTo>
                  <a:lnTo>
                    <a:pt x="1413" y="90"/>
                  </a:lnTo>
                  <a:lnTo>
                    <a:pt x="1319" y="122"/>
                  </a:lnTo>
                  <a:lnTo>
                    <a:pt x="1229" y="158"/>
                  </a:lnTo>
                  <a:lnTo>
                    <a:pt x="1139" y="198"/>
                  </a:lnTo>
                  <a:lnTo>
                    <a:pt x="1053" y="242"/>
                  </a:lnTo>
                  <a:lnTo>
                    <a:pt x="968" y="290"/>
                  </a:lnTo>
                  <a:lnTo>
                    <a:pt x="887" y="342"/>
                  </a:lnTo>
                  <a:lnTo>
                    <a:pt x="807" y="399"/>
                  </a:lnTo>
                  <a:lnTo>
                    <a:pt x="732" y="458"/>
                  </a:lnTo>
                  <a:lnTo>
                    <a:pt x="659" y="521"/>
                  </a:lnTo>
                  <a:lnTo>
                    <a:pt x="589" y="587"/>
                  </a:lnTo>
                  <a:lnTo>
                    <a:pt x="523" y="658"/>
                  </a:lnTo>
                  <a:lnTo>
                    <a:pt x="459" y="731"/>
                  </a:lnTo>
                  <a:lnTo>
                    <a:pt x="399" y="806"/>
                  </a:lnTo>
                  <a:lnTo>
                    <a:pt x="344" y="884"/>
                  </a:lnTo>
                  <a:lnTo>
                    <a:pt x="291" y="967"/>
                  </a:lnTo>
                  <a:lnTo>
                    <a:pt x="243" y="1050"/>
                  </a:lnTo>
                  <a:lnTo>
                    <a:pt x="198" y="1137"/>
                  </a:lnTo>
                  <a:lnTo>
                    <a:pt x="159" y="1226"/>
                  </a:lnTo>
                  <a:lnTo>
                    <a:pt x="122" y="1317"/>
                  </a:lnTo>
                  <a:lnTo>
                    <a:pt x="90" y="1410"/>
                  </a:lnTo>
                  <a:lnTo>
                    <a:pt x="63" y="1506"/>
                  </a:lnTo>
                  <a:lnTo>
                    <a:pt x="41" y="1603"/>
                  </a:lnTo>
                  <a:lnTo>
                    <a:pt x="23" y="1701"/>
                  </a:lnTo>
                  <a:lnTo>
                    <a:pt x="11" y="1802"/>
                  </a:lnTo>
                  <a:lnTo>
                    <a:pt x="3" y="1904"/>
                  </a:lnTo>
                  <a:lnTo>
                    <a:pt x="0" y="2008"/>
                  </a:lnTo>
                  <a:lnTo>
                    <a:pt x="3" y="2111"/>
                  </a:lnTo>
                  <a:lnTo>
                    <a:pt x="11" y="2212"/>
                  </a:lnTo>
                  <a:lnTo>
                    <a:pt x="23" y="2313"/>
                  </a:lnTo>
                  <a:lnTo>
                    <a:pt x="41" y="2412"/>
                  </a:lnTo>
                  <a:lnTo>
                    <a:pt x="63" y="2509"/>
                  </a:lnTo>
                  <a:lnTo>
                    <a:pt x="90" y="2605"/>
                  </a:lnTo>
                  <a:lnTo>
                    <a:pt x="122" y="2698"/>
                  </a:lnTo>
                  <a:lnTo>
                    <a:pt x="159" y="2788"/>
                  </a:lnTo>
                  <a:lnTo>
                    <a:pt x="198" y="2878"/>
                  </a:lnTo>
                  <a:lnTo>
                    <a:pt x="243" y="2964"/>
                  </a:lnTo>
                  <a:lnTo>
                    <a:pt x="291" y="3048"/>
                  </a:lnTo>
                  <a:lnTo>
                    <a:pt x="344" y="3130"/>
                  </a:lnTo>
                  <a:lnTo>
                    <a:pt x="399" y="3209"/>
                  </a:lnTo>
                  <a:lnTo>
                    <a:pt x="459" y="3284"/>
                  </a:lnTo>
                  <a:lnTo>
                    <a:pt x="523" y="3357"/>
                  </a:lnTo>
                  <a:lnTo>
                    <a:pt x="589" y="3427"/>
                  </a:lnTo>
                  <a:lnTo>
                    <a:pt x="659" y="3493"/>
                  </a:lnTo>
                  <a:lnTo>
                    <a:pt x="732" y="3556"/>
                  </a:lnTo>
                  <a:lnTo>
                    <a:pt x="807" y="3616"/>
                  </a:lnTo>
                  <a:lnTo>
                    <a:pt x="887" y="3672"/>
                  </a:lnTo>
                  <a:lnTo>
                    <a:pt x="968" y="3724"/>
                  </a:lnTo>
                  <a:lnTo>
                    <a:pt x="1053" y="3772"/>
                  </a:lnTo>
                  <a:lnTo>
                    <a:pt x="1139" y="3817"/>
                  </a:lnTo>
                  <a:lnTo>
                    <a:pt x="1229" y="3857"/>
                  </a:lnTo>
                  <a:lnTo>
                    <a:pt x="1319" y="3892"/>
                  </a:lnTo>
                  <a:lnTo>
                    <a:pt x="1413" y="3925"/>
                  </a:lnTo>
                  <a:lnTo>
                    <a:pt x="1509" y="3952"/>
                  </a:lnTo>
                  <a:lnTo>
                    <a:pt x="1606" y="3974"/>
                  </a:lnTo>
                  <a:lnTo>
                    <a:pt x="1706" y="3992"/>
                  </a:lnTo>
                  <a:lnTo>
                    <a:pt x="1806" y="4004"/>
                  </a:lnTo>
                  <a:lnTo>
                    <a:pt x="1908" y="4012"/>
                  </a:lnTo>
                  <a:lnTo>
                    <a:pt x="2012" y="4015"/>
                  </a:lnTo>
                  <a:lnTo>
                    <a:pt x="2115" y="4012"/>
                  </a:lnTo>
                  <a:lnTo>
                    <a:pt x="2218" y="4004"/>
                  </a:lnTo>
                  <a:lnTo>
                    <a:pt x="2318" y="3992"/>
                  </a:lnTo>
                  <a:lnTo>
                    <a:pt x="2417" y="3974"/>
                  </a:lnTo>
                  <a:lnTo>
                    <a:pt x="2514" y="3952"/>
                  </a:lnTo>
                  <a:lnTo>
                    <a:pt x="2610" y="3925"/>
                  </a:lnTo>
                  <a:lnTo>
                    <a:pt x="2704" y="3892"/>
                  </a:lnTo>
                  <a:lnTo>
                    <a:pt x="2795" y="3857"/>
                  </a:lnTo>
                  <a:lnTo>
                    <a:pt x="2884" y="3817"/>
                  </a:lnTo>
                  <a:lnTo>
                    <a:pt x="2971" y="3772"/>
                  </a:lnTo>
                  <a:lnTo>
                    <a:pt x="3055" y="3724"/>
                  </a:lnTo>
                  <a:lnTo>
                    <a:pt x="3137" y="3672"/>
                  </a:lnTo>
                  <a:lnTo>
                    <a:pt x="3216" y="3616"/>
                  </a:lnTo>
                  <a:lnTo>
                    <a:pt x="3292" y="3556"/>
                  </a:lnTo>
                  <a:lnTo>
                    <a:pt x="3364" y="3493"/>
                  </a:lnTo>
                  <a:lnTo>
                    <a:pt x="3435" y="3427"/>
                  </a:lnTo>
                  <a:lnTo>
                    <a:pt x="3501" y="3357"/>
                  </a:lnTo>
                  <a:lnTo>
                    <a:pt x="3565" y="3284"/>
                  </a:lnTo>
                  <a:lnTo>
                    <a:pt x="3624" y="3209"/>
                  </a:lnTo>
                  <a:lnTo>
                    <a:pt x="3680" y="3130"/>
                  </a:lnTo>
                  <a:lnTo>
                    <a:pt x="3733" y="3048"/>
                  </a:lnTo>
                  <a:lnTo>
                    <a:pt x="3781" y="2964"/>
                  </a:lnTo>
                  <a:lnTo>
                    <a:pt x="3825" y="2878"/>
                  </a:lnTo>
                  <a:lnTo>
                    <a:pt x="3865" y="2788"/>
                  </a:lnTo>
                  <a:lnTo>
                    <a:pt x="3902" y="2698"/>
                  </a:lnTo>
                  <a:lnTo>
                    <a:pt x="3933" y="2605"/>
                  </a:lnTo>
                  <a:lnTo>
                    <a:pt x="3960" y="2509"/>
                  </a:lnTo>
                  <a:lnTo>
                    <a:pt x="3983" y="2412"/>
                  </a:lnTo>
                  <a:lnTo>
                    <a:pt x="4000" y="2313"/>
                  </a:lnTo>
                  <a:lnTo>
                    <a:pt x="4013" y="2212"/>
                  </a:lnTo>
                  <a:lnTo>
                    <a:pt x="4021" y="2111"/>
                  </a:lnTo>
                  <a:lnTo>
                    <a:pt x="4023" y="2008"/>
                  </a:lnTo>
                  <a:lnTo>
                    <a:pt x="4021" y="1904"/>
                  </a:lnTo>
                  <a:lnTo>
                    <a:pt x="4013" y="1802"/>
                  </a:lnTo>
                  <a:lnTo>
                    <a:pt x="4000" y="1701"/>
                  </a:lnTo>
                  <a:lnTo>
                    <a:pt x="3983" y="1603"/>
                  </a:lnTo>
                  <a:lnTo>
                    <a:pt x="3960" y="1506"/>
                  </a:lnTo>
                  <a:lnTo>
                    <a:pt x="3933" y="1410"/>
                  </a:lnTo>
                  <a:lnTo>
                    <a:pt x="3902" y="1317"/>
                  </a:lnTo>
                  <a:lnTo>
                    <a:pt x="3865" y="1226"/>
                  </a:lnTo>
                  <a:lnTo>
                    <a:pt x="3825" y="1137"/>
                  </a:lnTo>
                  <a:lnTo>
                    <a:pt x="3781" y="1050"/>
                  </a:lnTo>
                  <a:lnTo>
                    <a:pt x="3733" y="967"/>
                  </a:lnTo>
                  <a:lnTo>
                    <a:pt x="3680" y="884"/>
                  </a:lnTo>
                  <a:lnTo>
                    <a:pt x="3624" y="806"/>
                  </a:lnTo>
                  <a:lnTo>
                    <a:pt x="3565" y="731"/>
                  </a:lnTo>
                  <a:lnTo>
                    <a:pt x="3501" y="658"/>
                  </a:lnTo>
                  <a:lnTo>
                    <a:pt x="3435" y="587"/>
                  </a:lnTo>
                  <a:lnTo>
                    <a:pt x="3364" y="521"/>
                  </a:lnTo>
                  <a:lnTo>
                    <a:pt x="3292" y="458"/>
                  </a:lnTo>
                  <a:lnTo>
                    <a:pt x="3216" y="399"/>
                  </a:lnTo>
                  <a:lnTo>
                    <a:pt x="3137" y="342"/>
                  </a:lnTo>
                  <a:lnTo>
                    <a:pt x="3055" y="290"/>
                  </a:lnTo>
                  <a:lnTo>
                    <a:pt x="2971" y="242"/>
                  </a:lnTo>
                  <a:lnTo>
                    <a:pt x="2884" y="198"/>
                  </a:lnTo>
                  <a:lnTo>
                    <a:pt x="2795" y="158"/>
                  </a:lnTo>
                  <a:lnTo>
                    <a:pt x="2704" y="122"/>
                  </a:lnTo>
                  <a:lnTo>
                    <a:pt x="2610" y="90"/>
                  </a:lnTo>
                  <a:lnTo>
                    <a:pt x="2514" y="63"/>
                  </a:lnTo>
                  <a:lnTo>
                    <a:pt x="2417" y="41"/>
                  </a:lnTo>
                  <a:lnTo>
                    <a:pt x="2318" y="23"/>
                  </a:lnTo>
                  <a:lnTo>
                    <a:pt x="2218" y="10"/>
                  </a:lnTo>
                  <a:lnTo>
                    <a:pt x="2115" y="3"/>
                  </a:lnTo>
                  <a:lnTo>
                    <a:pt x="201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grpSp>
      <p:grpSp>
        <p:nvGrpSpPr>
          <p:cNvPr id="53" name="Group 25"/>
          <p:cNvGrpSpPr/>
          <p:nvPr/>
        </p:nvGrpSpPr>
        <p:grpSpPr>
          <a:xfrm>
            <a:off x="7664825" y="5446660"/>
            <a:ext cx="345331" cy="345331"/>
            <a:chOff x="2005013" y="1077913"/>
            <a:chExt cx="688975" cy="688975"/>
          </a:xfrm>
          <a:solidFill>
            <a:schemeClr val="bg1">
              <a:lumMod val="65000"/>
            </a:schemeClr>
          </a:solidFill>
        </p:grpSpPr>
        <p:sp>
          <p:nvSpPr>
            <p:cNvPr id="54" name="Freeform 5"/>
            <p:cNvSpPr>
              <a:spLocks noEditPoints="1"/>
            </p:cNvSpPr>
            <p:nvPr/>
          </p:nvSpPr>
          <p:spPr bwMode="auto">
            <a:xfrm>
              <a:off x="2005013" y="1077913"/>
              <a:ext cx="688975" cy="688975"/>
            </a:xfrm>
            <a:custGeom>
              <a:avLst/>
              <a:gdLst>
                <a:gd name="T0" fmla="*/ 8083 w 16058"/>
                <a:gd name="T1" fmla="*/ 10645 h 16058"/>
                <a:gd name="T2" fmla="*/ 6322 w 16058"/>
                <a:gd name="T3" fmla="*/ 9396 h 16058"/>
                <a:gd name="T4" fmla="*/ 5244 w 16058"/>
                <a:gd name="T5" fmla="*/ 7514 h 16058"/>
                <a:gd name="T6" fmla="*/ 5076 w 16058"/>
                <a:gd name="T7" fmla="*/ 5258 h 16058"/>
                <a:gd name="T8" fmla="*/ 5875 w 16058"/>
                <a:gd name="T9" fmla="*/ 3217 h 16058"/>
                <a:gd name="T10" fmla="*/ 7435 w 16058"/>
                <a:gd name="T11" fmla="*/ 1730 h 16058"/>
                <a:gd name="T12" fmla="*/ 9523 w 16058"/>
                <a:gd name="T13" fmla="*/ 1030 h 16058"/>
                <a:gd name="T14" fmla="*/ 11761 w 16058"/>
                <a:gd name="T15" fmla="*/ 1308 h 16058"/>
                <a:gd name="T16" fmla="*/ 13584 w 16058"/>
                <a:gd name="T17" fmla="*/ 2474 h 16058"/>
                <a:gd name="T18" fmla="*/ 14750 w 16058"/>
                <a:gd name="T19" fmla="*/ 4297 h 16058"/>
                <a:gd name="T20" fmla="*/ 15028 w 16058"/>
                <a:gd name="T21" fmla="*/ 6535 h 16058"/>
                <a:gd name="T22" fmla="*/ 14328 w 16058"/>
                <a:gd name="T23" fmla="*/ 8624 h 16058"/>
                <a:gd name="T24" fmla="*/ 12841 w 16058"/>
                <a:gd name="T25" fmla="*/ 10183 h 16058"/>
                <a:gd name="T26" fmla="*/ 10800 w 16058"/>
                <a:gd name="T27" fmla="*/ 10982 h 16058"/>
                <a:gd name="T28" fmla="*/ 2326 w 16058"/>
                <a:gd name="T29" fmla="*/ 14973 h 16058"/>
                <a:gd name="T30" fmla="*/ 2162 w 16058"/>
                <a:gd name="T31" fmla="*/ 15080 h 16058"/>
                <a:gd name="T32" fmla="*/ 1975 w 16058"/>
                <a:gd name="T33" fmla="*/ 15148 h 16058"/>
                <a:gd name="T34" fmla="*/ 1771 w 16058"/>
                <a:gd name="T35" fmla="*/ 15172 h 16058"/>
                <a:gd name="T36" fmla="*/ 1387 w 16058"/>
                <a:gd name="T37" fmla="*/ 15084 h 16058"/>
                <a:gd name="T38" fmla="*/ 1088 w 16058"/>
                <a:gd name="T39" fmla="*/ 14850 h 16058"/>
                <a:gd name="T40" fmla="*/ 913 w 16058"/>
                <a:gd name="T41" fmla="*/ 14508 h 16058"/>
                <a:gd name="T42" fmla="*/ 890 w 16058"/>
                <a:gd name="T43" fmla="*/ 14194 h 16058"/>
                <a:gd name="T44" fmla="*/ 935 w 16058"/>
                <a:gd name="T45" fmla="*/ 13998 h 16058"/>
                <a:gd name="T46" fmla="*/ 1021 w 16058"/>
                <a:gd name="T47" fmla="*/ 13820 h 16058"/>
                <a:gd name="T48" fmla="*/ 1142 w 16058"/>
                <a:gd name="T49" fmla="*/ 13667 h 16058"/>
                <a:gd name="T50" fmla="*/ 5408 w 16058"/>
                <a:gd name="T51" fmla="*/ 9863 h 16058"/>
                <a:gd name="T52" fmla="*/ 5742 w 16058"/>
                <a:gd name="T53" fmla="*/ 10234 h 16058"/>
                <a:gd name="T54" fmla="*/ 6106 w 16058"/>
                <a:gd name="T55" fmla="*/ 10575 h 16058"/>
                <a:gd name="T56" fmla="*/ 2407 w 16058"/>
                <a:gd name="T57" fmla="*/ 14900 h 16058"/>
                <a:gd name="T58" fmla="*/ 7693 w 16058"/>
                <a:gd name="T59" fmla="*/ 474 h 16058"/>
                <a:gd name="T60" fmla="*/ 5579 w 16058"/>
                <a:gd name="T61" fmla="*/ 1973 h 16058"/>
                <a:gd name="T62" fmla="*/ 4285 w 16058"/>
                <a:gd name="T63" fmla="*/ 4231 h 16058"/>
                <a:gd name="T64" fmla="*/ 4022 w 16058"/>
                <a:gd name="T65" fmla="*/ 6306 h 16058"/>
                <a:gd name="T66" fmla="*/ 4119 w 16058"/>
                <a:gd name="T67" fmla="*/ 7138 h 16058"/>
                <a:gd name="T68" fmla="*/ 4326 w 16058"/>
                <a:gd name="T69" fmla="*/ 7930 h 16058"/>
                <a:gd name="T70" fmla="*/ 4634 w 16058"/>
                <a:gd name="T71" fmla="*/ 8676 h 16058"/>
                <a:gd name="T72" fmla="*/ 386 w 16058"/>
                <a:gd name="T73" fmla="*/ 13185 h 16058"/>
                <a:gd name="T74" fmla="*/ 179 w 16058"/>
                <a:gd name="T75" fmla="*/ 13512 h 16058"/>
                <a:gd name="T76" fmla="*/ 46 w 16058"/>
                <a:gd name="T77" fmla="*/ 13883 h 16058"/>
                <a:gd name="T78" fmla="*/ 0 w 16058"/>
                <a:gd name="T79" fmla="*/ 14287 h 16058"/>
                <a:gd name="T80" fmla="*/ 175 w 16058"/>
                <a:gd name="T81" fmla="*/ 15054 h 16058"/>
                <a:gd name="T82" fmla="*/ 644 w 16058"/>
                <a:gd name="T83" fmla="*/ 15654 h 16058"/>
                <a:gd name="T84" fmla="*/ 1329 w 16058"/>
                <a:gd name="T85" fmla="*/ 16002 h 16058"/>
                <a:gd name="T86" fmla="*/ 1954 w 16058"/>
                <a:gd name="T87" fmla="*/ 16049 h 16058"/>
                <a:gd name="T88" fmla="*/ 2344 w 16058"/>
                <a:gd name="T89" fmla="*/ 15963 h 16058"/>
                <a:gd name="T90" fmla="*/ 2698 w 16058"/>
                <a:gd name="T91" fmla="*/ 15795 h 16058"/>
                <a:gd name="T92" fmla="*/ 3003 w 16058"/>
                <a:gd name="T93" fmla="*/ 15557 h 16058"/>
                <a:gd name="T94" fmla="*/ 7703 w 16058"/>
                <a:gd name="T95" fmla="*/ 11572 h 16058"/>
                <a:gd name="T96" fmla="*/ 8472 w 16058"/>
                <a:gd name="T97" fmla="*/ 11837 h 16058"/>
                <a:gd name="T98" fmla="*/ 9285 w 16058"/>
                <a:gd name="T99" fmla="*/ 11996 h 16058"/>
                <a:gd name="T100" fmla="*/ 10346 w 16058"/>
                <a:gd name="T101" fmla="*/ 12035 h 16058"/>
                <a:gd name="T102" fmla="*/ 12907 w 16058"/>
                <a:gd name="T103" fmla="*/ 11317 h 16058"/>
                <a:gd name="T104" fmla="*/ 14862 w 16058"/>
                <a:gd name="T105" fmla="*/ 9625 h 16058"/>
                <a:gd name="T106" fmla="*/ 15936 w 16058"/>
                <a:gd name="T107" fmla="*/ 7235 h 16058"/>
                <a:gd name="T108" fmla="*/ 15868 w 16058"/>
                <a:gd name="T109" fmla="*/ 4517 h 16058"/>
                <a:gd name="T110" fmla="*/ 14683 w 16058"/>
                <a:gd name="T111" fmla="*/ 2191 h 16058"/>
                <a:gd name="T112" fmla="*/ 12647 w 16058"/>
                <a:gd name="T113" fmla="*/ 594 h 16058"/>
                <a:gd name="T114" fmla="*/ 10036 w 16058"/>
                <a:gd name="T115" fmla="*/ 0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058" h="16058">
                  <a:moveTo>
                    <a:pt x="10036" y="11040"/>
                  </a:moveTo>
                  <a:lnTo>
                    <a:pt x="9778" y="11034"/>
                  </a:lnTo>
                  <a:lnTo>
                    <a:pt x="9523" y="11014"/>
                  </a:lnTo>
                  <a:lnTo>
                    <a:pt x="9272" y="10982"/>
                  </a:lnTo>
                  <a:lnTo>
                    <a:pt x="9025" y="10938"/>
                  </a:lnTo>
                  <a:lnTo>
                    <a:pt x="8783" y="10882"/>
                  </a:lnTo>
                  <a:lnTo>
                    <a:pt x="8544" y="10814"/>
                  </a:lnTo>
                  <a:lnTo>
                    <a:pt x="8311" y="10736"/>
                  </a:lnTo>
                  <a:lnTo>
                    <a:pt x="8083" y="10645"/>
                  </a:lnTo>
                  <a:lnTo>
                    <a:pt x="7860" y="10545"/>
                  </a:lnTo>
                  <a:lnTo>
                    <a:pt x="7645" y="10434"/>
                  </a:lnTo>
                  <a:lnTo>
                    <a:pt x="7435" y="10313"/>
                  </a:lnTo>
                  <a:lnTo>
                    <a:pt x="7231" y="10183"/>
                  </a:lnTo>
                  <a:lnTo>
                    <a:pt x="7034" y="10043"/>
                  </a:lnTo>
                  <a:lnTo>
                    <a:pt x="6845" y="9894"/>
                  </a:lnTo>
                  <a:lnTo>
                    <a:pt x="6662" y="9736"/>
                  </a:lnTo>
                  <a:lnTo>
                    <a:pt x="6488" y="9570"/>
                  </a:lnTo>
                  <a:lnTo>
                    <a:pt x="6322" y="9396"/>
                  </a:lnTo>
                  <a:lnTo>
                    <a:pt x="6164" y="9213"/>
                  </a:lnTo>
                  <a:lnTo>
                    <a:pt x="6015" y="9024"/>
                  </a:lnTo>
                  <a:lnTo>
                    <a:pt x="5875" y="8827"/>
                  </a:lnTo>
                  <a:lnTo>
                    <a:pt x="5745" y="8624"/>
                  </a:lnTo>
                  <a:lnTo>
                    <a:pt x="5624" y="8413"/>
                  </a:lnTo>
                  <a:lnTo>
                    <a:pt x="5513" y="8198"/>
                  </a:lnTo>
                  <a:lnTo>
                    <a:pt x="5413" y="7975"/>
                  </a:lnTo>
                  <a:lnTo>
                    <a:pt x="5322" y="7747"/>
                  </a:lnTo>
                  <a:lnTo>
                    <a:pt x="5244" y="7514"/>
                  </a:lnTo>
                  <a:lnTo>
                    <a:pt x="5176" y="7275"/>
                  </a:lnTo>
                  <a:lnTo>
                    <a:pt x="5120" y="7033"/>
                  </a:lnTo>
                  <a:lnTo>
                    <a:pt x="5076" y="6786"/>
                  </a:lnTo>
                  <a:lnTo>
                    <a:pt x="5044" y="6535"/>
                  </a:lnTo>
                  <a:lnTo>
                    <a:pt x="5025" y="6280"/>
                  </a:lnTo>
                  <a:lnTo>
                    <a:pt x="5018" y="6022"/>
                  </a:lnTo>
                  <a:lnTo>
                    <a:pt x="5025" y="5764"/>
                  </a:lnTo>
                  <a:lnTo>
                    <a:pt x="5044" y="5509"/>
                  </a:lnTo>
                  <a:lnTo>
                    <a:pt x="5076" y="5258"/>
                  </a:lnTo>
                  <a:lnTo>
                    <a:pt x="5120" y="5011"/>
                  </a:lnTo>
                  <a:lnTo>
                    <a:pt x="5176" y="4768"/>
                  </a:lnTo>
                  <a:lnTo>
                    <a:pt x="5244" y="4529"/>
                  </a:lnTo>
                  <a:lnTo>
                    <a:pt x="5322" y="4297"/>
                  </a:lnTo>
                  <a:lnTo>
                    <a:pt x="5413" y="4069"/>
                  </a:lnTo>
                  <a:lnTo>
                    <a:pt x="5513" y="3846"/>
                  </a:lnTo>
                  <a:lnTo>
                    <a:pt x="5624" y="3630"/>
                  </a:lnTo>
                  <a:lnTo>
                    <a:pt x="5745" y="3420"/>
                  </a:lnTo>
                  <a:lnTo>
                    <a:pt x="5875" y="3217"/>
                  </a:lnTo>
                  <a:lnTo>
                    <a:pt x="6015" y="3020"/>
                  </a:lnTo>
                  <a:lnTo>
                    <a:pt x="6164" y="2830"/>
                  </a:lnTo>
                  <a:lnTo>
                    <a:pt x="6322" y="2648"/>
                  </a:lnTo>
                  <a:lnTo>
                    <a:pt x="6488" y="2474"/>
                  </a:lnTo>
                  <a:lnTo>
                    <a:pt x="6662" y="2307"/>
                  </a:lnTo>
                  <a:lnTo>
                    <a:pt x="6845" y="2150"/>
                  </a:lnTo>
                  <a:lnTo>
                    <a:pt x="7034" y="2000"/>
                  </a:lnTo>
                  <a:lnTo>
                    <a:pt x="7231" y="1861"/>
                  </a:lnTo>
                  <a:lnTo>
                    <a:pt x="7435" y="1730"/>
                  </a:lnTo>
                  <a:lnTo>
                    <a:pt x="7645" y="1610"/>
                  </a:lnTo>
                  <a:lnTo>
                    <a:pt x="7860" y="1498"/>
                  </a:lnTo>
                  <a:lnTo>
                    <a:pt x="8083" y="1398"/>
                  </a:lnTo>
                  <a:lnTo>
                    <a:pt x="8311" y="1308"/>
                  </a:lnTo>
                  <a:lnTo>
                    <a:pt x="8544" y="1229"/>
                  </a:lnTo>
                  <a:lnTo>
                    <a:pt x="8783" y="1161"/>
                  </a:lnTo>
                  <a:lnTo>
                    <a:pt x="9025" y="1106"/>
                  </a:lnTo>
                  <a:lnTo>
                    <a:pt x="9272" y="1062"/>
                  </a:lnTo>
                  <a:lnTo>
                    <a:pt x="9523" y="1030"/>
                  </a:lnTo>
                  <a:lnTo>
                    <a:pt x="9778" y="1010"/>
                  </a:lnTo>
                  <a:lnTo>
                    <a:pt x="10036" y="1004"/>
                  </a:lnTo>
                  <a:lnTo>
                    <a:pt x="10294" y="1010"/>
                  </a:lnTo>
                  <a:lnTo>
                    <a:pt x="10549" y="1030"/>
                  </a:lnTo>
                  <a:lnTo>
                    <a:pt x="10800" y="1062"/>
                  </a:lnTo>
                  <a:lnTo>
                    <a:pt x="11048" y="1106"/>
                  </a:lnTo>
                  <a:lnTo>
                    <a:pt x="11291" y="1161"/>
                  </a:lnTo>
                  <a:lnTo>
                    <a:pt x="11529" y="1229"/>
                  </a:lnTo>
                  <a:lnTo>
                    <a:pt x="11761" y="1308"/>
                  </a:lnTo>
                  <a:lnTo>
                    <a:pt x="11989" y="1398"/>
                  </a:lnTo>
                  <a:lnTo>
                    <a:pt x="12212" y="1498"/>
                  </a:lnTo>
                  <a:lnTo>
                    <a:pt x="12428" y="1610"/>
                  </a:lnTo>
                  <a:lnTo>
                    <a:pt x="12639" y="1730"/>
                  </a:lnTo>
                  <a:lnTo>
                    <a:pt x="12841" y="1861"/>
                  </a:lnTo>
                  <a:lnTo>
                    <a:pt x="13038" y="2000"/>
                  </a:lnTo>
                  <a:lnTo>
                    <a:pt x="13228" y="2150"/>
                  </a:lnTo>
                  <a:lnTo>
                    <a:pt x="13410" y="2307"/>
                  </a:lnTo>
                  <a:lnTo>
                    <a:pt x="13584" y="2474"/>
                  </a:lnTo>
                  <a:lnTo>
                    <a:pt x="13751" y="2648"/>
                  </a:lnTo>
                  <a:lnTo>
                    <a:pt x="13908" y="2830"/>
                  </a:lnTo>
                  <a:lnTo>
                    <a:pt x="14058" y="3020"/>
                  </a:lnTo>
                  <a:lnTo>
                    <a:pt x="14197" y="3217"/>
                  </a:lnTo>
                  <a:lnTo>
                    <a:pt x="14328" y="3420"/>
                  </a:lnTo>
                  <a:lnTo>
                    <a:pt x="14448" y="3630"/>
                  </a:lnTo>
                  <a:lnTo>
                    <a:pt x="14560" y="3846"/>
                  </a:lnTo>
                  <a:lnTo>
                    <a:pt x="14660" y="4069"/>
                  </a:lnTo>
                  <a:lnTo>
                    <a:pt x="14750" y="4297"/>
                  </a:lnTo>
                  <a:lnTo>
                    <a:pt x="14829" y="4529"/>
                  </a:lnTo>
                  <a:lnTo>
                    <a:pt x="14897" y="4768"/>
                  </a:lnTo>
                  <a:lnTo>
                    <a:pt x="14952" y="5011"/>
                  </a:lnTo>
                  <a:lnTo>
                    <a:pt x="14996" y="5258"/>
                  </a:lnTo>
                  <a:lnTo>
                    <a:pt x="15028" y="5509"/>
                  </a:lnTo>
                  <a:lnTo>
                    <a:pt x="15048" y="5764"/>
                  </a:lnTo>
                  <a:lnTo>
                    <a:pt x="15054" y="6022"/>
                  </a:lnTo>
                  <a:lnTo>
                    <a:pt x="15048" y="6280"/>
                  </a:lnTo>
                  <a:lnTo>
                    <a:pt x="15028" y="6535"/>
                  </a:lnTo>
                  <a:lnTo>
                    <a:pt x="14996" y="6786"/>
                  </a:lnTo>
                  <a:lnTo>
                    <a:pt x="14952" y="7033"/>
                  </a:lnTo>
                  <a:lnTo>
                    <a:pt x="14897" y="7275"/>
                  </a:lnTo>
                  <a:lnTo>
                    <a:pt x="14829" y="7514"/>
                  </a:lnTo>
                  <a:lnTo>
                    <a:pt x="14750" y="7747"/>
                  </a:lnTo>
                  <a:lnTo>
                    <a:pt x="14660" y="7975"/>
                  </a:lnTo>
                  <a:lnTo>
                    <a:pt x="14560" y="8198"/>
                  </a:lnTo>
                  <a:lnTo>
                    <a:pt x="14448" y="8413"/>
                  </a:lnTo>
                  <a:lnTo>
                    <a:pt x="14328" y="8624"/>
                  </a:lnTo>
                  <a:lnTo>
                    <a:pt x="14197" y="8827"/>
                  </a:lnTo>
                  <a:lnTo>
                    <a:pt x="14058" y="9024"/>
                  </a:lnTo>
                  <a:lnTo>
                    <a:pt x="13908" y="9213"/>
                  </a:lnTo>
                  <a:lnTo>
                    <a:pt x="13751" y="9396"/>
                  </a:lnTo>
                  <a:lnTo>
                    <a:pt x="13584" y="9570"/>
                  </a:lnTo>
                  <a:lnTo>
                    <a:pt x="13410" y="9736"/>
                  </a:lnTo>
                  <a:lnTo>
                    <a:pt x="13228" y="9894"/>
                  </a:lnTo>
                  <a:lnTo>
                    <a:pt x="13038" y="10043"/>
                  </a:lnTo>
                  <a:lnTo>
                    <a:pt x="12841" y="10183"/>
                  </a:lnTo>
                  <a:lnTo>
                    <a:pt x="12639" y="10313"/>
                  </a:lnTo>
                  <a:lnTo>
                    <a:pt x="12428" y="10434"/>
                  </a:lnTo>
                  <a:lnTo>
                    <a:pt x="12212" y="10545"/>
                  </a:lnTo>
                  <a:lnTo>
                    <a:pt x="11989" y="10645"/>
                  </a:lnTo>
                  <a:lnTo>
                    <a:pt x="11761" y="10736"/>
                  </a:lnTo>
                  <a:lnTo>
                    <a:pt x="11529" y="10814"/>
                  </a:lnTo>
                  <a:lnTo>
                    <a:pt x="11291" y="10882"/>
                  </a:lnTo>
                  <a:lnTo>
                    <a:pt x="11048" y="10938"/>
                  </a:lnTo>
                  <a:lnTo>
                    <a:pt x="10800" y="10982"/>
                  </a:lnTo>
                  <a:lnTo>
                    <a:pt x="10549" y="11014"/>
                  </a:lnTo>
                  <a:lnTo>
                    <a:pt x="10294" y="11034"/>
                  </a:lnTo>
                  <a:lnTo>
                    <a:pt x="10036" y="11040"/>
                  </a:lnTo>
                  <a:close/>
                  <a:moveTo>
                    <a:pt x="2407" y="14900"/>
                  </a:moveTo>
                  <a:lnTo>
                    <a:pt x="2391" y="14915"/>
                  </a:lnTo>
                  <a:lnTo>
                    <a:pt x="2376" y="14930"/>
                  </a:lnTo>
                  <a:lnTo>
                    <a:pt x="2360" y="14945"/>
                  </a:lnTo>
                  <a:lnTo>
                    <a:pt x="2342" y="14959"/>
                  </a:lnTo>
                  <a:lnTo>
                    <a:pt x="2326" y="14973"/>
                  </a:lnTo>
                  <a:lnTo>
                    <a:pt x="2309" y="14987"/>
                  </a:lnTo>
                  <a:lnTo>
                    <a:pt x="2291" y="15000"/>
                  </a:lnTo>
                  <a:lnTo>
                    <a:pt x="2274" y="15013"/>
                  </a:lnTo>
                  <a:lnTo>
                    <a:pt x="2256" y="15025"/>
                  </a:lnTo>
                  <a:lnTo>
                    <a:pt x="2238" y="15037"/>
                  </a:lnTo>
                  <a:lnTo>
                    <a:pt x="2219" y="15048"/>
                  </a:lnTo>
                  <a:lnTo>
                    <a:pt x="2200" y="15059"/>
                  </a:lnTo>
                  <a:lnTo>
                    <a:pt x="2181" y="15069"/>
                  </a:lnTo>
                  <a:lnTo>
                    <a:pt x="2162" y="15080"/>
                  </a:lnTo>
                  <a:lnTo>
                    <a:pt x="2142" y="15090"/>
                  </a:lnTo>
                  <a:lnTo>
                    <a:pt x="2122" y="15099"/>
                  </a:lnTo>
                  <a:lnTo>
                    <a:pt x="2102" y="15108"/>
                  </a:lnTo>
                  <a:lnTo>
                    <a:pt x="2081" y="15116"/>
                  </a:lnTo>
                  <a:lnTo>
                    <a:pt x="2060" y="15123"/>
                  </a:lnTo>
                  <a:lnTo>
                    <a:pt x="2039" y="15130"/>
                  </a:lnTo>
                  <a:lnTo>
                    <a:pt x="2018" y="15137"/>
                  </a:lnTo>
                  <a:lnTo>
                    <a:pt x="1996" y="15143"/>
                  </a:lnTo>
                  <a:lnTo>
                    <a:pt x="1975" y="15148"/>
                  </a:lnTo>
                  <a:lnTo>
                    <a:pt x="1953" y="15153"/>
                  </a:lnTo>
                  <a:lnTo>
                    <a:pt x="1931" y="15158"/>
                  </a:lnTo>
                  <a:lnTo>
                    <a:pt x="1909" y="15162"/>
                  </a:lnTo>
                  <a:lnTo>
                    <a:pt x="1886" y="15165"/>
                  </a:lnTo>
                  <a:lnTo>
                    <a:pt x="1864" y="15168"/>
                  </a:lnTo>
                  <a:lnTo>
                    <a:pt x="1841" y="15170"/>
                  </a:lnTo>
                  <a:lnTo>
                    <a:pt x="1818" y="15171"/>
                  </a:lnTo>
                  <a:lnTo>
                    <a:pt x="1794" y="15172"/>
                  </a:lnTo>
                  <a:lnTo>
                    <a:pt x="1771" y="15172"/>
                  </a:lnTo>
                  <a:lnTo>
                    <a:pt x="1725" y="15171"/>
                  </a:lnTo>
                  <a:lnTo>
                    <a:pt x="1680" y="15168"/>
                  </a:lnTo>
                  <a:lnTo>
                    <a:pt x="1636" y="15162"/>
                  </a:lnTo>
                  <a:lnTo>
                    <a:pt x="1593" y="15154"/>
                  </a:lnTo>
                  <a:lnTo>
                    <a:pt x="1550" y="15145"/>
                  </a:lnTo>
                  <a:lnTo>
                    <a:pt x="1507" y="15133"/>
                  </a:lnTo>
                  <a:lnTo>
                    <a:pt x="1466" y="15119"/>
                  </a:lnTo>
                  <a:lnTo>
                    <a:pt x="1426" y="15103"/>
                  </a:lnTo>
                  <a:lnTo>
                    <a:pt x="1387" y="15084"/>
                  </a:lnTo>
                  <a:lnTo>
                    <a:pt x="1349" y="15065"/>
                  </a:lnTo>
                  <a:lnTo>
                    <a:pt x="1312" y="15044"/>
                  </a:lnTo>
                  <a:lnTo>
                    <a:pt x="1276" y="15021"/>
                  </a:lnTo>
                  <a:lnTo>
                    <a:pt x="1241" y="14996"/>
                  </a:lnTo>
                  <a:lnTo>
                    <a:pt x="1208" y="14970"/>
                  </a:lnTo>
                  <a:lnTo>
                    <a:pt x="1176" y="14942"/>
                  </a:lnTo>
                  <a:lnTo>
                    <a:pt x="1145" y="14913"/>
                  </a:lnTo>
                  <a:lnTo>
                    <a:pt x="1116" y="14882"/>
                  </a:lnTo>
                  <a:lnTo>
                    <a:pt x="1088" y="14850"/>
                  </a:lnTo>
                  <a:lnTo>
                    <a:pt x="1062" y="14817"/>
                  </a:lnTo>
                  <a:lnTo>
                    <a:pt x="1037" y="14782"/>
                  </a:lnTo>
                  <a:lnTo>
                    <a:pt x="1014" y="14746"/>
                  </a:lnTo>
                  <a:lnTo>
                    <a:pt x="993" y="14709"/>
                  </a:lnTo>
                  <a:lnTo>
                    <a:pt x="974" y="14671"/>
                  </a:lnTo>
                  <a:lnTo>
                    <a:pt x="955" y="14632"/>
                  </a:lnTo>
                  <a:lnTo>
                    <a:pt x="939" y="14592"/>
                  </a:lnTo>
                  <a:lnTo>
                    <a:pt x="925" y="14551"/>
                  </a:lnTo>
                  <a:lnTo>
                    <a:pt x="913" y="14508"/>
                  </a:lnTo>
                  <a:lnTo>
                    <a:pt x="903" y="14465"/>
                  </a:lnTo>
                  <a:lnTo>
                    <a:pt x="896" y="14422"/>
                  </a:lnTo>
                  <a:lnTo>
                    <a:pt x="890" y="14378"/>
                  </a:lnTo>
                  <a:lnTo>
                    <a:pt x="887" y="14333"/>
                  </a:lnTo>
                  <a:lnTo>
                    <a:pt x="886" y="14287"/>
                  </a:lnTo>
                  <a:lnTo>
                    <a:pt x="886" y="14264"/>
                  </a:lnTo>
                  <a:lnTo>
                    <a:pt x="887" y="14240"/>
                  </a:lnTo>
                  <a:lnTo>
                    <a:pt x="888" y="14217"/>
                  </a:lnTo>
                  <a:lnTo>
                    <a:pt x="890" y="14194"/>
                  </a:lnTo>
                  <a:lnTo>
                    <a:pt x="893" y="14172"/>
                  </a:lnTo>
                  <a:lnTo>
                    <a:pt x="896" y="14149"/>
                  </a:lnTo>
                  <a:lnTo>
                    <a:pt x="900" y="14127"/>
                  </a:lnTo>
                  <a:lnTo>
                    <a:pt x="905" y="14105"/>
                  </a:lnTo>
                  <a:lnTo>
                    <a:pt x="910" y="14083"/>
                  </a:lnTo>
                  <a:lnTo>
                    <a:pt x="915" y="14062"/>
                  </a:lnTo>
                  <a:lnTo>
                    <a:pt x="921" y="14040"/>
                  </a:lnTo>
                  <a:lnTo>
                    <a:pt x="928" y="14019"/>
                  </a:lnTo>
                  <a:lnTo>
                    <a:pt x="935" y="13998"/>
                  </a:lnTo>
                  <a:lnTo>
                    <a:pt x="942" y="13977"/>
                  </a:lnTo>
                  <a:lnTo>
                    <a:pt x="950" y="13956"/>
                  </a:lnTo>
                  <a:lnTo>
                    <a:pt x="959" y="13936"/>
                  </a:lnTo>
                  <a:lnTo>
                    <a:pt x="968" y="13916"/>
                  </a:lnTo>
                  <a:lnTo>
                    <a:pt x="978" y="13896"/>
                  </a:lnTo>
                  <a:lnTo>
                    <a:pt x="988" y="13877"/>
                  </a:lnTo>
                  <a:lnTo>
                    <a:pt x="999" y="13858"/>
                  </a:lnTo>
                  <a:lnTo>
                    <a:pt x="1010" y="13839"/>
                  </a:lnTo>
                  <a:lnTo>
                    <a:pt x="1021" y="13820"/>
                  </a:lnTo>
                  <a:lnTo>
                    <a:pt x="1033" y="13802"/>
                  </a:lnTo>
                  <a:lnTo>
                    <a:pt x="1045" y="13784"/>
                  </a:lnTo>
                  <a:lnTo>
                    <a:pt x="1058" y="13767"/>
                  </a:lnTo>
                  <a:lnTo>
                    <a:pt x="1071" y="13749"/>
                  </a:lnTo>
                  <a:lnTo>
                    <a:pt x="1085" y="13732"/>
                  </a:lnTo>
                  <a:lnTo>
                    <a:pt x="1099" y="13716"/>
                  </a:lnTo>
                  <a:lnTo>
                    <a:pt x="1113" y="13698"/>
                  </a:lnTo>
                  <a:lnTo>
                    <a:pt x="1127" y="13682"/>
                  </a:lnTo>
                  <a:lnTo>
                    <a:pt x="1142" y="13667"/>
                  </a:lnTo>
                  <a:lnTo>
                    <a:pt x="1158" y="13651"/>
                  </a:lnTo>
                  <a:lnTo>
                    <a:pt x="1154" y="13647"/>
                  </a:lnTo>
                  <a:lnTo>
                    <a:pt x="5202" y="9601"/>
                  </a:lnTo>
                  <a:lnTo>
                    <a:pt x="5235" y="9645"/>
                  </a:lnTo>
                  <a:lnTo>
                    <a:pt x="5268" y="9689"/>
                  </a:lnTo>
                  <a:lnTo>
                    <a:pt x="5302" y="9733"/>
                  </a:lnTo>
                  <a:lnTo>
                    <a:pt x="5337" y="9776"/>
                  </a:lnTo>
                  <a:lnTo>
                    <a:pt x="5372" y="9819"/>
                  </a:lnTo>
                  <a:lnTo>
                    <a:pt x="5408" y="9863"/>
                  </a:lnTo>
                  <a:lnTo>
                    <a:pt x="5443" y="9906"/>
                  </a:lnTo>
                  <a:lnTo>
                    <a:pt x="5479" y="9948"/>
                  </a:lnTo>
                  <a:lnTo>
                    <a:pt x="5516" y="9989"/>
                  </a:lnTo>
                  <a:lnTo>
                    <a:pt x="5552" y="10031"/>
                  </a:lnTo>
                  <a:lnTo>
                    <a:pt x="5589" y="10072"/>
                  </a:lnTo>
                  <a:lnTo>
                    <a:pt x="5627" y="10114"/>
                  </a:lnTo>
                  <a:lnTo>
                    <a:pt x="5665" y="10154"/>
                  </a:lnTo>
                  <a:lnTo>
                    <a:pt x="5704" y="10194"/>
                  </a:lnTo>
                  <a:lnTo>
                    <a:pt x="5742" y="10234"/>
                  </a:lnTo>
                  <a:lnTo>
                    <a:pt x="5781" y="10273"/>
                  </a:lnTo>
                  <a:lnTo>
                    <a:pt x="5820" y="10312"/>
                  </a:lnTo>
                  <a:lnTo>
                    <a:pt x="5860" y="10350"/>
                  </a:lnTo>
                  <a:lnTo>
                    <a:pt x="5900" y="10390"/>
                  </a:lnTo>
                  <a:lnTo>
                    <a:pt x="5940" y="10427"/>
                  </a:lnTo>
                  <a:lnTo>
                    <a:pt x="5982" y="10465"/>
                  </a:lnTo>
                  <a:lnTo>
                    <a:pt x="6023" y="10502"/>
                  </a:lnTo>
                  <a:lnTo>
                    <a:pt x="6064" y="10539"/>
                  </a:lnTo>
                  <a:lnTo>
                    <a:pt x="6106" y="10575"/>
                  </a:lnTo>
                  <a:lnTo>
                    <a:pt x="6148" y="10611"/>
                  </a:lnTo>
                  <a:lnTo>
                    <a:pt x="6190" y="10647"/>
                  </a:lnTo>
                  <a:lnTo>
                    <a:pt x="6234" y="10683"/>
                  </a:lnTo>
                  <a:lnTo>
                    <a:pt x="6277" y="10718"/>
                  </a:lnTo>
                  <a:lnTo>
                    <a:pt x="6320" y="10752"/>
                  </a:lnTo>
                  <a:lnTo>
                    <a:pt x="6364" y="10786"/>
                  </a:lnTo>
                  <a:lnTo>
                    <a:pt x="6408" y="10820"/>
                  </a:lnTo>
                  <a:lnTo>
                    <a:pt x="6453" y="10854"/>
                  </a:lnTo>
                  <a:lnTo>
                    <a:pt x="2407" y="14900"/>
                  </a:lnTo>
                  <a:close/>
                  <a:moveTo>
                    <a:pt x="10036" y="0"/>
                  </a:moveTo>
                  <a:lnTo>
                    <a:pt x="9726" y="8"/>
                  </a:lnTo>
                  <a:lnTo>
                    <a:pt x="9421" y="31"/>
                  </a:lnTo>
                  <a:lnTo>
                    <a:pt x="9119" y="69"/>
                  </a:lnTo>
                  <a:lnTo>
                    <a:pt x="8823" y="122"/>
                  </a:lnTo>
                  <a:lnTo>
                    <a:pt x="8532" y="190"/>
                  </a:lnTo>
                  <a:lnTo>
                    <a:pt x="8246" y="271"/>
                  </a:lnTo>
                  <a:lnTo>
                    <a:pt x="7966" y="365"/>
                  </a:lnTo>
                  <a:lnTo>
                    <a:pt x="7693" y="474"/>
                  </a:lnTo>
                  <a:lnTo>
                    <a:pt x="7426" y="594"/>
                  </a:lnTo>
                  <a:lnTo>
                    <a:pt x="7166" y="727"/>
                  </a:lnTo>
                  <a:lnTo>
                    <a:pt x="6914" y="872"/>
                  </a:lnTo>
                  <a:lnTo>
                    <a:pt x="6669" y="1029"/>
                  </a:lnTo>
                  <a:lnTo>
                    <a:pt x="6433" y="1196"/>
                  </a:lnTo>
                  <a:lnTo>
                    <a:pt x="6206" y="1375"/>
                  </a:lnTo>
                  <a:lnTo>
                    <a:pt x="5988" y="1565"/>
                  </a:lnTo>
                  <a:lnTo>
                    <a:pt x="5778" y="1763"/>
                  </a:lnTo>
                  <a:lnTo>
                    <a:pt x="5579" y="1973"/>
                  </a:lnTo>
                  <a:lnTo>
                    <a:pt x="5389" y="2191"/>
                  </a:lnTo>
                  <a:lnTo>
                    <a:pt x="5211" y="2419"/>
                  </a:lnTo>
                  <a:lnTo>
                    <a:pt x="5043" y="2655"/>
                  </a:lnTo>
                  <a:lnTo>
                    <a:pt x="4887" y="2899"/>
                  </a:lnTo>
                  <a:lnTo>
                    <a:pt x="4741" y="3151"/>
                  </a:lnTo>
                  <a:lnTo>
                    <a:pt x="4609" y="3411"/>
                  </a:lnTo>
                  <a:lnTo>
                    <a:pt x="4488" y="3678"/>
                  </a:lnTo>
                  <a:lnTo>
                    <a:pt x="4380" y="3951"/>
                  </a:lnTo>
                  <a:lnTo>
                    <a:pt x="4285" y="4231"/>
                  </a:lnTo>
                  <a:lnTo>
                    <a:pt x="4204" y="4517"/>
                  </a:lnTo>
                  <a:lnTo>
                    <a:pt x="4137" y="4808"/>
                  </a:lnTo>
                  <a:lnTo>
                    <a:pt x="4084" y="5104"/>
                  </a:lnTo>
                  <a:lnTo>
                    <a:pt x="4046" y="5407"/>
                  </a:lnTo>
                  <a:lnTo>
                    <a:pt x="4023" y="5712"/>
                  </a:lnTo>
                  <a:lnTo>
                    <a:pt x="4015" y="6022"/>
                  </a:lnTo>
                  <a:lnTo>
                    <a:pt x="4016" y="6117"/>
                  </a:lnTo>
                  <a:lnTo>
                    <a:pt x="4018" y="6211"/>
                  </a:lnTo>
                  <a:lnTo>
                    <a:pt x="4022" y="6306"/>
                  </a:lnTo>
                  <a:lnTo>
                    <a:pt x="4027" y="6400"/>
                  </a:lnTo>
                  <a:lnTo>
                    <a:pt x="4033" y="6493"/>
                  </a:lnTo>
                  <a:lnTo>
                    <a:pt x="4041" y="6587"/>
                  </a:lnTo>
                  <a:lnTo>
                    <a:pt x="4051" y="6680"/>
                  </a:lnTo>
                  <a:lnTo>
                    <a:pt x="4062" y="6772"/>
                  </a:lnTo>
                  <a:lnTo>
                    <a:pt x="4074" y="6864"/>
                  </a:lnTo>
                  <a:lnTo>
                    <a:pt x="4087" y="6956"/>
                  </a:lnTo>
                  <a:lnTo>
                    <a:pt x="4102" y="7046"/>
                  </a:lnTo>
                  <a:lnTo>
                    <a:pt x="4119" y="7138"/>
                  </a:lnTo>
                  <a:lnTo>
                    <a:pt x="4136" y="7227"/>
                  </a:lnTo>
                  <a:lnTo>
                    <a:pt x="4155" y="7317"/>
                  </a:lnTo>
                  <a:lnTo>
                    <a:pt x="4176" y="7406"/>
                  </a:lnTo>
                  <a:lnTo>
                    <a:pt x="4197" y="7495"/>
                  </a:lnTo>
                  <a:lnTo>
                    <a:pt x="4220" y="7583"/>
                  </a:lnTo>
                  <a:lnTo>
                    <a:pt x="4244" y="7671"/>
                  </a:lnTo>
                  <a:lnTo>
                    <a:pt x="4270" y="7758"/>
                  </a:lnTo>
                  <a:lnTo>
                    <a:pt x="4298" y="7844"/>
                  </a:lnTo>
                  <a:lnTo>
                    <a:pt x="4326" y="7930"/>
                  </a:lnTo>
                  <a:lnTo>
                    <a:pt x="4355" y="8015"/>
                  </a:lnTo>
                  <a:lnTo>
                    <a:pt x="4386" y="8100"/>
                  </a:lnTo>
                  <a:lnTo>
                    <a:pt x="4417" y="8185"/>
                  </a:lnTo>
                  <a:lnTo>
                    <a:pt x="4450" y="8268"/>
                  </a:lnTo>
                  <a:lnTo>
                    <a:pt x="4484" y="8351"/>
                  </a:lnTo>
                  <a:lnTo>
                    <a:pt x="4520" y="8433"/>
                  </a:lnTo>
                  <a:lnTo>
                    <a:pt x="4556" y="8515"/>
                  </a:lnTo>
                  <a:lnTo>
                    <a:pt x="4595" y="8596"/>
                  </a:lnTo>
                  <a:lnTo>
                    <a:pt x="4634" y="8676"/>
                  </a:lnTo>
                  <a:lnTo>
                    <a:pt x="4673" y="8757"/>
                  </a:lnTo>
                  <a:lnTo>
                    <a:pt x="4715" y="8835"/>
                  </a:lnTo>
                  <a:lnTo>
                    <a:pt x="528" y="13021"/>
                  </a:lnTo>
                  <a:lnTo>
                    <a:pt x="531" y="13025"/>
                  </a:lnTo>
                  <a:lnTo>
                    <a:pt x="501" y="13055"/>
                  </a:lnTo>
                  <a:lnTo>
                    <a:pt x="471" y="13086"/>
                  </a:lnTo>
                  <a:lnTo>
                    <a:pt x="443" y="13118"/>
                  </a:lnTo>
                  <a:lnTo>
                    <a:pt x="414" y="13152"/>
                  </a:lnTo>
                  <a:lnTo>
                    <a:pt x="386" y="13185"/>
                  </a:lnTo>
                  <a:lnTo>
                    <a:pt x="360" y="13219"/>
                  </a:lnTo>
                  <a:lnTo>
                    <a:pt x="335" y="13253"/>
                  </a:lnTo>
                  <a:lnTo>
                    <a:pt x="310" y="13288"/>
                  </a:lnTo>
                  <a:lnTo>
                    <a:pt x="286" y="13324"/>
                  </a:lnTo>
                  <a:lnTo>
                    <a:pt x="263" y="13360"/>
                  </a:lnTo>
                  <a:lnTo>
                    <a:pt x="241" y="13397"/>
                  </a:lnTo>
                  <a:lnTo>
                    <a:pt x="219" y="13436"/>
                  </a:lnTo>
                  <a:lnTo>
                    <a:pt x="199" y="13474"/>
                  </a:lnTo>
                  <a:lnTo>
                    <a:pt x="179" y="13512"/>
                  </a:lnTo>
                  <a:lnTo>
                    <a:pt x="161" y="13551"/>
                  </a:lnTo>
                  <a:lnTo>
                    <a:pt x="143" y="13591"/>
                  </a:lnTo>
                  <a:lnTo>
                    <a:pt x="126" y="13631"/>
                  </a:lnTo>
                  <a:lnTo>
                    <a:pt x="110" y="13672"/>
                  </a:lnTo>
                  <a:lnTo>
                    <a:pt x="95" y="13714"/>
                  </a:lnTo>
                  <a:lnTo>
                    <a:pt x="81" y="13755"/>
                  </a:lnTo>
                  <a:lnTo>
                    <a:pt x="69" y="13797"/>
                  </a:lnTo>
                  <a:lnTo>
                    <a:pt x="57" y="13840"/>
                  </a:lnTo>
                  <a:lnTo>
                    <a:pt x="46" y="13883"/>
                  </a:lnTo>
                  <a:lnTo>
                    <a:pt x="37" y="13926"/>
                  </a:lnTo>
                  <a:lnTo>
                    <a:pt x="28" y="13970"/>
                  </a:lnTo>
                  <a:lnTo>
                    <a:pt x="21" y="14015"/>
                  </a:lnTo>
                  <a:lnTo>
                    <a:pt x="15" y="14059"/>
                  </a:lnTo>
                  <a:lnTo>
                    <a:pt x="9" y="14104"/>
                  </a:lnTo>
                  <a:lnTo>
                    <a:pt x="5" y="14149"/>
                  </a:lnTo>
                  <a:lnTo>
                    <a:pt x="2" y="14195"/>
                  </a:lnTo>
                  <a:lnTo>
                    <a:pt x="1" y="14240"/>
                  </a:lnTo>
                  <a:lnTo>
                    <a:pt x="0" y="14287"/>
                  </a:lnTo>
                  <a:lnTo>
                    <a:pt x="2" y="14378"/>
                  </a:lnTo>
                  <a:lnTo>
                    <a:pt x="9" y="14468"/>
                  </a:lnTo>
                  <a:lnTo>
                    <a:pt x="20" y="14557"/>
                  </a:lnTo>
                  <a:lnTo>
                    <a:pt x="36" y="14644"/>
                  </a:lnTo>
                  <a:lnTo>
                    <a:pt x="56" y="14729"/>
                  </a:lnTo>
                  <a:lnTo>
                    <a:pt x="79" y="14814"/>
                  </a:lnTo>
                  <a:lnTo>
                    <a:pt x="107" y="14896"/>
                  </a:lnTo>
                  <a:lnTo>
                    <a:pt x="140" y="14976"/>
                  </a:lnTo>
                  <a:lnTo>
                    <a:pt x="175" y="15054"/>
                  </a:lnTo>
                  <a:lnTo>
                    <a:pt x="214" y="15132"/>
                  </a:lnTo>
                  <a:lnTo>
                    <a:pt x="256" y="15205"/>
                  </a:lnTo>
                  <a:lnTo>
                    <a:pt x="302" y="15277"/>
                  </a:lnTo>
                  <a:lnTo>
                    <a:pt x="352" y="15346"/>
                  </a:lnTo>
                  <a:lnTo>
                    <a:pt x="404" y="15414"/>
                  </a:lnTo>
                  <a:lnTo>
                    <a:pt x="460" y="15478"/>
                  </a:lnTo>
                  <a:lnTo>
                    <a:pt x="519" y="15539"/>
                  </a:lnTo>
                  <a:lnTo>
                    <a:pt x="580" y="15598"/>
                  </a:lnTo>
                  <a:lnTo>
                    <a:pt x="644" y="15654"/>
                  </a:lnTo>
                  <a:lnTo>
                    <a:pt x="712" y="15706"/>
                  </a:lnTo>
                  <a:lnTo>
                    <a:pt x="781" y="15756"/>
                  </a:lnTo>
                  <a:lnTo>
                    <a:pt x="853" y="15801"/>
                  </a:lnTo>
                  <a:lnTo>
                    <a:pt x="926" y="15844"/>
                  </a:lnTo>
                  <a:lnTo>
                    <a:pt x="1004" y="15883"/>
                  </a:lnTo>
                  <a:lnTo>
                    <a:pt x="1082" y="15918"/>
                  </a:lnTo>
                  <a:lnTo>
                    <a:pt x="1162" y="15951"/>
                  </a:lnTo>
                  <a:lnTo>
                    <a:pt x="1244" y="15979"/>
                  </a:lnTo>
                  <a:lnTo>
                    <a:pt x="1329" y="16002"/>
                  </a:lnTo>
                  <a:lnTo>
                    <a:pt x="1414" y="16022"/>
                  </a:lnTo>
                  <a:lnTo>
                    <a:pt x="1501" y="16038"/>
                  </a:lnTo>
                  <a:lnTo>
                    <a:pt x="1590" y="16049"/>
                  </a:lnTo>
                  <a:lnTo>
                    <a:pt x="1680" y="16056"/>
                  </a:lnTo>
                  <a:lnTo>
                    <a:pt x="1771" y="16058"/>
                  </a:lnTo>
                  <a:lnTo>
                    <a:pt x="1818" y="16057"/>
                  </a:lnTo>
                  <a:lnTo>
                    <a:pt x="1863" y="16056"/>
                  </a:lnTo>
                  <a:lnTo>
                    <a:pt x="1909" y="16053"/>
                  </a:lnTo>
                  <a:lnTo>
                    <a:pt x="1954" y="16049"/>
                  </a:lnTo>
                  <a:lnTo>
                    <a:pt x="1999" y="16043"/>
                  </a:lnTo>
                  <a:lnTo>
                    <a:pt x="2043" y="16037"/>
                  </a:lnTo>
                  <a:lnTo>
                    <a:pt x="2088" y="16030"/>
                  </a:lnTo>
                  <a:lnTo>
                    <a:pt x="2132" y="16021"/>
                  </a:lnTo>
                  <a:lnTo>
                    <a:pt x="2175" y="16012"/>
                  </a:lnTo>
                  <a:lnTo>
                    <a:pt x="2218" y="16001"/>
                  </a:lnTo>
                  <a:lnTo>
                    <a:pt x="2261" y="15989"/>
                  </a:lnTo>
                  <a:lnTo>
                    <a:pt x="2302" y="15977"/>
                  </a:lnTo>
                  <a:lnTo>
                    <a:pt x="2344" y="15963"/>
                  </a:lnTo>
                  <a:lnTo>
                    <a:pt x="2386" y="15948"/>
                  </a:lnTo>
                  <a:lnTo>
                    <a:pt x="2427" y="15932"/>
                  </a:lnTo>
                  <a:lnTo>
                    <a:pt x="2467" y="15915"/>
                  </a:lnTo>
                  <a:lnTo>
                    <a:pt x="2507" y="15897"/>
                  </a:lnTo>
                  <a:lnTo>
                    <a:pt x="2546" y="15878"/>
                  </a:lnTo>
                  <a:lnTo>
                    <a:pt x="2584" y="15859"/>
                  </a:lnTo>
                  <a:lnTo>
                    <a:pt x="2622" y="15839"/>
                  </a:lnTo>
                  <a:lnTo>
                    <a:pt x="2661" y="15817"/>
                  </a:lnTo>
                  <a:lnTo>
                    <a:pt x="2698" y="15795"/>
                  </a:lnTo>
                  <a:lnTo>
                    <a:pt x="2734" y="15772"/>
                  </a:lnTo>
                  <a:lnTo>
                    <a:pt x="2770" y="15748"/>
                  </a:lnTo>
                  <a:lnTo>
                    <a:pt x="2805" y="15723"/>
                  </a:lnTo>
                  <a:lnTo>
                    <a:pt x="2839" y="15698"/>
                  </a:lnTo>
                  <a:lnTo>
                    <a:pt x="2873" y="15671"/>
                  </a:lnTo>
                  <a:lnTo>
                    <a:pt x="2906" y="15644"/>
                  </a:lnTo>
                  <a:lnTo>
                    <a:pt x="2940" y="15615"/>
                  </a:lnTo>
                  <a:lnTo>
                    <a:pt x="2971" y="15587"/>
                  </a:lnTo>
                  <a:lnTo>
                    <a:pt x="3003" y="15557"/>
                  </a:lnTo>
                  <a:lnTo>
                    <a:pt x="3033" y="15527"/>
                  </a:lnTo>
                  <a:lnTo>
                    <a:pt x="3032" y="15526"/>
                  </a:lnTo>
                  <a:lnTo>
                    <a:pt x="7217" y="11342"/>
                  </a:lnTo>
                  <a:lnTo>
                    <a:pt x="7296" y="11383"/>
                  </a:lnTo>
                  <a:lnTo>
                    <a:pt x="7377" y="11423"/>
                  </a:lnTo>
                  <a:lnTo>
                    <a:pt x="7457" y="11462"/>
                  </a:lnTo>
                  <a:lnTo>
                    <a:pt x="7538" y="11500"/>
                  </a:lnTo>
                  <a:lnTo>
                    <a:pt x="7621" y="11537"/>
                  </a:lnTo>
                  <a:lnTo>
                    <a:pt x="7703" y="11572"/>
                  </a:lnTo>
                  <a:lnTo>
                    <a:pt x="7786" y="11606"/>
                  </a:lnTo>
                  <a:lnTo>
                    <a:pt x="7869" y="11640"/>
                  </a:lnTo>
                  <a:lnTo>
                    <a:pt x="7954" y="11671"/>
                  </a:lnTo>
                  <a:lnTo>
                    <a:pt x="8039" y="11702"/>
                  </a:lnTo>
                  <a:lnTo>
                    <a:pt x="8124" y="11731"/>
                  </a:lnTo>
                  <a:lnTo>
                    <a:pt x="8211" y="11759"/>
                  </a:lnTo>
                  <a:lnTo>
                    <a:pt x="8297" y="11787"/>
                  </a:lnTo>
                  <a:lnTo>
                    <a:pt x="8384" y="11813"/>
                  </a:lnTo>
                  <a:lnTo>
                    <a:pt x="8472" y="11837"/>
                  </a:lnTo>
                  <a:lnTo>
                    <a:pt x="8560" y="11860"/>
                  </a:lnTo>
                  <a:lnTo>
                    <a:pt x="8649" y="11882"/>
                  </a:lnTo>
                  <a:lnTo>
                    <a:pt x="8739" y="11902"/>
                  </a:lnTo>
                  <a:lnTo>
                    <a:pt x="8828" y="11921"/>
                  </a:lnTo>
                  <a:lnTo>
                    <a:pt x="8918" y="11939"/>
                  </a:lnTo>
                  <a:lnTo>
                    <a:pt x="9010" y="11955"/>
                  </a:lnTo>
                  <a:lnTo>
                    <a:pt x="9100" y="11970"/>
                  </a:lnTo>
                  <a:lnTo>
                    <a:pt x="9192" y="11984"/>
                  </a:lnTo>
                  <a:lnTo>
                    <a:pt x="9285" y="11996"/>
                  </a:lnTo>
                  <a:lnTo>
                    <a:pt x="9377" y="12007"/>
                  </a:lnTo>
                  <a:lnTo>
                    <a:pt x="9470" y="12016"/>
                  </a:lnTo>
                  <a:lnTo>
                    <a:pt x="9564" y="12024"/>
                  </a:lnTo>
                  <a:lnTo>
                    <a:pt x="9657" y="12031"/>
                  </a:lnTo>
                  <a:lnTo>
                    <a:pt x="9751" y="12036"/>
                  </a:lnTo>
                  <a:lnTo>
                    <a:pt x="9846" y="12040"/>
                  </a:lnTo>
                  <a:lnTo>
                    <a:pt x="9941" y="12042"/>
                  </a:lnTo>
                  <a:lnTo>
                    <a:pt x="10036" y="12044"/>
                  </a:lnTo>
                  <a:lnTo>
                    <a:pt x="10346" y="12035"/>
                  </a:lnTo>
                  <a:lnTo>
                    <a:pt x="10651" y="12012"/>
                  </a:lnTo>
                  <a:lnTo>
                    <a:pt x="10954" y="11974"/>
                  </a:lnTo>
                  <a:lnTo>
                    <a:pt x="11250" y="11921"/>
                  </a:lnTo>
                  <a:lnTo>
                    <a:pt x="11541" y="11854"/>
                  </a:lnTo>
                  <a:lnTo>
                    <a:pt x="11827" y="11773"/>
                  </a:lnTo>
                  <a:lnTo>
                    <a:pt x="12107" y="11678"/>
                  </a:lnTo>
                  <a:lnTo>
                    <a:pt x="12380" y="11570"/>
                  </a:lnTo>
                  <a:lnTo>
                    <a:pt x="12647" y="11449"/>
                  </a:lnTo>
                  <a:lnTo>
                    <a:pt x="12907" y="11317"/>
                  </a:lnTo>
                  <a:lnTo>
                    <a:pt x="13159" y="11171"/>
                  </a:lnTo>
                  <a:lnTo>
                    <a:pt x="13403" y="11015"/>
                  </a:lnTo>
                  <a:lnTo>
                    <a:pt x="13639" y="10847"/>
                  </a:lnTo>
                  <a:lnTo>
                    <a:pt x="13866" y="10669"/>
                  </a:lnTo>
                  <a:lnTo>
                    <a:pt x="14085" y="10479"/>
                  </a:lnTo>
                  <a:lnTo>
                    <a:pt x="14295" y="10280"/>
                  </a:lnTo>
                  <a:lnTo>
                    <a:pt x="14493" y="10070"/>
                  </a:lnTo>
                  <a:lnTo>
                    <a:pt x="14683" y="9852"/>
                  </a:lnTo>
                  <a:lnTo>
                    <a:pt x="14862" y="9625"/>
                  </a:lnTo>
                  <a:lnTo>
                    <a:pt x="15029" y="9389"/>
                  </a:lnTo>
                  <a:lnTo>
                    <a:pt x="15186" y="9144"/>
                  </a:lnTo>
                  <a:lnTo>
                    <a:pt x="15331" y="8892"/>
                  </a:lnTo>
                  <a:lnTo>
                    <a:pt x="15464" y="8632"/>
                  </a:lnTo>
                  <a:lnTo>
                    <a:pt x="15584" y="8365"/>
                  </a:lnTo>
                  <a:lnTo>
                    <a:pt x="15693" y="8092"/>
                  </a:lnTo>
                  <a:lnTo>
                    <a:pt x="15787" y="7812"/>
                  </a:lnTo>
                  <a:lnTo>
                    <a:pt x="15868" y="7526"/>
                  </a:lnTo>
                  <a:lnTo>
                    <a:pt x="15936" y="7235"/>
                  </a:lnTo>
                  <a:lnTo>
                    <a:pt x="15989" y="6939"/>
                  </a:lnTo>
                  <a:lnTo>
                    <a:pt x="16027" y="6638"/>
                  </a:lnTo>
                  <a:lnTo>
                    <a:pt x="16050" y="6332"/>
                  </a:lnTo>
                  <a:lnTo>
                    <a:pt x="16058" y="6022"/>
                  </a:lnTo>
                  <a:lnTo>
                    <a:pt x="16050" y="5712"/>
                  </a:lnTo>
                  <a:lnTo>
                    <a:pt x="16027" y="5407"/>
                  </a:lnTo>
                  <a:lnTo>
                    <a:pt x="15989" y="5104"/>
                  </a:lnTo>
                  <a:lnTo>
                    <a:pt x="15936" y="4808"/>
                  </a:lnTo>
                  <a:lnTo>
                    <a:pt x="15868" y="4517"/>
                  </a:lnTo>
                  <a:lnTo>
                    <a:pt x="15787" y="4231"/>
                  </a:lnTo>
                  <a:lnTo>
                    <a:pt x="15693" y="3951"/>
                  </a:lnTo>
                  <a:lnTo>
                    <a:pt x="15584" y="3678"/>
                  </a:lnTo>
                  <a:lnTo>
                    <a:pt x="15464" y="3411"/>
                  </a:lnTo>
                  <a:lnTo>
                    <a:pt x="15331" y="3151"/>
                  </a:lnTo>
                  <a:lnTo>
                    <a:pt x="15186" y="2899"/>
                  </a:lnTo>
                  <a:lnTo>
                    <a:pt x="15029" y="2655"/>
                  </a:lnTo>
                  <a:lnTo>
                    <a:pt x="14862" y="2419"/>
                  </a:lnTo>
                  <a:lnTo>
                    <a:pt x="14683" y="2191"/>
                  </a:lnTo>
                  <a:lnTo>
                    <a:pt x="14493" y="1973"/>
                  </a:lnTo>
                  <a:lnTo>
                    <a:pt x="14295" y="1763"/>
                  </a:lnTo>
                  <a:lnTo>
                    <a:pt x="14085" y="1565"/>
                  </a:lnTo>
                  <a:lnTo>
                    <a:pt x="13866" y="1375"/>
                  </a:lnTo>
                  <a:lnTo>
                    <a:pt x="13639" y="1196"/>
                  </a:lnTo>
                  <a:lnTo>
                    <a:pt x="13403" y="1029"/>
                  </a:lnTo>
                  <a:lnTo>
                    <a:pt x="13159" y="872"/>
                  </a:lnTo>
                  <a:lnTo>
                    <a:pt x="12907" y="727"/>
                  </a:lnTo>
                  <a:lnTo>
                    <a:pt x="12647" y="594"/>
                  </a:lnTo>
                  <a:lnTo>
                    <a:pt x="12380" y="474"/>
                  </a:lnTo>
                  <a:lnTo>
                    <a:pt x="12107" y="365"/>
                  </a:lnTo>
                  <a:lnTo>
                    <a:pt x="11827" y="271"/>
                  </a:lnTo>
                  <a:lnTo>
                    <a:pt x="11541" y="190"/>
                  </a:lnTo>
                  <a:lnTo>
                    <a:pt x="11250" y="122"/>
                  </a:lnTo>
                  <a:lnTo>
                    <a:pt x="10954" y="69"/>
                  </a:lnTo>
                  <a:lnTo>
                    <a:pt x="10651" y="31"/>
                  </a:lnTo>
                  <a:lnTo>
                    <a:pt x="10346" y="8"/>
                  </a:lnTo>
                  <a:lnTo>
                    <a:pt x="1003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sp>
          <p:nvSpPr>
            <p:cNvPr id="55" name="Freeform 6"/>
            <p:cNvSpPr/>
            <p:nvPr/>
          </p:nvSpPr>
          <p:spPr bwMode="auto">
            <a:xfrm>
              <a:off x="2284413" y="1185863"/>
              <a:ext cx="161925" cy="161925"/>
            </a:xfrm>
            <a:custGeom>
              <a:avLst/>
              <a:gdLst>
                <a:gd name="T0" fmla="*/ 2977 w 3763"/>
                <a:gd name="T1" fmla="*/ 40 h 3764"/>
                <a:gd name="T2" fmla="*/ 2305 w 3763"/>
                <a:gd name="T3" fmla="*/ 213 h 3764"/>
                <a:gd name="T4" fmla="*/ 1691 w 3763"/>
                <a:gd name="T5" fmla="*/ 509 h 3764"/>
                <a:gd name="T6" fmla="*/ 1151 w 3763"/>
                <a:gd name="T7" fmla="*/ 912 h 3764"/>
                <a:gd name="T8" fmla="*/ 697 w 3763"/>
                <a:gd name="T9" fmla="*/ 1411 h 3764"/>
                <a:gd name="T10" fmla="*/ 346 w 3763"/>
                <a:gd name="T11" fmla="*/ 1990 h 3764"/>
                <a:gd name="T12" fmla="*/ 110 w 3763"/>
                <a:gd name="T13" fmla="*/ 2635 h 3764"/>
                <a:gd name="T14" fmla="*/ 5 w 3763"/>
                <a:gd name="T15" fmla="*/ 3332 h 3764"/>
                <a:gd name="T16" fmla="*/ 3 w 3763"/>
                <a:gd name="T17" fmla="*/ 3551 h 3764"/>
                <a:gd name="T18" fmla="*/ 15 w 3763"/>
                <a:gd name="T19" fmla="*/ 3599 h 3764"/>
                <a:gd name="T20" fmla="*/ 36 w 3763"/>
                <a:gd name="T21" fmla="*/ 3643 h 3764"/>
                <a:gd name="T22" fmla="*/ 65 w 3763"/>
                <a:gd name="T23" fmla="*/ 3681 h 3764"/>
                <a:gd name="T24" fmla="*/ 100 w 3763"/>
                <a:gd name="T25" fmla="*/ 3713 h 3764"/>
                <a:gd name="T26" fmla="*/ 142 w 3763"/>
                <a:gd name="T27" fmla="*/ 3739 h 3764"/>
                <a:gd name="T28" fmla="*/ 188 w 3763"/>
                <a:gd name="T29" fmla="*/ 3756 h 3764"/>
                <a:gd name="T30" fmla="*/ 237 w 3763"/>
                <a:gd name="T31" fmla="*/ 3764 h 3764"/>
                <a:gd name="T32" fmla="*/ 289 w 3763"/>
                <a:gd name="T33" fmla="*/ 3761 h 3764"/>
                <a:gd name="T34" fmla="*/ 337 w 3763"/>
                <a:gd name="T35" fmla="*/ 3749 h 3764"/>
                <a:gd name="T36" fmla="*/ 381 w 3763"/>
                <a:gd name="T37" fmla="*/ 3728 h 3764"/>
                <a:gd name="T38" fmla="*/ 419 w 3763"/>
                <a:gd name="T39" fmla="*/ 3698 h 3764"/>
                <a:gd name="T40" fmla="*/ 451 w 3763"/>
                <a:gd name="T41" fmla="*/ 3663 h 3764"/>
                <a:gd name="T42" fmla="*/ 476 w 3763"/>
                <a:gd name="T43" fmla="*/ 3621 h 3764"/>
                <a:gd name="T44" fmla="*/ 493 w 3763"/>
                <a:gd name="T45" fmla="*/ 3576 h 3764"/>
                <a:gd name="T46" fmla="*/ 501 w 3763"/>
                <a:gd name="T47" fmla="*/ 3526 h 3764"/>
                <a:gd name="T48" fmla="*/ 537 w 3763"/>
                <a:gd name="T49" fmla="*/ 3054 h 3764"/>
                <a:gd name="T50" fmla="*/ 684 w 3763"/>
                <a:gd name="T51" fmla="*/ 2478 h 3764"/>
                <a:gd name="T52" fmla="*/ 937 w 3763"/>
                <a:gd name="T53" fmla="*/ 1952 h 3764"/>
                <a:gd name="T54" fmla="*/ 1283 w 3763"/>
                <a:gd name="T55" fmla="*/ 1488 h 3764"/>
                <a:gd name="T56" fmla="*/ 1711 w 3763"/>
                <a:gd name="T57" fmla="*/ 1100 h 3764"/>
                <a:gd name="T58" fmla="*/ 2208 w 3763"/>
                <a:gd name="T59" fmla="*/ 799 h 3764"/>
                <a:gd name="T60" fmla="*/ 2760 w 3763"/>
                <a:gd name="T61" fmla="*/ 596 h 3764"/>
                <a:gd name="T62" fmla="*/ 3358 w 3763"/>
                <a:gd name="T63" fmla="*/ 506 h 3764"/>
                <a:gd name="T64" fmla="*/ 3550 w 3763"/>
                <a:gd name="T65" fmla="*/ 499 h 3764"/>
                <a:gd name="T66" fmla="*/ 3599 w 3763"/>
                <a:gd name="T67" fmla="*/ 487 h 3764"/>
                <a:gd name="T68" fmla="*/ 3643 w 3763"/>
                <a:gd name="T69" fmla="*/ 466 h 3764"/>
                <a:gd name="T70" fmla="*/ 3681 w 3763"/>
                <a:gd name="T71" fmla="*/ 437 h 3764"/>
                <a:gd name="T72" fmla="*/ 3713 w 3763"/>
                <a:gd name="T73" fmla="*/ 402 h 3764"/>
                <a:gd name="T74" fmla="*/ 3738 w 3763"/>
                <a:gd name="T75" fmla="*/ 359 h 3764"/>
                <a:gd name="T76" fmla="*/ 3755 w 3763"/>
                <a:gd name="T77" fmla="*/ 313 h 3764"/>
                <a:gd name="T78" fmla="*/ 3763 w 3763"/>
                <a:gd name="T79" fmla="*/ 264 h 3764"/>
                <a:gd name="T80" fmla="*/ 3760 w 3763"/>
                <a:gd name="T81" fmla="*/ 213 h 3764"/>
                <a:gd name="T82" fmla="*/ 3748 w 3763"/>
                <a:gd name="T83" fmla="*/ 165 h 3764"/>
                <a:gd name="T84" fmla="*/ 3727 w 3763"/>
                <a:gd name="T85" fmla="*/ 120 h 3764"/>
                <a:gd name="T86" fmla="*/ 3698 w 3763"/>
                <a:gd name="T87" fmla="*/ 82 h 3764"/>
                <a:gd name="T88" fmla="*/ 3663 w 3763"/>
                <a:gd name="T89" fmla="*/ 50 h 3764"/>
                <a:gd name="T90" fmla="*/ 3621 w 3763"/>
                <a:gd name="T91" fmla="*/ 25 h 3764"/>
                <a:gd name="T92" fmla="*/ 3574 w 3763"/>
                <a:gd name="T93" fmla="*/ 8 h 3764"/>
                <a:gd name="T94" fmla="*/ 3525 w 3763"/>
                <a:gd name="T95" fmla="*/ 0 h 3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63" h="3764">
                  <a:moveTo>
                    <a:pt x="3512" y="0"/>
                  </a:moveTo>
                  <a:lnTo>
                    <a:pt x="3332" y="5"/>
                  </a:lnTo>
                  <a:lnTo>
                    <a:pt x="3153" y="18"/>
                  </a:lnTo>
                  <a:lnTo>
                    <a:pt x="2977" y="40"/>
                  </a:lnTo>
                  <a:lnTo>
                    <a:pt x="2805" y="71"/>
                  </a:lnTo>
                  <a:lnTo>
                    <a:pt x="2634" y="110"/>
                  </a:lnTo>
                  <a:lnTo>
                    <a:pt x="2467" y="158"/>
                  </a:lnTo>
                  <a:lnTo>
                    <a:pt x="2305" y="213"/>
                  </a:lnTo>
                  <a:lnTo>
                    <a:pt x="2145" y="276"/>
                  </a:lnTo>
                  <a:lnTo>
                    <a:pt x="1990" y="346"/>
                  </a:lnTo>
                  <a:lnTo>
                    <a:pt x="1838" y="424"/>
                  </a:lnTo>
                  <a:lnTo>
                    <a:pt x="1691" y="509"/>
                  </a:lnTo>
                  <a:lnTo>
                    <a:pt x="1548" y="600"/>
                  </a:lnTo>
                  <a:lnTo>
                    <a:pt x="1411" y="698"/>
                  </a:lnTo>
                  <a:lnTo>
                    <a:pt x="1278" y="802"/>
                  </a:lnTo>
                  <a:lnTo>
                    <a:pt x="1151" y="912"/>
                  </a:lnTo>
                  <a:lnTo>
                    <a:pt x="1028" y="1029"/>
                  </a:lnTo>
                  <a:lnTo>
                    <a:pt x="912" y="1151"/>
                  </a:lnTo>
                  <a:lnTo>
                    <a:pt x="801" y="1279"/>
                  </a:lnTo>
                  <a:lnTo>
                    <a:pt x="697" y="1411"/>
                  </a:lnTo>
                  <a:lnTo>
                    <a:pt x="600" y="1549"/>
                  </a:lnTo>
                  <a:lnTo>
                    <a:pt x="508" y="1691"/>
                  </a:lnTo>
                  <a:lnTo>
                    <a:pt x="423" y="1839"/>
                  </a:lnTo>
                  <a:lnTo>
                    <a:pt x="346" y="1990"/>
                  </a:lnTo>
                  <a:lnTo>
                    <a:pt x="276" y="2146"/>
                  </a:lnTo>
                  <a:lnTo>
                    <a:pt x="212" y="2305"/>
                  </a:lnTo>
                  <a:lnTo>
                    <a:pt x="157" y="2468"/>
                  </a:lnTo>
                  <a:lnTo>
                    <a:pt x="110" y="2635"/>
                  </a:lnTo>
                  <a:lnTo>
                    <a:pt x="71" y="2805"/>
                  </a:lnTo>
                  <a:lnTo>
                    <a:pt x="40" y="2978"/>
                  </a:lnTo>
                  <a:lnTo>
                    <a:pt x="18" y="3153"/>
                  </a:lnTo>
                  <a:lnTo>
                    <a:pt x="5" y="3332"/>
                  </a:lnTo>
                  <a:lnTo>
                    <a:pt x="0" y="3513"/>
                  </a:lnTo>
                  <a:lnTo>
                    <a:pt x="0" y="3526"/>
                  </a:lnTo>
                  <a:lnTo>
                    <a:pt x="1" y="3539"/>
                  </a:lnTo>
                  <a:lnTo>
                    <a:pt x="3" y="3551"/>
                  </a:lnTo>
                  <a:lnTo>
                    <a:pt x="5" y="3563"/>
                  </a:lnTo>
                  <a:lnTo>
                    <a:pt x="8" y="3576"/>
                  </a:lnTo>
                  <a:lnTo>
                    <a:pt x="11" y="3587"/>
                  </a:lnTo>
                  <a:lnTo>
                    <a:pt x="15" y="3599"/>
                  </a:lnTo>
                  <a:lnTo>
                    <a:pt x="20" y="3610"/>
                  </a:lnTo>
                  <a:lnTo>
                    <a:pt x="25" y="3621"/>
                  </a:lnTo>
                  <a:lnTo>
                    <a:pt x="30" y="3632"/>
                  </a:lnTo>
                  <a:lnTo>
                    <a:pt x="36" y="3643"/>
                  </a:lnTo>
                  <a:lnTo>
                    <a:pt x="43" y="3653"/>
                  </a:lnTo>
                  <a:lnTo>
                    <a:pt x="50" y="3663"/>
                  </a:lnTo>
                  <a:lnTo>
                    <a:pt x="57" y="3672"/>
                  </a:lnTo>
                  <a:lnTo>
                    <a:pt x="65" y="3681"/>
                  </a:lnTo>
                  <a:lnTo>
                    <a:pt x="73" y="3690"/>
                  </a:lnTo>
                  <a:lnTo>
                    <a:pt x="82" y="3698"/>
                  </a:lnTo>
                  <a:lnTo>
                    <a:pt x="91" y="3706"/>
                  </a:lnTo>
                  <a:lnTo>
                    <a:pt x="100" y="3713"/>
                  </a:lnTo>
                  <a:lnTo>
                    <a:pt x="110" y="3721"/>
                  </a:lnTo>
                  <a:lnTo>
                    <a:pt x="120" y="3728"/>
                  </a:lnTo>
                  <a:lnTo>
                    <a:pt x="131" y="3734"/>
                  </a:lnTo>
                  <a:lnTo>
                    <a:pt x="142" y="3739"/>
                  </a:lnTo>
                  <a:lnTo>
                    <a:pt x="153" y="3744"/>
                  </a:lnTo>
                  <a:lnTo>
                    <a:pt x="164" y="3749"/>
                  </a:lnTo>
                  <a:lnTo>
                    <a:pt x="176" y="3753"/>
                  </a:lnTo>
                  <a:lnTo>
                    <a:pt x="188" y="3756"/>
                  </a:lnTo>
                  <a:lnTo>
                    <a:pt x="200" y="3759"/>
                  </a:lnTo>
                  <a:lnTo>
                    <a:pt x="212" y="3761"/>
                  </a:lnTo>
                  <a:lnTo>
                    <a:pt x="224" y="3763"/>
                  </a:lnTo>
                  <a:lnTo>
                    <a:pt x="237" y="3764"/>
                  </a:lnTo>
                  <a:lnTo>
                    <a:pt x="250" y="3764"/>
                  </a:lnTo>
                  <a:lnTo>
                    <a:pt x="264" y="3764"/>
                  </a:lnTo>
                  <a:lnTo>
                    <a:pt x="276" y="3763"/>
                  </a:lnTo>
                  <a:lnTo>
                    <a:pt x="289" y="3761"/>
                  </a:lnTo>
                  <a:lnTo>
                    <a:pt x="301" y="3759"/>
                  </a:lnTo>
                  <a:lnTo>
                    <a:pt x="313" y="3756"/>
                  </a:lnTo>
                  <a:lnTo>
                    <a:pt x="325" y="3753"/>
                  </a:lnTo>
                  <a:lnTo>
                    <a:pt x="337" y="3749"/>
                  </a:lnTo>
                  <a:lnTo>
                    <a:pt x="348" y="3744"/>
                  </a:lnTo>
                  <a:lnTo>
                    <a:pt x="359" y="3739"/>
                  </a:lnTo>
                  <a:lnTo>
                    <a:pt x="370" y="3734"/>
                  </a:lnTo>
                  <a:lnTo>
                    <a:pt x="381" y="3728"/>
                  </a:lnTo>
                  <a:lnTo>
                    <a:pt x="391" y="3721"/>
                  </a:lnTo>
                  <a:lnTo>
                    <a:pt x="401" y="3713"/>
                  </a:lnTo>
                  <a:lnTo>
                    <a:pt x="410" y="3706"/>
                  </a:lnTo>
                  <a:lnTo>
                    <a:pt x="419" y="3698"/>
                  </a:lnTo>
                  <a:lnTo>
                    <a:pt x="428" y="3690"/>
                  </a:lnTo>
                  <a:lnTo>
                    <a:pt x="436" y="3681"/>
                  </a:lnTo>
                  <a:lnTo>
                    <a:pt x="444" y="3672"/>
                  </a:lnTo>
                  <a:lnTo>
                    <a:pt x="451" y="3663"/>
                  </a:lnTo>
                  <a:lnTo>
                    <a:pt x="458" y="3653"/>
                  </a:lnTo>
                  <a:lnTo>
                    <a:pt x="465" y="3643"/>
                  </a:lnTo>
                  <a:lnTo>
                    <a:pt x="471" y="3632"/>
                  </a:lnTo>
                  <a:lnTo>
                    <a:pt x="476" y="3621"/>
                  </a:lnTo>
                  <a:lnTo>
                    <a:pt x="481" y="3610"/>
                  </a:lnTo>
                  <a:lnTo>
                    <a:pt x="486" y="3599"/>
                  </a:lnTo>
                  <a:lnTo>
                    <a:pt x="490" y="3587"/>
                  </a:lnTo>
                  <a:lnTo>
                    <a:pt x="493" y="3576"/>
                  </a:lnTo>
                  <a:lnTo>
                    <a:pt x="496" y="3563"/>
                  </a:lnTo>
                  <a:lnTo>
                    <a:pt x="498" y="3551"/>
                  </a:lnTo>
                  <a:lnTo>
                    <a:pt x="500" y="3539"/>
                  </a:lnTo>
                  <a:lnTo>
                    <a:pt x="501" y="3526"/>
                  </a:lnTo>
                  <a:lnTo>
                    <a:pt x="501" y="3513"/>
                  </a:lnTo>
                  <a:lnTo>
                    <a:pt x="505" y="3358"/>
                  </a:lnTo>
                  <a:lnTo>
                    <a:pt x="517" y="3205"/>
                  </a:lnTo>
                  <a:lnTo>
                    <a:pt x="537" y="3054"/>
                  </a:lnTo>
                  <a:lnTo>
                    <a:pt x="563" y="2907"/>
                  </a:lnTo>
                  <a:lnTo>
                    <a:pt x="596" y="2760"/>
                  </a:lnTo>
                  <a:lnTo>
                    <a:pt x="637" y="2618"/>
                  </a:lnTo>
                  <a:lnTo>
                    <a:pt x="684" y="2478"/>
                  </a:lnTo>
                  <a:lnTo>
                    <a:pt x="738" y="2341"/>
                  </a:lnTo>
                  <a:lnTo>
                    <a:pt x="798" y="2208"/>
                  </a:lnTo>
                  <a:lnTo>
                    <a:pt x="865" y="2078"/>
                  </a:lnTo>
                  <a:lnTo>
                    <a:pt x="937" y="1952"/>
                  </a:lnTo>
                  <a:lnTo>
                    <a:pt x="1015" y="1830"/>
                  </a:lnTo>
                  <a:lnTo>
                    <a:pt x="1100" y="1711"/>
                  </a:lnTo>
                  <a:lnTo>
                    <a:pt x="1189" y="1598"/>
                  </a:lnTo>
                  <a:lnTo>
                    <a:pt x="1283" y="1488"/>
                  </a:lnTo>
                  <a:lnTo>
                    <a:pt x="1384" y="1384"/>
                  </a:lnTo>
                  <a:lnTo>
                    <a:pt x="1488" y="1285"/>
                  </a:lnTo>
                  <a:lnTo>
                    <a:pt x="1597" y="1189"/>
                  </a:lnTo>
                  <a:lnTo>
                    <a:pt x="1711" y="1100"/>
                  </a:lnTo>
                  <a:lnTo>
                    <a:pt x="1829" y="1017"/>
                  </a:lnTo>
                  <a:lnTo>
                    <a:pt x="1952" y="937"/>
                  </a:lnTo>
                  <a:lnTo>
                    <a:pt x="2077" y="865"/>
                  </a:lnTo>
                  <a:lnTo>
                    <a:pt x="2208" y="799"/>
                  </a:lnTo>
                  <a:lnTo>
                    <a:pt x="2340" y="739"/>
                  </a:lnTo>
                  <a:lnTo>
                    <a:pt x="2478" y="685"/>
                  </a:lnTo>
                  <a:lnTo>
                    <a:pt x="2617" y="637"/>
                  </a:lnTo>
                  <a:lnTo>
                    <a:pt x="2760" y="596"/>
                  </a:lnTo>
                  <a:lnTo>
                    <a:pt x="2906" y="563"/>
                  </a:lnTo>
                  <a:lnTo>
                    <a:pt x="3054" y="537"/>
                  </a:lnTo>
                  <a:lnTo>
                    <a:pt x="3204" y="517"/>
                  </a:lnTo>
                  <a:lnTo>
                    <a:pt x="3358" y="506"/>
                  </a:lnTo>
                  <a:lnTo>
                    <a:pt x="3512" y="502"/>
                  </a:lnTo>
                  <a:lnTo>
                    <a:pt x="3525" y="502"/>
                  </a:lnTo>
                  <a:lnTo>
                    <a:pt x="3538" y="501"/>
                  </a:lnTo>
                  <a:lnTo>
                    <a:pt x="3550" y="499"/>
                  </a:lnTo>
                  <a:lnTo>
                    <a:pt x="3562" y="497"/>
                  </a:lnTo>
                  <a:lnTo>
                    <a:pt x="3574" y="494"/>
                  </a:lnTo>
                  <a:lnTo>
                    <a:pt x="3587" y="491"/>
                  </a:lnTo>
                  <a:lnTo>
                    <a:pt x="3599" y="487"/>
                  </a:lnTo>
                  <a:lnTo>
                    <a:pt x="3610" y="482"/>
                  </a:lnTo>
                  <a:lnTo>
                    <a:pt x="3621" y="477"/>
                  </a:lnTo>
                  <a:lnTo>
                    <a:pt x="3632" y="472"/>
                  </a:lnTo>
                  <a:lnTo>
                    <a:pt x="3643" y="466"/>
                  </a:lnTo>
                  <a:lnTo>
                    <a:pt x="3653" y="459"/>
                  </a:lnTo>
                  <a:lnTo>
                    <a:pt x="3663" y="452"/>
                  </a:lnTo>
                  <a:lnTo>
                    <a:pt x="3672" y="445"/>
                  </a:lnTo>
                  <a:lnTo>
                    <a:pt x="3681" y="437"/>
                  </a:lnTo>
                  <a:lnTo>
                    <a:pt x="3690" y="429"/>
                  </a:lnTo>
                  <a:lnTo>
                    <a:pt x="3698" y="420"/>
                  </a:lnTo>
                  <a:lnTo>
                    <a:pt x="3706" y="411"/>
                  </a:lnTo>
                  <a:lnTo>
                    <a:pt x="3713" y="402"/>
                  </a:lnTo>
                  <a:lnTo>
                    <a:pt x="3720" y="391"/>
                  </a:lnTo>
                  <a:lnTo>
                    <a:pt x="3727" y="381"/>
                  </a:lnTo>
                  <a:lnTo>
                    <a:pt x="3733" y="370"/>
                  </a:lnTo>
                  <a:lnTo>
                    <a:pt x="3738" y="359"/>
                  </a:lnTo>
                  <a:lnTo>
                    <a:pt x="3743" y="348"/>
                  </a:lnTo>
                  <a:lnTo>
                    <a:pt x="3748" y="337"/>
                  </a:lnTo>
                  <a:lnTo>
                    <a:pt x="3752" y="325"/>
                  </a:lnTo>
                  <a:lnTo>
                    <a:pt x="3755" y="313"/>
                  </a:lnTo>
                  <a:lnTo>
                    <a:pt x="3758" y="301"/>
                  </a:lnTo>
                  <a:lnTo>
                    <a:pt x="3760" y="289"/>
                  </a:lnTo>
                  <a:lnTo>
                    <a:pt x="3762" y="276"/>
                  </a:lnTo>
                  <a:lnTo>
                    <a:pt x="3763" y="264"/>
                  </a:lnTo>
                  <a:lnTo>
                    <a:pt x="3763" y="251"/>
                  </a:lnTo>
                  <a:lnTo>
                    <a:pt x="3763" y="238"/>
                  </a:lnTo>
                  <a:lnTo>
                    <a:pt x="3762" y="225"/>
                  </a:lnTo>
                  <a:lnTo>
                    <a:pt x="3760" y="213"/>
                  </a:lnTo>
                  <a:lnTo>
                    <a:pt x="3758" y="201"/>
                  </a:lnTo>
                  <a:lnTo>
                    <a:pt x="3755" y="188"/>
                  </a:lnTo>
                  <a:lnTo>
                    <a:pt x="3752" y="177"/>
                  </a:lnTo>
                  <a:lnTo>
                    <a:pt x="3748" y="165"/>
                  </a:lnTo>
                  <a:lnTo>
                    <a:pt x="3743" y="154"/>
                  </a:lnTo>
                  <a:lnTo>
                    <a:pt x="3738" y="143"/>
                  </a:lnTo>
                  <a:lnTo>
                    <a:pt x="3733" y="132"/>
                  </a:lnTo>
                  <a:lnTo>
                    <a:pt x="3727" y="120"/>
                  </a:lnTo>
                  <a:lnTo>
                    <a:pt x="3720" y="110"/>
                  </a:lnTo>
                  <a:lnTo>
                    <a:pt x="3713" y="100"/>
                  </a:lnTo>
                  <a:lnTo>
                    <a:pt x="3706" y="91"/>
                  </a:lnTo>
                  <a:lnTo>
                    <a:pt x="3698" y="82"/>
                  </a:lnTo>
                  <a:lnTo>
                    <a:pt x="3690" y="73"/>
                  </a:lnTo>
                  <a:lnTo>
                    <a:pt x="3681" y="65"/>
                  </a:lnTo>
                  <a:lnTo>
                    <a:pt x="3672" y="57"/>
                  </a:lnTo>
                  <a:lnTo>
                    <a:pt x="3663" y="50"/>
                  </a:lnTo>
                  <a:lnTo>
                    <a:pt x="3653" y="43"/>
                  </a:lnTo>
                  <a:lnTo>
                    <a:pt x="3643" y="36"/>
                  </a:lnTo>
                  <a:lnTo>
                    <a:pt x="3632" y="30"/>
                  </a:lnTo>
                  <a:lnTo>
                    <a:pt x="3621" y="25"/>
                  </a:lnTo>
                  <a:lnTo>
                    <a:pt x="3610" y="20"/>
                  </a:lnTo>
                  <a:lnTo>
                    <a:pt x="3599" y="15"/>
                  </a:lnTo>
                  <a:lnTo>
                    <a:pt x="3587" y="11"/>
                  </a:lnTo>
                  <a:lnTo>
                    <a:pt x="3574" y="8"/>
                  </a:lnTo>
                  <a:lnTo>
                    <a:pt x="3562" y="5"/>
                  </a:lnTo>
                  <a:lnTo>
                    <a:pt x="3550" y="3"/>
                  </a:lnTo>
                  <a:lnTo>
                    <a:pt x="3538" y="1"/>
                  </a:lnTo>
                  <a:lnTo>
                    <a:pt x="3525" y="0"/>
                  </a:lnTo>
                  <a:lnTo>
                    <a:pt x="351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grpSp>
      <p:sp>
        <p:nvSpPr>
          <p:cNvPr id="56" name="Freeform 286"/>
          <p:cNvSpPr>
            <a:spLocks noEditPoints="1"/>
          </p:cNvSpPr>
          <p:nvPr/>
        </p:nvSpPr>
        <p:spPr bwMode="auto">
          <a:xfrm>
            <a:off x="6527254" y="5439000"/>
            <a:ext cx="335481" cy="336278"/>
          </a:xfrm>
          <a:custGeom>
            <a:avLst/>
            <a:gdLst>
              <a:gd name="T0" fmla="*/ 11438 w 16419"/>
              <a:gd name="T1" fmla="*/ 11992 h 16036"/>
              <a:gd name="T2" fmla="*/ 12051 w 16419"/>
              <a:gd name="T3" fmla="*/ 9611 h 16036"/>
              <a:gd name="T4" fmla="*/ 15080 w 16419"/>
              <a:gd name="T5" fmla="*/ 9931 h 16036"/>
              <a:gd name="T6" fmla="*/ 13248 w 16419"/>
              <a:gd name="T7" fmla="*/ 12967 h 16036"/>
              <a:gd name="T8" fmla="*/ 4590 w 16419"/>
              <a:gd name="T9" fmla="*/ 10655 h 16036"/>
              <a:gd name="T10" fmla="*/ 4429 w 16419"/>
              <a:gd name="T11" fmla="*/ 12231 h 16036"/>
              <a:gd name="T12" fmla="*/ 2147 w 16419"/>
              <a:gd name="T13" fmla="*/ 11712 h 16036"/>
              <a:gd name="T14" fmla="*/ 1073 w 16419"/>
              <a:gd name="T15" fmla="*/ 8277 h 16036"/>
              <a:gd name="T16" fmla="*/ 4139 w 16419"/>
              <a:gd name="T17" fmla="*/ 4183 h 16036"/>
              <a:gd name="T18" fmla="*/ 4533 w 16419"/>
              <a:gd name="T19" fmla="*/ 5582 h 16036"/>
              <a:gd name="T20" fmla="*/ 1073 w 16419"/>
              <a:gd name="T21" fmla="*/ 7759 h 16036"/>
              <a:gd name="T22" fmla="*/ 1997 w 16419"/>
              <a:gd name="T23" fmla="*/ 4578 h 16036"/>
              <a:gd name="T24" fmla="*/ 9313 w 16419"/>
              <a:gd name="T25" fmla="*/ 5095 h 16036"/>
              <a:gd name="T26" fmla="*/ 11066 w 16419"/>
              <a:gd name="T27" fmla="*/ 4695 h 16036"/>
              <a:gd name="T28" fmla="*/ 11565 w 16419"/>
              <a:gd name="T29" fmla="*/ 6759 h 16036"/>
              <a:gd name="T30" fmla="*/ 10152 w 16419"/>
              <a:gd name="T31" fmla="*/ 11598 h 16036"/>
              <a:gd name="T32" fmla="*/ 8474 w 16419"/>
              <a:gd name="T33" fmla="*/ 11394 h 16036"/>
              <a:gd name="T34" fmla="*/ 11313 w 16419"/>
              <a:gd name="T35" fmla="*/ 10543 h 16036"/>
              <a:gd name="T36" fmla="*/ 12142 w 16419"/>
              <a:gd name="T37" fmla="*/ 12889 h 16036"/>
              <a:gd name="T38" fmla="*/ 11354 w 16419"/>
              <a:gd name="T39" fmla="*/ 14282 h 16036"/>
              <a:gd name="T40" fmla="*/ 9710 w 16419"/>
              <a:gd name="T41" fmla="*/ 14564 h 16036"/>
              <a:gd name="T42" fmla="*/ 10935 w 16419"/>
              <a:gd name="T43" fmla="*/ 12871 h 16036"/>
              <a:gd name="T44" fmla="*/ 9524 w 16419"/>
              <a:gd name="T45" fmla="*/ 12005 h 16036"/>
              <a:gd name="T46" fmla="*/ 10393 w 16419"/>
              <a:gd name="T47" fmla="*/ 12757 h 16036"/>
              <a:gd name="T48" fmla="*/ 8904 w 16419"/>
              <a:gd name="T49" fmla="*/ 14636 h 16036"/>
              <a:gd name="T50" fmla="*/ 5284 w 16419"/>
              <a:gd name="T51" fmla="*/ 14382 h 16036"/>
              <a:gd name="T52" fmla="*/ 4071 w 16419"/>
              <a:gd name="T53" fmla="*/ 13005 h 16036"/>
              <a:gd name="T54" fmla="*/ 5783 w 16419"/>
              <a:gd name="T55" fmla="*/ 13367 h 16036"/>
              <a:gd name="T56" fmla="*/ 7945 w 16419"/>
              <a:gd name="T57" fmla="*/ 8277 h 16036"/>
              <a:gd name="T58" fmla="*/ 6342 w 16419"/>
              <a:gd name="T59" fmla="*/ 11582 h 16036"/>
              <a:gd name="T60" fmla="*/ 5136 w 16419"/>
              <a:gd name="T61" fmla="*/ 10650 h 16036"/>
              <a:gd name="T62" fmla="*/ 7945 w 16419"/>
              <a:gd name="T63" fmla="*/ 8277 h 16036"/>
              <a:gd name="T64" fmla="*/ 7024 w 16419"/>
              <a:gd name="T65" fmla="*/ 5084 h 16036"/>
              <a:gd name="T66" fmla="*/ 4843 w 16419"/>
              <a:gd name="T67" fmla="*/ 6857 h 16036"/>
              <a:gd name="T68" fmla="*/ 5321 w 16419"/>
              <a:gd name="T69" fmla="*/ 4784 h 16036"/>
              <a:gd name="T70" fmla="*/ 3667 w 16419"/>
              <a:gd name="T71" fmla="*/ 3305 h 16036"/>
              <a:gd name="T72" fmla="*/ 5215 w 16419"/>
              <a:gd name="T73" fmla="*/ 1684 h 16036"/>
              <a:gd name="T74" fmla="*/ 6448 w 16419"/>
              <a:gd name="T75" fmla="*/ 1771 h 16036"/>
              <a:gd name="T76" fmla="*/ 5148 w 16419"/>
              <a:gd name="T77" fmla="*/ 3833 h 16036"/>
              <a:gd name="T78" fmla="*/ 6569 w 16419"/>
              <a:gd name="T79" fmla="*/ 4486 h 16036"/>
              <a:gd name="T80" fmla="*/ 6014 w 16419"/>
              <a:gd name="T81" fmla="*/ 3301 h 16036"/>
              <a:gd name="T82" fmla="*/ 7732 w 16419"/>
              <a:gd name="T83" fmla="*/ 1205 h 16036"/>
              <a:gd name="T84" fmla="*/ 11565 w 16419"/>
              <a:gd name="T85" fmla="*/ 1859 h 16036"/>
              <a:gd name="T86" fmla="*/ 12421 w 16419"/>
              <a:gd name="T87" fmla="*/ 3513 h 16036"/>
              <a:gd name="T88" fmla="*/ 11123 w 16419"/>
              <a:gd name="T89" fmla="*/ 3527 h 16036"/>
              <a:gd name="T90" fmla="*/ 9758 w 16419"/>
              <a:gd name="T91" fmla="*/ 1525 h 16036"/>
              <a:gd name="T92" fmla="*/ 9852 w 16419"/>
              <a:gd name="T93" fmla="*/ 2463 h 16036"/>
              <a:gd name="T94" fmla="*/ 10437 w 16419"/>
              <a:gd name="T95" fmla="*/ 4348 h 16036"/>
              <a:gd name="T96" fmla="*/ 8786 w 16419"/>
              <a:gd name="T97" fmla="*/ 4626 h 16036"/>
              <a:gd name="T98" fmla="*/ 6848 w 16419"/>
              <a:gd name="T99" fmla="*/ 13930 h 16036"/>
              <a:gd name="T100" fmla="*/ 6020 w 16419"/>
              <a:gd name="T101" fmla="*/ 12187 h 16036"/>
              <a:gd name="T102" fmla="*/ 7521 w 16419"/>
              <a:gd name="T103" fmla="*/ 11934 h 16036"/>
              <a:gd name="T104" fmla="*/ 12063 w 16419"/>
              <a:gd name="T105" fmla="*/ 6494 h 16036"/>
              <a:gd name="T106" fmla="*/ 11695 w 16419"/>
              <a:gd name="T107" fmla="*/ 4461 h 16036"/>
              <a:gd name="T108" fmla="*/ 13078 w 16419"/>
              <a:gd name="T109" fmla="*/ 3710 h 16036"/>
              <a:gd name="T110" fmla="*/ 14700 w 16419"/>
              <a:gd name="T111" fmla="*/ 5106 h 16036"/>
              <a:gd name="T112" fmla="*/ 6960 w 16419"/>
              <a:gd name="T113" fmla="*/ 92 h 16036"/>
              <a:gd name="T114" fmla="*/ 498 w 16419"/>
              <a:gd name="T115" fmla="*/ 5261 h 16036"/>
              <a:gd name="T116" fmla="*/ 2132 w 16419"/>
              <a:gd name="T117" fmla="*/ 13409 h 16036"/>
              <a:gd name="T118" fmla="*/ 10261 w 16419"/>
              <a:gd name="T119" fmla="*/ 15783 h 16036"/>
              <a:gd name="T120" fmla="*/ 16160 w 16419"/>
              <a:gd name="T121" fmla="*/ 10021 h 16036"/>
              <a:gd name="T122" fmla="*/ 13729 w 16419"/>
              <a:gd name="T123" fmla="*/ 2083 h 160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419" h="16036">
                <a:moveTo>
                  <a:pt x="13248" y="12967"/>
                </a:moveTo>
                <a:lnTo>
                  <a:pt x="13139" y="12892"/>
                </a:lnTo>
                <a:lnTo>
                  <a:pt x="13030" y="12819"/>
                </a:lnTo>
                <a:lnTo>
                  <a:pt x="12919" y="12748"/>
                </a:lnTo>
                <a:lnTo>
                  <a:pt x="12807" y="12676"/>
                </a:lnTo>
                <a:lnTo>
                  <a:pt x="12693" y="12608"/>
                </a:lnTo>
                <a:lnTo>
                  <a:pt x="12579" y="12541"/>
                </a:lnTo>
                <a:lnTo>
                  <a:pt x="12463" y="12476"/>
                </a:lnTo>
                <a:lnTo>
                  <a:pt x="12347" y="12413"/>
                </a:lnTo>
                <a:lnTo>
                  <a:pt x="12229" y="12351"/>
                </a:lnTo>
                <a:lnTo>
                  <a:pt x="12110" y="12291"/>
                </a:lnTo>
                <a:lnTo>
                  <a:pt x="12051" y="12261"/>
                </a:lnTo>
                <a:lnTo>
                  <a:pt x="11990" y="12231"/>
                </a:lnTo>
                <a:lnTo>
                  <a:pt x="11930" y="12203"/>
                </a:lnTo>
                <a:lnTo>
                  <a:pt x="11869" y="12175"/>
                </a:lnTo>
                <a:lnTo>
                  <a:pt x="11808" y="12147"/>
                </a:lnTo>
                <a:lnTo>
                  <a:pt x="11747" y="12120"/>
                </a:lnTo>
                <a:lnTo>
                  <a:pt x="11686" y="12094"/>
                </a:lnTo>
                <a:lnTo>
                  <a:pt x="11625" y="12068"/>
                </a:lnTo>
                <a:lnTo>
                  <a:pt x="11562" y="12042"/>
                </a:lnTo>
                <a:lnTo>
                  <a:pt x="11499" y="12017"/>
                </a:lnTo>
                <a:lnTo>
                  <a:pt x="11438" y="11992"/>
                </a:lnTo>
                <a:lnTo>
                  <a:pt x="11374" y="11968"/>
                </a:lnTo>
                <a:lnTo>
                  <a:pt x="11419" y="11863"/>
                </a:lnTo>
                <a:lnTo>
                  <a:pt x="11463" y="11756"/>
                </a:lnTo>
                <a:lnTo>
                  <a:pt x="11505" y="11649"/>
                </a:lnTo>
                <a:lnTo>
                  <a:pt x="11546" y="11541"/>
                </a:lnTo>
                <a:lnTo>
                  <a:pt x="11585" y="11433"/>
                </a:lnTo>
                <a:lnTo>
                  <a:pt x="11624" y="11323"/>
                </a:lnTo>
                <a:lnTo>
                  <a:pt x="11661" y="11214"/>
                </a:lnTo>
                <a:lnTo>
                  <a:pt x="11696" y="11104"/>
                </a:lnTo>
                <a:lnTo>
                  <a:pt x="11731" y="10993"/>
                </a:lnTo>
                <a:lnTo>
                  <a:pt x="11765" y="10880"/>
                </a:lnTo>
                <a:lnTo>
                  <a:pt x="11798" y="10768"/>
                </a:lnTo>
                <a:lnTo>
                  <a:pt x="11829" y="10655"/>
                </a:lnTo>
                <a:lnTo>
                  <a:pt x="11859" y="10542"/>
                </a:lnTo>
                <a:lnTo>
                  <a:pt x="11887" y="10427"/>
                </a:lnTo>
                <a:lnTo>
                  <a:pt x="11914" y="10312"/>
                </a:lnTo>
                <a:lnTo>
                  <a:pt x="11941" y="10197"/>
                </a:lnTo>
                <a:lnTo>
                  <a:pt x="11965" y="10081"/>
                </a:lnTo>
                <a:lnTo>
                  <a:pt x="11988" y="9964"/>
                </a:lnTo>
                <a:lnTo>
                  <a:pt x="12010" y="9847"/>
                </a:lnTo>
                <a:lnTo>
                  <a:pt x="12031" y="9729"/>
                </a:lnTo>
                <a:lnTo>
                  <a:pt x="12051" y="9611"/>
                </a:lnTo>
                <a:lnTo>
                  <a:pt x="12068" y="9492"/>
                </a:lnTo>
                <a:lnTo>
                  <a:pt x="12084" y="9373"/>
                </a:lnTo>
                <a:lnTo>
                  <a:pt x="12100" y="9253"/>
                </a:lnTo>
                <a:lnTo>
                  <a:pt x="12113" y="9133"/>
                </a:lnTo>
                <a:lnTo>
                  <a:pt x="12126" y="9011"/>
                </a:lnTo>
                <a:lnTo>
                  <a:pt x="12137" y="8890"/>
                </a:lnTo>
                <a:lnTo>
                  <a:pt x="12147" y="8769"/>
                </a:lnTo>
                <a:lnTo>
                  <a:pt x="12155" y="8646"/>
                </a:lnTo>
                <a:lnTo>
                  <a:pt x="12161" y="8523"/>
                </a:lnTo>
                <a:lnTo>
                  <a:pt x="12166" y="8400"/>
                </a:lnTo>
                <a:lnTo>
                  <a:pt x="12171" y="8277"/>
                </a:lnTo>
                <a:lnTo>
                  <a:pt x="15347" y="8277"/>
                </a:lnTo>
                <a:lnTo>
                  <a:pt x="15337" y="8448"/>
                </a:lnTo>
                <a:lnTo>
                  <a:pt x="15325" y="8617"/>
                </a:lnTo>
                <a:lnTo>
                  <a:pt x="15309" y="8786"/>
                </a:lnTo>
                <a:lnTo>
                  <a:pt x="15287" y="8954"/>
                </a:lnTo>
                <a:lnTo>
                  <a:pt x="15262" y="9119"/>
                </a:lnTo>
                <a:lnTo>
                  <a:pt x="15234" y="9285"/>
                </a:lnTo>
                <a:lnTo>
                  <a:pt x="15201" y="9449"/>
                </a:lnTo>
                <a:lnTo>
                  <a:pt x="15164" y="9612"/>
                </a:lnTo>
                <a:lnTo>
                  <a:pt x="15124" y="9772"/>
                </a:lnTo>
                <a:lnTo>
                  <a:pt x="15080" y="9931"/>
                </a:lnTo>
                <a:lnTo>
                  <a:pt x="15032" y="10090"/>
                </a:lnTo>
                <a:lnTo>
                  <a:pt x="14980" y="10246"/>
                </a:lnTo>
                <a:lnTo>
                  <a:pt x="14925" y="10400"/>
                </a:lnTo>
                <a:lnTo>
                  <a:pt x="14866" y="10554"/>
                </a:lnTo>
                <a:lnTo>
                  <a:pt x="14804" y="10705"/>
                </a:lnTo>
                <a:lnTo>
                  <a:pt x="14738" y="10854"/>
                </a:lnTo>
                <a:lnTo>
                  <a:pt x="14668" y="11002"/>
                </a:lnTo>
                <a:lnTo>
                  <a:pt x="14596" y="11148"/>
                </a:lnTo>
                <a:lnTo>
                  <a:pt x="14521" y="11292"/>
                </a:lnTo>
                <a:lnTo>
                  <a:pt x="14441" y="11434"/>
                </a:lnTo>
                <a:lnTo>
                  <a:pt x="14358" y="11574"/>
                </a:lnTo>
                <a:lnTo>
                  <a:pt x="14272" y="11712"/>
                </a:lnTo>
                <a:lnTo>
                  <a:pt x="14183" y="11848"/>
                </a:lnTo>
                <a:lnTo>
                  <a:pt x="14092" y="11981"/>
                </a:lnTo>
                <a:lnTo>
                  <a:pt x="13996" y="12113"/>
                </a:lnTo>
                <a:lnTo>
                  <a:pt x="13898" y="12241"/>
                </a:lnTo>
                <a:lnTo>
                  <a:pt x="13797" y="12369"/>
                </a:lnTo>
                <a:lnTo>
                  <a:pt x="13693" y="12493"/>
                </a:lnTo>
                <a:lnTo>
                  <a:pt x="13586" y="12615"/>
                </a:lnTo>
                <a:lnTo>
                  <a:pt x="13476" y="12735"/>
                </a:lnTo>
                <a:lnTo>
                  <a:pt x="13364" y="12852"/>
                </a:lnTo>
                <a:lnTo>
                  <a:pt x="13248" y="12967"/>
                </a:lnTo>
                <a:close/>
                <a:moveTo>
                  <a:pt x="1073" y="8277"/>
                </a:moveTo>
                <a:lnTo>
                  <a:pt x="4248" y="8277"/>
                </a:lnTo>
                <a:lnTo>
                  <a:pt x="4253" y="8400"/>
                </a:lnTo>
                <a:lnTo>
                  <a:pt x="4258" y="8523"/>
                </a:lnTo>
                <a:lnTo>
                  <a:pt x="4265" y="8646"/>
                </a:lnTo>
                <a:lnTo>
                  <a:pt x="4273" y="8769"/>
                </a:lnTo>
                <a:lnTo>
                  <a:pt x="4282" y="8890"/>
                </a:lnTo>
                <a:lnTo>
                  <a:pt x="4294" y="9011"/>
                </a:lnTo>
                <a:lnTo>
                  <a:pt x="4306" y="9133"/>
                </a:lnTo>
                <a:lnTo>
                  <a:pt x="4319" y="9253"/>
                </a:lnTo>
                <a:lnTo>
                  <a:pt x="4335" y="9373"/>
                </a:lnTo>
                <a:lnTo>
                  <a:pt x="4351" y="9492"/>
                </a:lnTo>
                <a:lnTo>
                  <a:pt x="4370" y="9611"/>
                </a:lnTo>
                <a:lnTo>
                  <a:pt x="4388" y="9729"/>
                </a:lnTo>
                <a:lnTo>
                  <a:pt x="4410" y="9847"/>
                </a:lnTo>
                <a:lnTo>
                  <a:pt x="4431" y="9964"/>
                </a:lnTo>
                <a:lnTo>
                  <a:pt x="4455" y="10081"/>
                </a:lnTo>
                <a:lnTo>
                  <a:pt x="4479" y="10197"/>
                </a:lnTo>
                <a:lnTo>
                  <a:pt x="4505" y="10312"/>
                </a:lnTo>
                <a:lnTo>
                  <a:pt x="4533" y="10427"/>
                </a:lnTo>
                <a:lnTo>
                  <a:pt x="4560" y="10542"/>
                </a:lnTo>
                <a:lnTo>
                  <a:pt x="4590" y="10655"/>
                </a:lnTo>
                <a:lnTo>
                  <a:pt x="4622" y="10768"/>
                </a:lnTo>
                <a:lnTo>
                  <a:pt x="4654" y="10880"/>
                </a:lnTo>
                <a:lnTo>
                  <a:pt x="4688" y="10993"/>
                </a:lnTo>
                <a:lnTo>
                  <a:pt x="4723" y="11104"/>
                </a:lnTo>
                <a:lnTo>
                  <a:pt x="4758" y="11214"/>
                </a:lnTo>
                <a:lnTo>
                  <a:pt x="4795" y="11323"/>
                </a:lnTo>
                <a:lnTo>
                  <a:pt x="4834" y="11433"/>
                </a:lnTo>
                <a:lnTo>
                  <a:pt x="4874" y="11541"/>
                </a:lnTo>
                <a:lnTo>
                  <a:pt x="4915" y="11649"/>
                </a:lnTo>
                <a:lnTo>
                  <a:pt x="4958" y="11756"/>
                </a:lnTo>
                <a:lnTo>
                  <a:pt x="5001" y="11863"/>
                </a:lnTo>
                <a:lnTo>
                  <a:pt x="5045" y="11968"/>
                </a:lnTo>
                <a:lnTo>
                  <a:pt x="4982" y="11992"/>
                </a:lnTo>
                <a:lnTo>
                  <a:pt x="4920" y="12017"/>
                </a:lnTo>
                <a:lnTo>
                  <a:pt x="4857" y="12042"/>
                </a:lnTo>
                <a:lnTo>
                  <a:pt x="4795" y="12068"/>
                </a:lnTo>
                <a:lnTo>
                  <a:pt x="4734" y="12094"/>
                </a:lnTo>
                <a:lnTo>
                  <a:pt x="4672" y="12120"/>
                </a:lnTo>
                <a:lnTo>
                  <a:pt x="4611" y="12147"/>
                </a:lnTo>
                <a:lnTo>
                  <a:pt x="4550" y="12175"/>
                </a:lnTo>
                <a:lnTo>
                  <a:pt x="4490" y="12203"/>
                </a:lnTo>
                <a:lnTo>
                  <a:pt x="4429" y="12231"/>
                </a:lnTo>
                <a:lnTo>
                  <a:pt x="4370" y="12261"/>
                </a:lnTo>
                <a:lnTo>
                  <a:pt x="4309" y="12291"/>
                </a:lnTo>
                <a:lnTo>
                  <a:pt x="4191" y="12351"/>
                </a:lnTo>
                <a:lnTo>
                  <a:pt x="4073" y="12413"/>
                </a:lnTo>
                <a:lnTo>
                  <a:pt x="3956" y="12476"/>
                </a:lnTo>
                <a:lnTo>
                  <a:pt x="3841" y="12541"/>
                </a:lnTo>
                <a:lnTo>
                  <a:pt x="3726" y="12608"/>
                </a:lnTo>
                <a:lnTo>
                  <a:pt x="3613" y="12676"/>
                </a:lnTo>
                <a:lnTo>
                  <a:pt x="3501" y="12748"/>
                </a:lnTo>
                <a:lnTo>
                  <a:pt x="3389" y="12819"/>
                </a:lnTo>
                <a:lnTo>
                  <a:pt x="3280" y="12892"/>
                </a:lnTo>
                <a:lnTo>
                  <a:pt x="3171" y="12967"/>
                </a:lnTo>
                <a:lnTo>
                  <a:pt x="3056" y="12852"/>
                </a:lnTo>
                <a:lnTo>
                  <a:pt x="2943" y="12735"/>
                </a:lnTo>
                <a:lnTo>
                  <a:pt x="2833" y="12615"/>
                </a:lnTo>
                <a:lnTo>
                  <a:pt x="2727" y="12493"/>
                </a:lnTo>
                <a:lnTo>
                  <a:pt x="2623" y="12369"/>
                </a:lnTo>
                <a:lnTo>
                  <a:pt x="2521" y="12241"/>
                </a:lnTo>
                <a:lnTo>
                  <a:pt x="2423" y="12113"/>
                </a:lnTo>
                <a:lnTo>
                  <a:pt x="2328" y="11981"/>
                </a:lnTo>
                <a:lnTo>
                  <a:pt x="2236" y="11848"/>
                </a:lnTo>
                <a:lnTo>
                  <a:pt x="2147" y="11712"/>
                </a:lnTo>
                <a:lnTo>
                  <a:pt x="2062" y="11574"/>
                </a:lnTo>
                <a:lnTo>
                  <a:pt x="1978" y="11434"/>
                </a:lnTo>
                <a:lnTo>
                  <a:pt x="1899" y="11292"/>
                </a:lnTo>
                <a:lnTo>
                  <a:pt x="1824" y="11148"/>
                </a:lnTo>
                <a:lnTo>
                  <a:pt x="1751" y="11002"/>
                </a:lnTo>
                <a:lnTo>
                  <a:pt x="1682" y="10854"/>
                </a:lnTo>
                <a:lnTo>
                  <a:pt x="1615" y="10705"/>
                </a:lnTo>
                <a:lnTo>
                  <a:pt x="1554" y="10554"/>
                </a:lnTo>
                <a:lnTo>
                  <a:pt x="1494" y="10400"/>
                </a:lnTo>
                <a:lnTo>
                  <a:pt x="1440" y="10246"/>
                </a:lnTo>
                <a:lnTo>
                  <a:pt x="1387" y="10090"/>
                </a:lnTo>
                <a:lnTo>
                  <a:pt x="1340" y="9931"/>
                </a:lnTo>
                <a:lnTo>
                  <a:pt x="1296" y="9772"/>
                </a:lnTo>
                <a:lnTo>
                  <a:pt x="1255" y="9612"/>
                </a:lnTo>
                <a:lnTo>
                  <a:pt x="1219" y="9449"/>
                </a:lnTo>
                <a:lnTo>
                  <a:pt x="1186" y="9285"/>
                </a:lnTo>
                <a:lnTo>
                  <a:pt x="1158" y="9119"/>
                </a:lnTo>
                <a:lnTo>
                  <a:pt x="1132" y="8954"/>
                </a:lnTo>
                <a:lnTo>
                  <a:pt x="1111" y="8786"/>
                </a:lnTo>
                <a:lnTo>
                  <a:pt x="1095" y="8617"/>
                </a:lnTo>
                <a:lnTo>
                  <a:pt x="1082" y="8448"/>
                </a:lnTo>
                <a:lnTo>
                  <a:pt x="1073" y="8277"/>
                </a:lnTo>
                <a:close/>
                <a:moveTo>
                  <a:pt x="2878" y="3381"/>
                </a:moveTo>
                <a:lnTo>
                  <a:pt x="2935" y="3423"/>
                </a:lnTo>
                <a:lnTo>
                  <a:pt x="2992" y="3466"/>
                </a:lnTo>
                <a:lnTo>
                  <a:pt x="3050" y="3507"/>
                </a:lnTo>
                <a:lnTo>
                  <a:pt x="3107" y="3549"/>
                </a:lnTo>
                <a:lnTo>
                  <a:pt x="3165" y="3590"/>
                </a:lnTo>
                <a:lnTo>
                  <a:pt x="3223" y="3630"/>
                </a:lnTo>
                <a:lnTo>
                  <a:pt x="3282" y="3670"/>
                </a:lnTo>
                <a:lnTo>
                  <a:pt x="3341" y="3710"/>
                </a:lnTo>
                <a:lnTo>
                  <a:pt x="3401" y="3749"/>
                </a:lnTo>
                <a:lnTo>
                  <a:pt x="3460" y="3789"/>
                </a:lnTo>
                <a:lnTo>
                  <a:pt x="3521" y="3827"/>
                </a:lnTo>
                <a:lnTo>
                  <a:pt x="3581" y="3865"/>
                </a:lnTo>
                <a:lnTo>
                  <a:pt x="3642" y="3902"/>
                </a:lnTo>
                <a:lnTo>
                  <a:pt x="3702" y="3939"/>
                </a:lnTo>
                <a:lnTo>
                  <a:pt x="3764" y="3975"/>
                </a:lnTo>
                <a:lnTo>
                  <a:pt x="3826" y="4011"/>
                </a:lnTo>
                <a:lnTo>
                  <a:pt x="3887" y="4046"/>
                </a:lnTo>
                <a:lnTo>
                  <a:pt x="3950" y="4081"/>
                </a:lnTo>
                <a:lnTo>
                  <a:pt x="4012" y="4116"/>
                </a:lnTo>
                <a:lnTo>
                  <a:pt x="4076" y="4150"/>
                </a:lnTo>
                <a:lnTo>
                  <a:pt x="4139" y="4183"/>
                </a:lnTo>
                <a:lnTo>
                  <a:pt x="4202" y="4216"/>
                </a:lnTo>
                <a:lnTo>
                  <a:pt x="4267" y="4249"/>
                </a:lnTo>
                <a:lnTo>
                  <a:pt x="4331" y="4281"/>
                </a:lnTo>
                <a:lnTo>
                  <a:pt x="4395" y="4312"/>
                </a:lnTo>
                <a:lnTo>
                  <a:pt x="4461" y="4343"/>
                </a:lnTo>
                <a:lnTo>
                  <a:pt x="4525" y="4374"/>
                </a:lnTo>
                <a:lnTo>
                  <a:pt x="4591" y="4403"/>
                </a:lnTo>
                <a:lnTo>
                  <a:pt x="4657" y="4432"/>
                </a:lnTo>
                <a:lnTo>
                  <a:pt x="4724" y="4461"/>
                </a:lnTo>
                <a:lnTo>
                  <a:pt x="4789" y="4489"/>
                </a:lnTo>
                <a:lnTo>
                  <a:pt x="4856" y="4517"/>
                </a:lnTo>
                <a:lnTo>
                  <a:pt x="4822" y="4611"/>
                </a:lnTo>
                <a:lnTo>
                  <a:pt x="4789" y="4706"/>
                </a:lnTo>
                <a:lnTo>
                  <a:pt x="4756" y="4801"/>
                </a:lnTo>
                <a:lnTo>
                  <a:pt x="4726" y="4897"/>
                </a:lnTo>
                <a:lnTo>
                  <a:pt x="4695" y="4993"/>
                </a:lnTo>
                <a:lnTo>
                  <a:pt x="4665" y="5090"/>
                </a:lnTo>
                <a:lnTo>
                  <a:pt x="4637" y="5188"/>
                </a:lnTo>
                <a:lnTo>
                  <a:pt x="4610" y="5285"/>
                </a:lnTo>
                <a:lnTo>
                  <a:pt x="4583" y="5383"/>
                </a:lnTo>
                <a:lnTo>
                  <a:pt x="4557" y="5482"/>
                </a:lnTo>
                <a:lnTo>
                  <a:pt x="4533" y="5582"/>
                </a:lnTo>
                <a:lnTo>
                  <a:pt x="4509" y="5681"/>
                </a:lnTo>
                <a:lnTo>
                  <a:pt x="4486" y="5781"/>
                </a:lnTo>
                <a:lnTo>
                  <a:pt x="4465" y="5881"/>
                </a:lnTo>
                <a:lnTo>
                  <a:pt x="4444" y="5982"/>
                </a:lnTo>
                <a:lnTo>
                  <a:pt x="4425" y="6084"/>
                </a:lnTo>
                <a:lnTo>
                  <a:pt x="4406" y="6186"/>
                </a:lnTo>
                <a:lnTo>
                  <a:pt x="4388" y="6288"/>
                </a:lnTo>
                <a:lnTo>
                  <a:pt x="4372" y="6391"/>
                </a:lnTo>
                <a:lnTo>
                  <a:pt x="4356" y="6494"/>
                </a:lnTo>
                <a:lnTo>
                  <a:pt x="4342" y="6598"/>
                </a:lnTo>
                <a:lnTo>
                  <a:pt x="4328" y="6701"/>
                </a:lnTo>
                <a:lnTo>
                  <a:pt x="4315" y="6805"/>
                </a:lnTo>
                <a:lnTo>
                  <a:pt x="4304" y="6911"/>
                </a:lnTo>
                <a:lnTo>
                  <a:pt x="4294" y="7015"/>
                </a:lnTo>
                <a:lnTo>
                  <a:pt x="4284" y="7120"/>
                </a:lnTo>
                <a:lnTo>
                  <a:pt x="4275" y="7226"/>
                </a:lnTo>
                <a:lnTo>
                  <a:pt x="4268" y="7332"/>
                </a:lnTo>
                <a:lnTo>
                  <a:pt x="4262" y="7439"/>
                </a:lnTo>
                <a:lnTo>
                  <a:pt x="4257" y="7545"/>
                </a:lnTo>
                <a:lnTo>
                  <a:pt x="4253" y="7652"/>
                </a:lnTo>
                <a:lnTo>
                  <a:pt x="4248" y="7759"/>
                </a:lnTo>
                <a:lnTo>
                  <a:pt x="1073" y="7759"/>
                </a:lnTo>
                <a:lnTo>
                  <a:pt x="1081" y="7602"/>
                </a:lnTo>
                <a:lnTo>
                  <a:pt x="1092" y="7446"/>
                </a:lnTo>
                <a:lnTo>
                  <a:pt x="1107" y="7291"/>
                </a:lnTo>
                <a:lnTo>
                  <a:pt x="1125" y="7137"/>
                </a:lnTo>
                <a:lnTo>
                  <a:pt x="1146" y="6984"/>
                </a:lnTo>
                <a:lnTo>
                  <a:pt x="1171" y="6832"/>
                </a:lnTo>
                <a:lnTo>
                  <a:pt x="1200" y="6681"/>
                </a:lnTo>
                <a:lnTo>
                  <a:pt x="1231" y="6532"/>
                </a:lnTo>
                <a:lnTo>
                  <a:pt x="1265" y="6383"/>
                </a:lnTo>
                <a:lnTo>
                  <a:pt x="1304" y="6236"/>
                </a:lnTo>
                <a:lnTo>
                  <a:pt x="1345" y="6090"/>
                </a:lnTo>
                <a:lnTo>
                  <a:pt x="1389" y="5945"/>
                </a:lnTo>
                <a:lnTo>
                  <a:pt x="1437" y="5802"/>
                </a:lnTo>
                <a:lnTo>
                  <a:pt x="1487" y="5660"/>
                </a:lnTo>
                <a:lnTo>
                  <a:pt x="1540" y="5519"/>
                </a:lnTo>
                <a:lnTo>
                  <a:pt x="1597" y="5380"/>
                </a:lnTo>
                <a:lnTo>
                  <a:pt x="1656" y="5243"/>
                </a:lnTo>
                <a:lnTo>
                  <a:pt x="1719" y="5106"/>
                </a:lnTo>
                <a:lnTo>
                  <a:pt x="1785" y="4972"/>
                </a:lnTo>
                <a:lnTo>
                  <a:pt x="1852" y="4839"/>
                </a:lnTo>
                <a:lnTo>
                  <a:pt x="1923" y="4708"/>
                </a:lnTo>
                <a:lnTo>
                  <a:pt x="1997" y="4578"/>
                </a:lnTo>
                <a:lnTo>
                  <a:pt x="2074" y="4450"/>
                </a:lnTo>
                <a:lnTo>
                  <a:pt x="2153" y="4324"/>
                </a:lnTo>
                <a:lnTo>
                  <a:pt x="2234" y="4199"/>
                </a:lnTo>
                <a:lnTo>
                  <a:pt x="2319" y="4076"/>
                </a:lnTo>
                <a:lnTo>
                  <a:pt x="2405" y="3956"/>
                </a:lnTo>
                <a:lnTo>
                  <a:pt x="2496" y="3837"/>
                </a:lnTo>
                <a:lnTo>
                  <a:pt x="2587" y="3719"/>
                </a:lnTo>
                <a:lnTo>
                  <a:pt x="2681" y="3605"/>
                </a:lnTo>
                <a:lnTo>
                  <a:pt x="2779" y="3492"/>
                </a:lnTo>
                <a:lnTo>
                  <a:pt x="2878" y="3381"/>
                </a:lnTo>
                <a:close/>
                <a:moveTo>
                  <a:pt x="8474" y="7759"/>
                </a:moveTo>
                <a:lnTo>
                  <a:pt x="8474" y="5160"/>
                </a:lnTo>
                <a:lnTo>
                  <a:pt x="8559" y="5157"/>
                </a:lnTo>
                <a:lnTo>
                  <a:pt x="8644" y="5153"/>
                </a:lnTo>
                <a:lnTo>
                  <a:pt x="8728" y="5149"/>
                </a:lnTo>
                <a:lnTo>
                  <a:pt x="8812" y="5143"/>
                </a:lnTo>
                <a:lnTo>
                  <a:pt x="8896" y="5137"/>
                </a:lnTo>
                <a:lnTo>
                  <a:pt x="8980" y="5131"/>
                </a:lnTo>
                <a:lnTo>
                  <a:pt x="9063" y="5122"/>
                </a:lnTo>
                <a:lnTo>
                  <a:pt x="9146" y="5114"/>
                </a:lnTo>
                <a:lnTo>
                  <a:pt x="9230" y="5105"/>
                </a:lnTo>
                <a:lnTo>
                  <a:pt x="9313" y="5095"/>
                </a:lnTo>
                <a:lnTo>
                  <a:pt x="9395" y="5084"/>
                </a:lnTo>
                <a:lnTo>
                  <a:pt x="9477" y="5073"/>
                </a:lnTo>
                <a:lnTo>
                  <a:pt x="9559" y="5061"/>
                </a:lnTo>
                <a:lnTo>
                  <a:pt x="9641" y="5048"/>
                </a:lnTo>
                <a:lnTo>
                  <a:pt x="9723" y="5035"/>
                </a:lnTo>
                <a:lnTo>
                  <a:pt x="9804" y="5020"/>
                </a:lnTo>
                <a:lnTo>
                  <a:pt x="9885" y="5005"/>
                </a:lnTo>
                <a:lnTo>
                  <a:pt x="9965" y="4990"/>
                </a:lnTo>
                <a:lnTo>
                  <a:pt x="10046" y="4973"/>
                </a:lnTo>
                <a:lnTo>
                  <a:pt x="10126" y="4956"/>
                </a:lnTo>
                <a:lnTo>
                  <a:pt x="10206" y="4938"/>
                </a:lnTo>
                <a:lnTo>
                  <a:pt x="10287" y="4920"/>
                </a:lnTo>
                <a:lnTo>
                  <a:pt x="10366" y="4900"/>
                </a:lnTo>
                <a:lnTo>
                  <a:pt x="10445" y="4880"/>
                </a:lnTo>
                <a:lnTo>
                  <a:pt x="10524" y="4860"/>
                </a:lnTo>
                <a:lnTo>
                  <a:pt x="10602" y="4838"/>
                </a:lnTo>
                <a:lnTo>
                  <a:pt x="10681" y="4816"/>
                </a:lnTo>
                <a:lnTo>
                  <a:pt x="10759" y="4793"/>
                </a:lnTo>
                <a:lnTo>
                  <a:pt x="10836" y="4770"/>
                </a:lnTo>
                <a:lnTo>
                  <a:pt x="10914" y="4746"/>
                </a:lnTo>
                <a:lnTo>
                  <a:pt x="10990" y="4721"/>
                </a:lnTo>
                <a:lnTo>
                  <a:pt x="11066" y="4695"/>
                </a:lnTo>
                <a:lnTo>
                  <a:pt x="11099" y="4784"/>
                </a:lnTo>
                <a:lnTo>
                  <a:pt x="11130" y="4873"/>
                </a:lnTo>
                <a:lnTo>
                  <a:pt x="11161" y="4963"/>
                </a:lnTo>
                <a:lnTo>
                  <a:pt x="11191" y="5053"/>
                </a:lnTo>
                <a:lnTo>
                  <a:pt x="11219" y="5145"/>
                </a:lnTo>
                <a:lnTo>
                  <a:pt x="11247" y="5236"/>
                </a:lnTo>
                <a:lnTo>
                  <a:pt x="11274" y="5328"/>
                </a:lnTo>
                <a:lnTo>
                  <a:pt x="11299" y="5420"/>
                </a:lnTo>
                <a:lnTo>
                  <a:pt x="11325" y="5513"/>
                </a:lnTo>
                <a:lnTo>
                  <a:pt x="11349" y="5607"/>
                </a:lnTo>
                <a:lnTo>
                  <a:pt x="11372" y="5701"/>
                </a:lnTo>
                <a:lnTo>
                  <a:pt x="11395" y="5795"/>
                </a:lnTo>
                <a:lnTo>
                  <a:pt x="11415" y="5889"/>
                </a:lnTo>
                <a:lnTo>
                  <a:pt x="11436" y="5984"/>
                </a:lnTo>
                <a:lnTo>
                  <a:pt x="11455" y="6080"/>
                </a:lnTo>
                <a:lnTo>
                  <a:pt x="11474" y="6176"/>
                </a:lnTo>
                <a:lnTo>
                  <a:pt x="11491" y="6272"/>
                </a:lnTo>
                <a:lnTo>
                  <a:pt x="11509" y="6368"/>
                </a:lnTo>
                <a:lnTo>
                  <a:pt x="11524" y="6466"/>
                </a:lnTo>
                <a:lnTo>
                  <a:pt x="11538" y="6563"/>
                </a:lnTo>
                <a:lnTo>
                  <a:pt x="11553" y="6661"/>
                </a:lnTo>
                <a:lnTo>
                  <a:pt x="11565" y="6759"/>
                </a:lnTo>
                <a:lnTo>
                  <a:pt x="11577" y="6857"/>
                </a:lnTo>
                <a:lnTo>
                  <a:pt x="11589" y="6957"/>
                </a:lnTo>
                <a:lnTo>
                  <a:pt x="11598" y="7056"/>
                </a:lnTo>
                <a:lnTo>
                  <a:pt x="11607" y="7155"/>
                </a:lnTo>
                <a:lnTo>
                  <a:pt x="11615" y="7255"/>
                </a:lnTo>
                <a:lnTo>
                  <a:pt x="11623" y="7356"/>
                </a:lnTo>
                <a:lnTo>
                  <a:pt x="11629" y="7456"/>
                </a:lnTo>
                <a:lnTo>
                  <a:pt x="11634" y="7557"/>
                </a:lnTo>
                <a:lnTo>
                  <a:pt x="11638" y="7658"/>
                </a:lnTo>
                <a:lnTo>
                  <a:pt x="11641" y="7759"/>
                </a:lnTo>
                <a:lnTo>
                  <a:pt x="8474" y="7759"/>
                </a:lnTo>
                <a:close/>
                <a:moveTo>
                  <a:pt x="10879" y="11791"/>
                </a:moveTo>
                <a:lnTo>
                  <a:pt x="10807" y="11768"/>
                </a:lnTo>
                <a:lnTo>
                  <a:pt x="10735" y="11747"/>
                </a:lnTo>
                <a:lnTo>
                  <a:pt x="10663" y="11726"/>
                </a:lnTo>
                <a:lnTo>
                  <a:pt x="10590" y="11706"/>
                </a:lnTo>
                <a:lnTo>
                  <a:pt x="10518" y="11686"/>
                </a:lnTo>
                <a:lnTo>
                  <a:pt x="10446" y="11667"/>
                </a:lnTo>
                <a:lnTo>
                  <a:pt x="10373" y="11649"/>
                </a:lnTo>
                <a:lnTo>
                  <a:pt x="10299" y="11631"/>
                </a:lnTo>
                <a:lnTo>
                  <a:pt x="10226" y="11614"/>
                </a:lnTo>
                <a:lnTo>
                  <a:pt x="10152" y="11598"/>
                </a:lnTo>
                <a:lnTo>
                  <a:pt x="10078" y="11582"/>
                </a:lnTo>
                <a:lnTo>
                  <a:pt x="10003" y="11566"/>
                </a:lnTo>
                <a:lnTo>
                  <a:pt x="9929" y="11552"/>
                </a:lnTo>
                <a:lnTo>
                  <a:pt x="9854" y="11538"/>
                </a:lnTo>
                <a:lnTo>
                  <a:pt x="9780" y="11525"/>
                </a:lnTo>
                <a:lnTo>
                  <a:pt x="9704" y="11512"/>
                </a:lnTo>
                <a:lnTo>
                  <a:pt x="9629" y="11500"/>
                </a:lnTo>
                <a:lnTo>
                  <a:pt x="9553" y="11488"/>
                </a:lnTo>
                <a:lnTo>
                  <a:pt x="9477" y="11477"/>
                </a:lnTo>
                <a:lnTo>
                  <a:pt x="9401" y="11467"/>
                </a:lnTo>
                <a:lnTo>
                  <a:pt x="9325" y="11458"/>
                </a:lnTo>
                <a:lnTo>
                  <a:pt x="9249" y="11449"/>
                </a:lnTo>
                <a:lnTo>
                  <a:pt x="9172" y="11440"/>
                </a:lnTo>
                <a:lnTo>
                  <a:pt x="9095" y="11433"/>
                </a:lnTo>
                <a:lnTo>
                  <a:pt x="9018" y="11425"/>
                </a:lnTo>
                <a:lnTo>
                  <a:pt x="8941" y="11419"/>
                </a:lnTo>
                <a:lnTo>
                  <a:pt x="8864" y="11413"/>
                </a:lnTo>
                <a:lnTo>
                  <a:pt x="8786" y="11408"/>
                </a:lnTo>
                <a:lnTo>
                  <a:pt x="8708" y="11404"/>
                </a:lnTo>
                <a:lnTo>
                  <a:pt x="8630" y="11400"/>
                </a:lnTo>
                <a:lnTo>
                  <a:pt x="8552" y="11396"/>
                </a:lnTo>
                <a:lnTo>
                  <a:pt x="8474" y="11394"/>
                </a:lnTo>
                <a:lnTo>
                  <a:pt x="8474" y="8277"/>
                </a:lnTo>
                <a:lnTo>
                  <a:pt x="11641" y="8277"/>
                </a:lnTo>
                <a:lnTo>
                  <a:pt x="11637" y="8394"/>
                </a:lnTo>
                <a:lnTo>
                  <a:pt x="11632" y="8512"/>
                </a:lnTo>
                <a:lnTo>
                  <a:pt x="11626" y="8628"/>
                </a:lnTo>
                <a:lnTo>
                  <a:pt x="11617" y="8746"/>
                </a:lnTo>
                <a:lnTo>
                  <a:pt x="11608" y="8862"/>
                </a:lnTo>
                <a:lnTo>
                  <a:pt x="11598" y="8977"/>
                </a:lnTo>
                <a:lnTo>
                  <a:pt x="11586" y="9092"/>
                </a:lnTo>
                <a:lnTo>
                  <a:pt x="11572" y="9207"/>
                </a:lnTo>
                <a:lnTo>
                  <a:pt x="11558" y="9321"/>
                </a:lnTo>
                <a:lnTo>
                  <a:pt x="11542" y="9435"/>
                </a:lnTo>
                <a:lnTo>
                  <a:pt x="11525" y="9548"/>
                </a:lnTo>
                <a:lnTo>
                  <a:pt x="11506" y="9661"/>
                </a:lnTo>
                <a:lnTo>
                  <a:pt x="11486" y="9773"/>
                </a:lnTo>
                <a:lnTo>
                  <a:pt x="11466" y="9884"/>
                </a:lnTo>
                <a:lnTo>
                  <a:pt x="11443" y="9995"/>
                </a:lnTo>
                <a:lnTo>
                  <a:pt x="11419" y="10106"/>
                </a:lnTo>
                <a:lnTo>
                  <a:pt x="11395" y="10216"/>
                </a:lnTo>
                <a:lnTo>
                  <a:pt x="11368" y="10325"/>
                </a:lnTo>
                <a:lnTo>
                  <a:pt x="11341" y="10434"/>
                </a:lnTo>
                <a:lnTo>
                  <a:pt x="11313" y="10543"/>
                </a:lnTo>
                <a:lnTo>
                  <a:pt x="11283" y="10650"/>
                </a:lnTo>
                <a:lnTo>
                  <a:pt x="11252" y="10757"/>
                </a:lnTo>
                <a:lnTo>
                  <a:pt x="11220" y="10863"/>
                </a:lnTo>
                <a:lnTo>
                  <a:pt x="11186" y="10969"/>
                </a:lnTo>
                <a:lnTo>
                  <a:pt x="11152" y="11074"/>
                </a:lnTo>
                <a:lnTo>
                  <a:pt x="11117" y="11178"/>
                </a:lnTo>
                <a:lnTo>
                  <a:pt x="11080" y="11282"/>
                </a:lnTo>
                <a:lnTo>
                  <a:pt x="11042" y="11386"/>
                </a:lnTo>
                <a:lnTo>
                  <a:pt x="11003" y="11488"/>
                </a:lnTo>
                <a:lnTo>
                  <a:pt x="10962" y="11590"/>
                </a:lnTo>
                <a:lnTo>
                  <a:pt x="10921" y="11690"/>
                </a:lnTo>
                <a:lnTo>
                  <a:pt x="10879" y="11791"/>
                </a:lnTo>
                <a:close/>
                <a:moveTo>
                  <a:pt x="11162" y="12440"/>
                </a:moveTo>
                <a:lnTo>
                  <a:pt x="11275" y="12484"/>
                </a:lnTo>
                <a:lnTo>
                  <a:pt x="11387" y="12529"/>
                </a:lnTo>
                <a:lnTo>
                  <a:pt x="11497" y="12575"/>
                </a:lnTo>
                <a:lnTo>
                  <a:pt x="11606" y="12624"/>
                </a:lnTo>
                <a:lnTo>
                  <a:pt x="11715" y="12674"/>
                </a:lnTo>
                <a:lnTo>
                  <a:pt x="11824" y="12726"/>
                </a:lnTo>
                <a:lnTo>
                  <a:pt x="11930" y="12779"/>
                </a:lnTo>
                <a:lnTo>
                  <a:pt x="12036" y="12833"/>
                </a:lnTo>
                <a:lnTo>
                  <a:pt x="12142" y="12889"/>
                </a:lnTo>
                <a:lnTo>
                  <a:pt x="12245" y="12946"/>
                </a:lnTo>
                <a:lnTo>
                  <a:pt x="12349" y="13005"/>
                </a:lnTo>
                <a:lnTo>
                  <a:pt x="12451" y="13065"/>
                </a:lnTo>
                <a:lnTo>
                  <a:pt x="12552" y="13127"/>
                </a:lnTo>
                <a:lnTo>
                  <a:pt x="12653" y="13191"/>
                </a:lnTo>
                <a:lnTo>
                  <a:pt x="12751" y="13255"/>
                </a:lnTo>
                <a:lnTo>
                  <a:pt x="12850" y="13320"/>
                </a:lnTo>
                <a:lnTo>
                  <a:pt x="12759" y="13395"/>
                </a:lnTo>
                <a:lnTo>
                  <a:pt x="12666" y="13469"/>
                </a:lnTo>
                <a:lnTo>
                  <a:pt x="12573" y="13540"/>
                </a:lnTo>
                <a:lnTo>
                  <a:pt x="12477" y="13612"/>
                </a:lnTo>
                <a:lnTo>
                  <a:pt x="12381" y="13681"/>
                </a:lnTo>
                <a:lnTo>
                  <a:pt x="12283" y="13748"/>
                </a:lnTo>
                <a:lnTo>
                  <a:pt x="12185" y="13814"/>
                </a:lnTo>
                <a:lnTo>
                  <a:pt x="12084" y="13878"/>
                </a:lnTo>
                <a:lnTo>
                  <a:pt x="11984" y="13940"/>
                </a:lnTo>
                <a:lnTo>
                  <a:pt x="11881" y="14001"/>
                </a:lnTo>
                <a:lnTo>
                  <a:pt x="11779" y="14062"/>
                </a:lnTo>
                <a:lnTo>
                  <a:pt x="11674" y="14119"/>
                </a:lnTo>
                <a:lnTo>
                  <a:pt x="11568" y="14175"/>
                </a:lnTo>
                <a:lnTo>
                  <a:pt x="11461" y="14229"/>
                </a:lnTo>
                <a:lnTo>
                  <a:pt x="11354" y="14282"/>
                </a:lnTo>
                <a:lnTo>
                  <a:pt x="11245" y="14333"/>
                </a:lnTo>
                <a:lnTo>
                  <a:pt x="11136" y="14382"/>
                </a:lnTo>
                <a:lnTo>
                  <a:pt x="11025" y="14429"/>
                </a:lnTo>
                <a:lnTo>
                  <a:pt x="10914" y="14475"/>
                </a:lnTo>
                <a:lnTo>
                  <a:pt x="10802" y="14519"/>
                </a:lnTo>
                <a:lnTo>
                  <a:pt x="10688" y="14561"/>
                </a:lnTo>
                <a:lnTo>
                  <a:pt x="10573" y="14601"/>
                </a:lnTo>
                <a:lnTo>
                  <a:pt x="10458" y="14639"/>
                </a:lnTo>
                <a:lnTo>
                  <a:pt x="10342" y="14676"/>
                </a:lnTo>
                <a:lnTo>
                  <a:pt x="10225" y="14710"/>
                </a:lnTo>
                <a:lnTo>
                  <a:pt x="10107" y="14743"/>
                </a:lnTo>
                <a:lnTo>
                  <a:pt x="9989" y="14774"/>
                </a:lnTo>
                <a:lnTo>
                  <a:pt x="9869" y="14802"/>
                </a:lnTo>
                <a:lnTo>
                  <a:pt x="9749" y="14829"/>
                </a:lnTo>
                <a:lnTo>
                  <a:pt x="9628" y="14854"/>
                </a:lnTo>
                <a:lnTo>
                  <a:pt x="9507" y="14877"/>
                </a:lnTo>
                <a:lnTo>
                  <a:pt x="9383" y="14898"/>
                </a:lnTo>
                <a:lnTo>
                  <a:pt x="9450" y="14833"/>
                </a:lnTo>
                <a:lnTo>
                  <a:pt x="9516" y="14767"/>
                </a:lnTo>
                <a:lnTo>
                  <a:pt x="9582" y="14700"/>
                </a:lnTo>
                <a:lnTo>
                  <a:pt x="9645" y="14633"/>
                </a:lnTo>
                <a:lnTo>
                  <a:pt x="9710" y="14564"/>
                </a:lnTo>
                <a:lnTo>
                  <a:pt x="9772" y="14495"/>
                </a:lnTo>
                <a:lnTo>
                  <a:pt x="9835" y="14424"/>
                </a:lnTo>
                <a:lnTo>
                  <a:pt x="9897" y="14354"/>
                </a:lnTo>
                <a:lnTo>
                  <a:pt x="9958" y="14282"/>
                </a:lnTo>
                <a:lnTo>
                  <a:pt x="10019" y="14210"/>
                </a:lnTo>
                <a:lnTo>
                  <a:pt x="10078" y="14137"/>
                </a:lnTo>
                <a:lnTo>
                  <a:pt x="10138" y="14064"/>
                </a:lnTo>
                <a:lnTo>
                  <a:pt x="10195" y="13988"/>
                </a:lnTo>
                <a:lnTo>
                  <a:pt x="10254" y="13913"/>
                </a:lnTo>
                <a:lnTo>
                  <a:pt x="10310" y="13837"/>
                </a:lnTo>
                <a:lnTo>
                  <a:pt x="10367" y="13761"/>
                </a:lnTo>
                <a:lnTo>
                  <a:pt x="10422" y="13684"/>
                </a:lnTo>
                <a:lnTo>
                  <a:pt x="10476" y="13606"/>
                </a:lnTo>
                <a:lnTo>
                  <a:pt x="10531" y="13526"/>
                </a:lnTo>
                <a:lnTo>
                  <a:pt x="10584" y="13447"/>
                </a:lnTo>
                <a:lnTo>
                  <a:pt x="10636" y="13367"/>
                </a:lnTo>
                <a:lnTo>
                  <a:pt x="10688" y="13286"/>
                </a:lnTo>
                <a:lnTo>
                  <a:pt x="10739" y="13204"/>
                </a:lnTo>
                <a:lnTo>
                  <a:pt x="10789" y="13121"/>
                </a:lnTo>
                <a:lnTo>
                  <a:pt x="10839" y="13039"/>
                </a:lnTo>
                <a:lnTo>
                  <a:pt x="10888" y="12955"/>
                </a:lnTo>
                <a:lnTo>
                  <a:pt x="10935" y="12871"/>
                </a:lnTo>
                <a:lnTo>
                  <a:pt x="10982" y="12786"/>
                </a:lnTo>
                <a:lnTo>
                  <a:pt x="11028" y="12701"/>
                </a:lnTo>
                <a:lnTo>
                  <a:pt x="11074" y="12614"/>
                </a:lnTo>
                <a:lnTo>
                  <a:pt x="11119" y="12528"/>
                </a:lnTo>
                <a:lnTo>
                  <a:pt x="11162" y="12440"/>
                </a:lnTo>
                <a:close/>
                <a:moveTo>
                  <a:pt x="8474" y="14988"/>
                </a:moveTo>
                <a:lnTo>
                  <a:pt x="8474" y="11911"/>
                </a:lnTo>
                <a:lnTo>
                  <a:pt x="8545" y="11913"/>
                </a:lnTo>
                <a:lnTo>
                  <a:pt x="8616" y="11916"/>
                </a:lnTo>
                <a:lnTo>
                  <a:pt x="8687" y="11920"/>
                </a:lnTo>
                <a:lnTo>
                  <a:pt x="8757" y="11924"/>
                </a:lnTo>
                <a:lnTo>
                  <a:pt x="8828" y="11929"/>
                </a:lnTo>
                <a:lnTo>
                  <a:pt x="8899" y="11934"/>
                </a:lnTo>
                <a:lnTo>
                  <a:pt x="8969" y="11940"/>
                </a:lnTo>
                <a:lnTo>
                  <a:pt x="9039" y="11946"/>
                </a:lnTo>
                <a:lnTo>
                  <a:pt x="9108" y="11953"/>
                </a:lnTo>
                <a:lnTo>
                  <a:pt x="9178" y="11960"/>
                </a:lnTo>
                <a:lnTo>
                  <a:pt x="9248" y="11968"/>
                </a:lnTo>
                <a:lnTo>
                  <a:pt x="9317" y="11976"/>
                </a:lnTo>
                <a:lnTo>
                  <a:pt x="9387" y="11986"/>
                </a:lnTo>
                <a:lnTo>
                  <a:pt x="9455" y="11995"/>
                </a:lnTo>
                <a:lnTo>
                  <a:pt x="9524" y="12005"/>
                </a:lnTo>
                <a:lnTo>
                  <a:pt x="9593" y="12016"/>
                </a:lnTo>
                <a:lnTo>
                  <a:pt x="9661" y="12027"/>
                </a:lnTo>
                <a:lnTo>
                  <a:pt x="9729" y="12039"/>
                </a:lnTo>
                <a:lnTo>
                  <a:pt x="9797" y="12051"/>
                </a:lnTo>
                <a:lnTo>
                  <a:pt x="9865" y="12064"/>
                </a:lnTo>
                <a:lnTo>
                  <a:pt x="9932" y="12077"/>
                </a:lnTo>
                <a:lnTo>
                  <a:pt x="10000" y="12091"/>
                </a:lnTo>
                <a:lnTo>
                  <a:pt x="10067" y="12106"/>
                </a:lnTo>
                <a:lnTo>
                  <a:pt x="10134" y="12121"/>
                </a:lnTo>
                <a:lnTo>
                  <a:pt x="10200" y="12136"/>
                </a:lnTo>
                <a:lnTo>
                  <a:pt x="10267" y="12153"/>
                </a:lnTo>
                <a:lnTo>
                  <a:pt x="10334" y="12169"/>
                </a:lnTo>
                <a:lnTo>
                  <a:pt x="10399" y="12187"/>
                </a:lnTo>
                <a:lnTo>
                  <a:pt x="10465" y="12204"/>
                </a:lnTo>
                <a:lnTo>
                  <a:pt x="10531" y="12223"/>
                </a:lnTo>
                <a:lnTo>
                  <a:pt x="10596" y="12242"/>
                </a:lnTo>
                <a:lnTo>
                  <a:pt x="10661" y="12262"/>
                </a:lnTo>
                <a:lnTo>
                  <a:pt x="10610" y="12363"/>
                </a:lnTo>
                <a:lnTo>
                  <a:pt x="10557" y="12462"/>
                </a:lnTo>
                <a:lnTo>
                  <a:pt x="10504" y="12561"/>
                </a:lnTo>
                <a:lnTo>
                  <a:pt x="10450" y="12659"/>
                </a:lnTo>
                <a:lnTo>
                  <a:pt x="10393" y="12757"/>
                </a:lnTo>
                <a:lnTo>
                  <a:pt x="10337" y="12853"/>
                </a:lnTo>
                <a:lnTo>
                  <a:pt x="10279" y="12948"/>
                </a:lnTo>
                <a:lnTo>
                  <a:pt x="10220" y="13042"/>
                </a:lnTo>
                <a:lnTo>
                  <a:pt x="10159" y="13135"/>
                </a:lnTo>
                <a:lnTo>
                  <a:pt x="10099" y="13228"/>
                </a:lnTo>
                <a:lnTo>
                  <a:pt x="10036" y="13319"/>
                </a:lnTo>
                <a:lnTo>
                  <a:pt x="9972" y="13410"/>
                </a:lnTo>
                <a:lnTo>
                  <a:pt x="9909" y="13499"/>
                </a:lnTo>
                <a:lnTo>
                  <a:pt x="9843" y="13588"/>
                </a:lnTo>
                <a:lnTo>
                  <a:pt x="9776" y="13675"/>
                </a:lnTo>
                <a:lnTo>
                  <a:pt x="9710" y="13761"/>
                </a:lnTo>
                <a:lnTo>
                  <a:pt x="9641" y="13846"/>
                </a:lnTo>
                <a:lnTo>
                  <a:pt x="9571" y="13930"/>
                </a:lnTo>
                <a:lnTo>
                  <a:pt x="9501" y="14012"/>
                </a:lnTo>
                <a:lnTo>
                  <a:pt x="9430" y="14095"/>
                </a:lnTo>
                <a:lnTo>
                  <a:pt x="9358" y="14175"/>
                </a:lnTo>
                <a:lnTo>
                  <a:pt x="9284" y="14255"/>
                </a:lnTo>
                <a:lnTo>
                  <a:pt x="9210" y="14333"/>
                </a:lnTo>
                <a:lnTo>
                  <a:pt x="9135" y="14410"/>
                </a:lnTo>
                <a:lnTo>
                  <a:pt x="9059" y="14487"/>
                </a:lnTo>
                <a:lnTo>
                  <a:pt x="8982" y="14562"/>
                </a:lnTo>
                <a:lnTo>
                  <a:pt x="8904" y="14636"/>
                </a:lnTo>
                <a:lnTo>
                  <a:pt x="8825" y="14708"/>
                </a:lnTo>
                <a:lnTo>
                  <a:pt x="8746" y="14779"/>
                </a:lnTo>
                <a:lnTo>
                  <a:pt x="8666" y="14850"/>
                </a:lnTo>
                <a:lnTo>
                  <a:pt x="8584" y="14918"/>
                </a:lnTo>
                <a:lnTo>
                  <a:pt x="8502" y="14987"/>
                </a:lnTo>
                <a:lnTo>
                  <a:pt x="8474" y="14988"/>
                </a:lnTo>
                <a:close/>
                <a:moveTo>
                  <a:pt x="7036" y="14898"/>
                </a:moveTo>
                <a:lnTo>
                  <a:pt x="6913" y="14877"/>
                </a:lnTo>
                <a:lnTo>
                  <a:pt x="6791" y="14854"/>
                </a:lnTo>
                <a:lnTo>
                  <a:pt x="6670" y="14829"/>
                </a:lnTo>
                <a:lnTo>
                  <a:pt x="6550" y="14802"/>
                </a:lnTo>
                <a:lnTo>
                  <a:pt x="6431" y="14774"/>
                </a:lnTo>
                <a:lnTo>
                  <a:pt x="6312" y="14743"/>
                </a:lnTo>
                <a:lnTo>
                  <a:pt x="6194" y="14710"/>
                </a:lnTo>
                <a:lnTo>
                  <a:pt x="6077" y="14676"/>
                </a:lnTo>
                <a:lnTo>
                  <a:pt x="5961" y="14639"/>
                </a:lnTo>
                <a:lnTo>
                  <a:pt x="5846" y="14601"/>
                </a:lnTo>
                <a:lnTo>
                  <a:pt x="5731" y="14561"/>
                </a:lnTo>
                <a:lnTo>
                  <a:pt x="5618" y="14519"/>
                </a:lnTo>
                <a:lnTo>
                  <a:pt x="5505" y="14475"/>
                </a:lnTo>
                <a:lnTo>
                  <a:pt x="5395" y="14429"/>
                </a:lnTo>
                <a:lnTo>
                  <a:pt x="5284" y="14382"/>
                </a:lnTo>
                <a:lnTo>
                  <a:pt x="5174" y="14333"/>
                </a:lnTo>
                <a:lnTo>
                  <a:pt x="5065" y="14282"/>
                </a:lnTo>
                <a:lnTo>
                  <a:pt x="4958" y="14229"/>
                </a:lnTo>
                <a:lnTo>
                  <a:pt x="4851" y="14175"/>
                </a:lnTo>
                <a:lnTo>
                  <a:pt x="4746" y="14119"/>
                </a:lnTo>
                <a:lnTo>
                  <a:pt x="4641" y="14062"/>
                </a:lnTo>
                <a:lnTo>
                  <a:pt x="4538" y="14001"/>
                </a:lnTo>
                <a:lnTo>
                  <a:pt x="4436" y="13940"/>
                </a:lnTo>
                <a:lnTo>
                  <a:pt x="4335" y="13878"/>
                </a:lnTo>
                <a:lnTo>
                  <a:pt x="4235" y="13814"/>
                </a:lnTo>
                <a:lnTo>
                  <a:pt x="4137" y="13748"/>
                </a:lnTo>
                <a:lnTo>
                  <a:pt x="4038" y="13681"/>
                </a:lnTo>
                <a:lnTo>
                  <a:pt x="3943" y="13612"/>
                </a:lnTo>
                <a:lnTo>
                  <a:pt x="3847" y="13540"/>
                </a:lnTo>
                <a:lnTo>
                  <a:pt x="3753" y="13469"/>
                </a:lnTo>
                <a:lnTo>
                  <a:pt x="3660" y="13395"/>
                </a:lnTo>
                <a:lnTo>
                  <a:pt x="3569" y="13320"/>
                </a:lnTo>
                <a:lnTo>
                  <a:pt x="3668" y="13255"/>
                </a:lnTo>
                <a:lnTo>
                  <a:pt x="3767" y="13191"/>
                </a:lnTo>
                <a:lnTo>
                  <a:pt x="3867" y="13127"/>
                </a:lnTo>
                <a:lnTo>
                  <a:pt x="3968" y="13065"/>
                </a:lnTo>
                <a:lnTo>
                  <a:pt x="4071" y="13005"/>
                </a:lnTo>
                <a:lnTo>
                  <a:pt x="4174" y="12946"/>
                </a:lnTo>
                <a:lnTo>
                  <a:pt x="4278" y="12889"/>
                </a:lnTo>
                <a:lnTo>
                  <a:pt x="4383" y="12833"/>
                </a:lnTo>
                <a:lnTo>
                  <a:pt x="4489" y="12779"/>
                </a:lnTo>
                <a:lnTo>
                  <a:pt x="4596" y="12726"/>
                </a:lnTo>
                <a:lnTo>
                  <a:pt x="4704" y="12674"/>
                </a:lnTo>
                <a:lnTo>
                  <a:pt x="4813" y="12624"/>
                </a:lnTo>
                <a:lnTo>
                  <a:pt x="4923" y="12575"/>
                </a:lnTo>
                <a:lnTo>
                  <a:pt x="5033" y="12529"/>
                </a:lnTo>
                <a:lnTo>
                  <a:pt x="5144" y="12484"/>
                </a:lnTo>
                <a:lnTo>
                  <a:pt x="5257" y="12440"/>
                </a:lnTo>
                <a:lnTo>
                  <a:pt x="5301" y="12528"/>
                </a:lnTo>
                <a:lnTo>
                  <a:pt x="5345" y="12614"/>
                </a:lnTo>
                <a:lnTo>
                  <a:pt x="5391" y="12701"/>
                </a:lnTo>
                <a:lnTo>
                  <a:pt x="5437" y="12786"/>
                </a:lnTo>
                <a:lnTo>
                  <a:pt x="5484" y="12871"/>
                </a:lnTo>
                <a:lnTo>
                  <a:pt x="5532" y="12955"/>
                </a:lnTo>
                <a:lnTo>
                  <a:pt x="5580" y="13039"/>
                </a:lnTo>
                <a:lnTo>
                  <a:pt x="5630" y="13121"/>
                </a:lnTo>
                <a:lnTo>
                  <a:pt x="5680" y="13204"/>
                </a:lnTo>
                <a:lnTo>
                  <a:pt x="5731" y="13286"/>
                </a:lnTo>
                <a:lnTo>
                  <a:pt x="5783" y="13367"/>
                </a:lnTo>
                <a:lnTo>
                  <a:pt x="5835" y="13447"/>
                </a:lnTo>
                <a:lnTo>
                  <a:pt x="5888" y="13526"/>
                </a:lnTo>
                <a:lnTo>
                  <a:pt x="5943" y="13606"/>
                </a:lnTo>
                <a:lnTo>
                  <a:pt x="5997" y="13684"/>
                </a:lnTo>
                <a:lnTo>
                  <a:pt x="6052" y="13761"/>
                </a:lnTo>
                <a:lnTo>
                  <a:pt x="6109" y="13837"/>
                </a:lnTo>
                <a:lnTo>
                  <a:pt x="6166" y="13913"/>
                </a:lnTo>
                <a:lnTo>
                  <a:pt x="6224" y="13988"/>
                </a:lnTo>
                <a:lnTo>
                  <a:pt x="6282" y="14064"/>
                </a:lnTo>
                <a:lnTo>
                  <a:pt x="6341" y="14137"/>
                </a:lnTo>
                <a:lnTo>
                  <a:pt x="6400" y="14210"/>
                </a:lnTo>
                <a:lnTo>
                  <a:pt x="6461" y="14282"/>
                </a:lnTo>
                <a:lnTo>
                  <a:pt x="6522" y="14354"/>
                </a:lnTo>
                <a:lnTo>
                  <a:pt x="6584" y="14424"/>
                </a:lnTo>
                <a:lnTo>
                  <a:pt x="6647" y="14495"/>
                </a:lnTo>
                <a:lnTo>
                  <a:pt x="6710" y="14564"/>
                </a:lnTo>
                <a:lnTo>
                  <a:pt x="6774" y="14633"/>
                </a:lnTo>
                <a:lnTo>
                  <a:pt x="6839" y="14700"/>
                </a:lnTo>
                <a:lnTo>
                  <a:pt x="6903" y="14767"/>
                </a:lnTo>
                <a:lnTo>
                  <a:pt x="6969" y="14833"/>
                </a:lnTo>
                <a:lnTo>
                  <a:pt x="7036" y="14898"/>
                </a:lnTo>
                <a:close/>
                <a:moveTo>
                  <a:pt x="7945" y="8277"/>
                </a:moveTo>
                <a:lnTo>
                  <a:pt x="7945" y="11394"/>
                </a:lnTo>
                <a:lnTo>
                  <a:pt x="7867" y="11396"/>
                </a:lnTo>
                <a:lnTo>
                  <a:pt x="7789" y="11400"/>
                </a:lnTo>
                <a:lnTo>
                  <a:pt x="7711" y="11404"/>
                </a:lnTo>
                <a:lnTo>
                  <a:pt x="7633" y="11408"/>
                </a:lnTo>
                <a:lnTo>
                  <a:pt x="7555" y="11413"/>
                </a:lnTo>
                <a:lnTo>
                  <a:pt x="7478" y="11419"/>
                </a:lnTo>
                <a:lnTo>
                  <a:pt x="7401" y="11425"/>
                </a:lnTo>
                <a:lnTo>
                  <a:pt x="7324" y="11433"/>
                </a:lnTo>
                <a:lnTo>
                  <a:pt x="7247" y="11440"/>
                </a:lnTo>
                <a:lnTo>
                  <a:pt x="7170" y="11449"/>
                </a:lnTo>
                <a:lnTo>
                  <a:pt x="7094" y="11458"/>
                </a:lnTo>
                <a:lnTo>
                  <a:pt x="7018" y="11467"/>
                </a:lnTo>
                <a:lnTo>
                  <a:pt x="6942" y="11477"/>
                </a:lnTo>
                <a:lnTo>
                  <a:pt x="6866" y="11488"/>
                </a:lnTo>
                <a:lnTo>
                  <a:pt x="6790" y="11500"/>
                </a:lnTo>
                <a:lnTo>
                  <a:pt x="6715" y="11512"/>
                </a:lnTo>
                <a:lnTo>
                  <a:pt x="6640" y="11525"/>
                </a:lnTo>
                <a:lnTo>
                  <a:pt x="6565" y="11538"/>
                </a:lnTo>
                <a:lnTo>
                  <a:pt x="6491" y="11552"/>
                </a:lnTo>
                <a:lnTo>
                  <a:pt x="6416" y="11566"/>
                </a:lnTo>
                <a:lnTo>
                  <a:pt x="6342" y="11582"/>
                </a:lnTo>
                <a:lnTo>
                  <a:pt x="6268" y="11598"/>
                </a:lnTo>
                <a:lnTo>
                  <a:pt x="6194" y="11614"/>
                </a:lnTo>
                <a:lnTo>
                  <a:pt x="6120" y="11631"/>
                </a:lnTo>
                <a:lnTo>
                  <a:pt x="6047" y="11649"/>
                </a:lnTo>
                <a:lnTo>
                  <a:pt x="5973" y="11667"/>
                </a:lnTo>
                <a:lnTo>
                  <a:pt x="5901" y="11686"/>
                </a:lnTo>
                <a:lnTo>
                  <a:pt x="5829" y="11706"/>
                </a:lnTo>
                <a:lnTo>
                  <a:pt x="5756" y="11726"/>
                </a:lnTo>
                <a:lnTo>
                  <a:pt x="5684" y="11747"/>
                </a:lnTo>
                <a:lnTo>
                  <a:pt x="5612" y="11768"/>
                </a:lnTo>
                <a:lnTo>
                  <a:pt x="5540" y="11791"/>
                </a:lnTo>
                <a:lnTo>
                  <a:pt x="5498" y="11690"/>
                </a:lnTo>
                <a:lnTo>
                  <a:pt x="5457" y="11590"/>
                </a:lnTo>
                <a:lnTo>
                  <a:pt x="5417" y="11488"/>
                </a:lnTo>
                <a:lnTo>
                  <a:pt x="5377" y="11386"/>
                </a:lnTo>
                <a:lnTo>
                  <a:pt x="5339" y="11282"/>
                </a:lnTo>
                <a:lnTo>
                  <a:pt x="5303" y="11178"/>
                </a:lnTo>
                <a:lnTo>
                  <a:pt x="5267" y="11074"/>
                </a:lnTo>
                <a:lnTo>
                  <a:pt x="5233" y="10969"/>
                </a:lnTo>
                <a:lnTo>
                  <a:pt x="5200" y="10863"/>
                </a:lnTo>
                <a:lnTo>
                  <a:pt x="5167" y="10757"/>
                </a:lnTo>
                <a:lnTo>
                  <a:pt x="5136" y="10650"/>
                </a:lnTo>
                <a:lnTo>
                  <a:pt x="5106" y="10543"/>
                </a:lnTo>
                <a:lnTo>
                  <a:pt x="5079" y="10434"/>
                </a:lnTo>
                <a:lnTo>
                  <a:pt x="5051" y="10325"/>
                </a:lnTo>
                <a:lnTo>
                  <a:pt x="5025" y="10216"/>
                </a:lnTo>
                <a:lnTo>
                  <a:pt x="5000" y="10106"/>
                </a:lnTo>
                <a:lnTo>
                  <a:pt x="4976" y="9995"/>
                </a:lnTo>
                <a:lnTo>
                  <a:pt x="4954" y="9884"/>
                </a:lnTo>
                <a:lnTo>
                  <a:pt x="4933" y="9773"/>
                </a:lnTo>
                <a:lnTo>
                  <a:pt x="4913" y="9661"/>
                </a:lnTo>
                <a:lnTo>
                  <a:pt x="4895" y="9548"/>
                </a:lnTo>
                <a:lnTo>
                  <a:pt x="4877" y="9435"/>
                </a:lnTo>
                <a:lnTo>
                  <a:pt x="4861" y="9321"/>
                </a:lnTo>
                <a:lnTo>
                  <a:pt x="4847" y="9207"/>
                </a:lnTo>
                <a:lnTo>
                  <a:pt x="4833" y="9092"/>
                </a:lnTo>
                <a:lnTo>
                  <a:pt x="4822" y="8977"/>
                </a:lnTo>
                <a:lnTo>
                  <a:pt x="4811" y="8862"/>
                </a:lnTo>
                <a:lnTo>
                  <a:pt x="4802" y="8746"/>
                </a:lnTo>
                <a:lnTo>
                  <a:pt x="4794" y="8628"/>
                </a:lnTo>
                <a:lnTo>
                  <a:pt x="4787" y="8512"/>
                </a:lnTo>
                <a:lnTo>
                  <a:pt x="4782" y="8394"/>
                </a:lnTo>
                <a:lnTo>
                  <a:pt x="4779" y="8277"/>
                </a:lnTo>
                <a:lnTo>
                  <a:pt x="7945" y="8277"/>
                </a:lnTo>
                <a:close/>
                <a:moveTo>
                  <a:pt x="5353" y="4695"/>
                </a:moveTo>
                <a:lnTo>
                  <a:pt x="5430" y="4721"/>
                </a:lnTo>
                <a:lnTo>
                  <a:pt x="5507" y="4746"/>
                </a:lnTo>
                <a:lnTo>
                  <a:pt x="5583" y="4770"/>
                </a:lnTo>
                <a:lnTo>
                  <a:pt x="5661" y="4793"/>
                </a:lnTo>
                <a:lnTo>
                  <a:pt x="5739" y="4816"/>
                </a:lnTo>
                <a:lnTo>
                  <a:pt x="5817" y="4838"/>
                </a:lnTo>
                <a:lnTo>
                  <a:pt x="5896" y="4860"/>
                </a:lnTo>
                <a:lnTo>
                  <a:pt x="5974" y="4880"/>
                </a:lnTo>
                <a:lnTo>
                  <a:pt x="6053" y="4900"/>
                </a:lnTo>
                <a:lnTo>
                  <a:pt x="6134" y="4920"/>
                </a:lnTo>
                <a:lnTo>
                  <a:pt x="6213" y="4938"/>
                </a:lnTo>
                <a:lnTo>
                  <a:pt x="6293" y="4956"/>
                </a:lnTo>
                <a:lnTo>
                  <a:pt x="6373" y="4973"/>
                </a:lnTo>
                <a:lnTo>
                  <a:pt x="6454" y="4990"/>
                </a:lnTo>
                <a:lnTo>
                  <a:pt x="6535" y="5005"/>
                </a:lnTo>
                <a:lnTo>
                  <a:pt x="6615" y="5020"/>
                </a:lnTo>
                <a:lnTo>
                  <a:pt x="6697" y="5035"/>
                </a:lnTo>
                <a:lnTo>
                  <a:pt x="6778" y="5048"/>
                </a:lnTo>
                <a:lnTo>
                  <a:pt x="6860" y="5061"/>
                </a:lnTo>
                <a:lnTo>
                  <a:pt x="6942" y="5073"/>
                </a:lnTo>
                <a:lnTo>
                  <a:pt x="7024" y="5084"/>
                </a:lnTo>
                <a:lnTo>
                  <a:pt x="7106" y="5095"/>
                </a:lnTo>
                <a:lnTo>
                  <a:pt x="7189" y="5105"/>
                </a:lnTo>
                <a:lnTo>
                  <a:pt x="7273" y="5114"/>
                </a:lnTo>
                <a:lnTo>
                  <a:pt x="7356" y="5122"/>
                </a:lnTo>
                <a:lnTo>
                  <a:pt x="7439" y="5131"/>
                </a:lnTo>
                <a:lnTo>
                  <a:pt x="7523" y="5137"/>
                </a:lnTo>
                <a:lnTo>
                  <a:pt x="7607" y="5143"/>
                </a:lnTo>
                <a:lnTo>
                  <a:pt x="7691" y="5149"/>
                </a:lnTo>
                <a:lnTo>
                  <a:pt x="7775" y="5153"/>
                </a:lnTo>
                <a:lnTo>
                  <a:pt x="7860" y="5157"/>
                </a:lnTo>
                <a:lnTo>
                  <a:pt x="7945" y="5160"/>
                </a:lnTo>
                <a:lnTo>
                  <a:pt x="7945" y="7759"/>
                </a:lnTo>
                <a:lnTo>
                  <a:pt x="4779" y="7759"/>
                </a:lnTo>
                <a:lnTo>
                  <a:pt x="4782" y="7658"/>
                </a:lnTo>
                <a:lnTo>
                  <a:pt x="4786" y="7557"/>
                </a:lnTo>
                <a:lnTo>
                  <a:pt x="4791" y="7456"/>
                </a:lnTo>
                <a:lnTo>
                  <a:pt x="4797" y="7356"/>
                </a:lnTo>
                <a:lnTo>
                  <a:pt x="4805" y="7255"/>
                </a:lnTo>
                <a:lnTo>
                  <a:pt x="4812" y="7155"/>
                </a:lnTo>
                <a:lnTo>
                  <a:pt x="4821" y="7056"/>
                </a:lnTo>
                <a:lnTo>
                  <a:pt x="4831" y="6957"/>
                </a:lnTo>
                <a:lnTo>
                  <a:pt x="4843" y="6857"/>
                </a:lnTo>
                <a:lnTo>
                  <a:pt x="4854" y="6759"/>
                </a:lnTo>
                <a:lnTo>
                  <a:pt x="4867" y="6661"/>
                </a:lnTo>
                <a:lnTo>
                  <a:pt x="4881" y="6563"/>
                </a:lnTo>
                <a:lnTo>
                  <a:pt x="4896" y="6466"/>
                </a:lnTo>
                <a:lnTo>
                  <a:pt x="4911" y="6368"/>
                </a:lnTo>
                <a:lnTo>
                  <a:pt x="4928" y="6272"/>
                </a:lnTo>
                <a:lnTo>
                  <a:pt x="4945" y="6176"/>
                </a:lnTo>
                <a:lnTo>
                  <a:pt x="4964" y="6080"/>
                </a:lnTo>
                <a:lnTo>
                  <a:pt x="4983" y="5984"/>
                </a:lnTo>
                <a:lnTo>
                  <a:pt x="5004" y="5889"/>
                </a:lnTo>
                <a:lnTo>
                  <a:pt x="5025" y="5795"/>
                </a:lnTo>
                <a:lnTo>
                  <a:pt x="5048" y="5701"/>
                </a:lnTo>
                <a:lnTo>
                  <a:pt x="5070" y="5607"/>
                </a:lnTo>
                <a:lnTo>
                  <a:pt x="5095" y="5513"/>
                </a:lnTo>
                <a:lnTo>
                  <a:pt x="5120" y="5420"/>
                </a:lnTo>
                <a:lnTo>
                  <a:pt x="5145" y="5328"/>
                </a:lnTo>
                <a:lnTo>
                  <a:pt x="5172" y="5236"/>
                </a:lnTo>
                <a:lnTo>
                  <a:pt x="5201" y="5145"/>
                </a:lnTo>
                <a:lnTo>
                  <a:pt x="5228" y="5053"/>
                </a:lnTo>
                <a:lnTo>
                  <a:pt x="5258" y="4963"/>
                </a:lnTo>
                <a:lnTo>
                  <a:pt x="5289" y="4873"/>
                </a:lnTo>
                <a:lnTo>
                  <a:pt x="5321" y="4784"/>
                </a:lnTo>
                <a:lnTo>
                  <a:pt x="5353" y="4695"/>
                </a:lnTo>
                <a:close/>
                <a:moveTo>
                  <a:pt x="5056" y="4040"/>
                </a:moveTo>
                <a:lnTo>
                  <a:pt x="4994" y="4015"/>
                </a:lnTo>
                <a:lnTo>
                  <a:pt x="4934" y="3989"/>
                </a:lnTo>
                <a:lnTo>
                  <a:pt x="4873" y="3963"/>
                </a:lnTo>
                <a:lnTo>
                  <a:pt x="4813" y="3936"/>
                </a:lnTo>
                <a:lnTo>
                  <a:pt x="4753" y="3909"/>
                </a:lnTo>
                <a:lnTo>
                  <a:pt x="4693" y="3882"/>
                </a:lnTo>
                <a:lnTo>
                  <a:pt x="4633" y="3854"/>
                </a:lnTo>
                <a:lnTo>
                  <a:pt x="4575" y="3825"/>
                </a:lnTo>
                <a:lnTo>
                  <a:pt x="4515" y="3796"/>
                </a:lnTo>
                <a:lnTo>
                  <a:pt x="4457" y="3766"/>
                </a:lnTo>
                <a:lnTo>
                  <a:pt x="4398" y="3736"/>
                </a:lnTo>
                <a:lnTo>
                  <a:pt x="4341" y="3705"/>
                </a:lnTo>
                <a:lnTo>
                  <a:pt x="4282" y="3674"/>
                </a:lnTo>
                <a:lnTo>
                  <a:pt x="4225" y="3643"/>
                </a:lnTo>
                <a:lnTo>
                  <a:pt x="4168" y="3611"/>
                </a:lnTo>
                <a:lnTo>
                  <a:pt x="4111" y="3579"/>
                </a:lnTo>
                <a:lnTo>
                  <a:pt x="3998" y="3513"/>
                </a:lnTo>
                <a:lnTo>
                  <a:pt x="3886" y="3446"/>
                </a:lnTo>
                <a:lnTo>
                  <a:pt x="3776" y="3377"/>
                </a:lnTo>
                <a:lnTo>
                  <a:pt x="3667" y="3305"/>
                </a:lnTo>
                <a:lnTo>
                  <a:pt x="3559" y="3233"/>
                </a:lnTo>
                <a:lnTo>
                  <a:pt x="3451" y="3159"/>
                </a:lnTo>
                <a:lnTo>
                  <a:pt x="3345" y="3084"/>
                </a:lnTo>
                <a:lnTo>
                  <a:pt x="3241" y="3007"/>
                </a:lnTo>
                <a:lnTo>
                  <a:pt x="3337" y="2917"/>
                </a:lnTo>
                <a:lnTo>
                  <a:pt x="3436" y="2829"/>
                </a:lnTo>
                <a:lnTo>
                  <a:pt x="3535" y="2743"/>
                </a:lnTo>
                <a:lnTo>
                  <a:pt x="3637" y="2659"/>
                </a:lnTo>
                <a:lnTo>
                  <a:pt x="3740" y="2576"/>
                </a:lnTo>
                <a:lnTo>
                  <a:pt x="3845" y="2496"/>
                </a:lnTo>
                <a:lnTo>
                  <a:pt x="3951" y="2417"/>
                </a:lnTo>
                <a:lnTo>
                  <a:pt x="4059" y="2340"/>
                </a:lnTo>
                <a:lnTo>
                  <a:pt x="4168" y="2266"/>
                </a:lnTo>
                <a:lnTo>
                  <a:pt x="4279" y="2193"/>
                </a:lnTo>
                <a:lnTo>
                  <a:pt x="4391" y="2122"/>
                </a:lnTo>
                <a:lnTo>
                  <a:pt x="4505" y="2054"/>
                </a:lnTo>
                <a:lnTo>
                  <a:pt x="4620" y="1986"/>
                </a:lnTo>
                <a:lnTo>
                  <a:pt x="4736" y="1921"/>
                </a:lnTo>
                <a:lnTo>
                  <a:pt x="4854" y="1859"/>
                </a:lnTo>
                <a:lnTo>
                  <a:pt x="4973" y="1799"/>
                </a:lnTo>
                <a:lnTo>
                  <a:pt x="5093" y="1740"/>
                </a:lnTo>
                <a:lnTo>
                  <a:pt x="5215" y="1684"/>
                </a:lnTo>
                <a:lnTo>
                  <a:pt x="5338" y="1630"/>
                </a:lnTo>
                <a:lnTo>
                  <a:pt x="5461" y="1579"/>
                </a:lnTo>
                <a:lnTo>
                  <a:pt x="5587" y="1528"/>
                </a:lnTo>
                <a:lnTo>
                  <a:pt x="5714" y="1481"/>
                </a:lnTo>
                <a:lnTo>
                  <a:pt x="5841" y="1436"/>
                </a:lnTo>
                <a:lnTo>
                  <a:pt x="5969" y="1393"/>
                </a:lnTo>
                <a:lnTo>
                  <a:pt x="6100" y="1353"/>
                </a:lnTo>
                <a:lnTo>
                  <a:pt x="6230" y="1315"/>
                </a:lnTo>
                <a:lnTo>
                  <a:pt x="6362" y="1279"/>
                </a:lnTo>
                <a:lnTo>
                  <a:pt x="6495" y="1246"/>
                </a:lnTo>
                <a:lnTo>
                  <a:pt x="6628" y="1215"/>
                </a:lnTo>
                <a:lnTo>
                  <a:pt x="6764" y="1187"/>
                </a:lnTo>
                <a:lnTo>
                  <a:pt x="6899" y="1161"/>
                </a:lnTo>
                <a:lnTo>
                  <a:pt x="7036" y="1137"/>
                </a:lnTo>
                <a:lnTo>
                  <a:pt x="6960" y="1213"/>
                </a:lnTo>
                <a:lnTo>
                  <a:pt x="6884" y="1289"/>
                </a:lnTo>
                <a:lnTo>
                  <a:pt x="6809" y="1367"/>
                </a:lnTo>
                <a:lnTo>
                  <a:pt x="6735" y="1446"/>
                </a:lnTo>
                <a:lnTo>
                  <a:pt x="6662" y="1525"/>
                </a:lnTo>
                <a:lnTo>
                  <a:pt x="6589" y="1607"/>
                </a:lnTo>
                <a:lnTo>
                  <a:pt x="6518" y="1689"/>
                </a:lnTo>
                <a:lnTo>
                  <a:pt x="6448" y="1771"/>
                </a:lnTo>
                <a:lnTo>
                  <a:pt x="6379" y="1855"/>
                </a:lnTo>
                <a:lnTo>
                  <a:pt x="6310" y="1940"/>
                </a:lnTo>
                <a:lnTo>
                  <a:pt x="6242" y="2027"/>
                </a:lnTo>
                <a:lnTo>
                  <a:pt x="6176" y="2113"/>
                </a:lnTo>
                <a:lnTo>
                  <a:pt x="6110" y="2201"/>
                </a:lnTo>
                <a:lnTo>
                  <a:pt x="6045" y="2290"/>
                </a:lnTo>
                <a:lnTo>
                  <a:pt x="5982" y="2379"/>
                </a:lnTo>
                <a:lnTo>
                  <a:pt x="5919" y="2471"/>
                </a:lnTo>
                <a:lnTo>
                  <a:pt x="5857" y="2562"/>
                </a:lnTo>
                <a:lnTo>
                  <a:pt x="5797" y="2654"/>
                </a:lnTo>
                <a:lnTo>
                  <a:pt x="5736" y="2748"/>
                </a:lnTo>
                <a:lnTo>
                  <a:pt x="5678" y="2842"/>
                </a:lnTo>
                <a:lnTo>
                  <a:pt x="5620" y="2938"/>
                </a:lnTo>
                <a:lnTo>
                  <a:pt x="5564" y="3034"/>
                </a:lnTo>
                <a:lnTo>
                  <a:pt x="5508" y="3130"/>
                </a:lnTo>
                <a:lnTo>
                  <a:pt x="5453" y="3228"/>
                </a:lnTo>
                <a:lnTo>
                  <a:pt x="5400" y="3326"/>
                </a:lnTo>
                <a:lnTo>
                  <a:pt x="5347" y="3427"/>
                </a:lnTo>
                <a:lnTo>
                  <a:pt x="5296" y="3527"/>
                </a:lnTo>
                <a:lnTo>
                  <a:pt x="5246" y="3628"/>
                </a:lnTo>
                <a:lnTo>
                  <a:pt x="5197" y="3729"/>
                </a:lnTo>
                <a:lnTo>
                  <a:pt x="5148" y="3833"/>
                </a:lnTo>
                <a:lnTo>
                  <a:pt x="5102" y="3936"/>
                </a:lnTo>
                <a:lnTo>
                  <a:pt x="5056" y="4040"/>
                </a:lnTo>
                <a:close/>
                <a:moveTo>
                  <a:pt x="7945" y="1047"/>
                </a:moveTo>
                <a:lnTo>
                  <a:pt x="7945" y="4642"/>
                </a:lnTo>
                <a:lnTo>
                  <a:pt x="7867" y="4639"/>
                </a:lnTo>
                <a:lnTo>
                  <a:pt x="7789" y="4635"/>
                </a:lnTo>
                <a:lnTo>
                  <a:pt x="7711" y="4631"/>
                </a:lnTo>
                <a:lnTo>
                  <a:pt x="7633" y="4626"/>
                </a:lnTo>
                <a:lnTo>
                  <a:pt x="7556" y="4621"/>
                </a:lnTo>
                <a:lnTo>
                  <a:pt x="7478" y="4614"/>
                </a:lnTo>
                <a:lnTo>
                  <a:pt x="7401" y="4607"/>
                </a:lnTo>
                <a:lnTo>
                  <a:pt x="7325" y="4600"/>
                </a:lnTo>
                <a:lnTo>
                  <a:pt x="7248" y="4591"/>
                </a:lnTo>
                <a:lnTo>
                  <a:pt x="7172" y="4582"/>
                </a:lnTo>
                <a:lnTo>
                  <a:pt x="7095" y="4573"/>
                </a:lnTo>
                <a:lnTo>
                  <a:pt x="7020" y="4562"/>
                </a:lnTo>
                <a:lnTo>
                  <a:pt x="6944" y="4551"/>
                </a:lnTo>
                <a:lnTo>
                  <a:pt x="6868" y="4540"/>
                </a:lnTo>
                <a:lnTo>
                  <a:pt x="6793" y="4527"/>
                </a:lnTo>
                <a:lnTo>
                  <a:pt x="6718" y="4514"/>
                </a:lnTo>
                <a:lnTo>
                  <a:pt x="6644" y="4501"/>
                </a:lnTo>
                <a:lnTo>
                  <a:pt x="6569" y="4486"/>
                </a:lnTo>
                <a:lnTo>
                  <a:pt x="6495" y="4471"/>
                </a:lnTo>
                <a:lnTo>
                  <a:pt x="6421" y="4456"/>
                </a:lnTo>
                <a:lnTo>
                  <a:pt x="6347" y="4439"/>
                </a:lnTo>
                <a:lnTo>
                  <a:pt x="6273" y="4423"/>
                </a:lnTo>
                <a:lnTo>
                  <a:pt x="6200" y="4405"/>
                </a:lnTo>
                <a:lnTo>
                  <a:pt x="6127" y="4387"/>
                </a:lnTo>
                <a:lnTo>
                  <a:pt x="6055" y="4368"/>
                </a:lnTo>
                <a:lnTo>
                  <a:pt x="5982" y="4348"/>
                </a:lnTo>
                <a:lnTo>
                  <a:pt x="5910" y="4328"/>
                </a:lnTo>
                <a:lnTo>
                  <a:pt x="5838" y="4308"/>
                </a:lnTo>
                <a:lnTo>
                  <a:pt x="5766" y="4286"/>
                </a:lnTo>
                <a:lnTo>
                  <a:pt x="5694" y="4264"/>
                </a:lnTo>
                <a:lnTo>
                  <a:pt x="5624" y="4242"/>
                </a:lnTo>
                <a:lnTo>
                  <a:pt x="5553" y="4217"/>
                </a:lnTo>
                <a:lnTo>
                  <a:pt x="5605" y="4099"/>
                </a:lnTo>
                <a:lnTo>
                  <a:pt x="5658" y="3982"/>
                </a:lnTo>
                <a:lnTo>
                  <a:pt x="5714" y="3866"/>
                </a:lnTo>
                <a:lnTo>
                  <a:pt x="5771" y="3750"/>
                </a:lnTo>
                <a:lnTo>
                  <a:pt x="5830" y="3637"/>
                </a:lnTo>
                <a:lnTo>
                  <a:pt x="5889" y="3524"/>
                </a:lnTo>
                <a:lnTo>
                  <a:pt x="5951" y="3412"/>
                </a:lnTo>
                <a:lnTo>
                  <a:pt x="6014" y="3301"/>
                </a:lnTo>
                <a:lnTo>
                  <a:pt x="6078" y="3192"/>
                </a:lnTo>
                <a:lnTo>
                  <a:pt x="6144" y="3084"/>
                </a:lnTo>
                <a:lnTo>
                  <a:pt x="6212" y="2978"/>
                </a:lnTo>
                <a:lnTo>
                  <a:pt x="6279" y="2871"/>
                </a:lnTo>
                <a:lnTo>
                  <a:pt x="6349" y="2767"/>
                </a:lnTo>
                <a:lnTo>
                  <a:pt x="6421" y="2664"/>
                </a:lnTo>
                <a:lnTo>
                  <a:pt x="6494" y="2563"/>
                </a:lnTo>
                <a:lnTo>
                  <a:pt x="6568" y="2463"/>
                </a:lnTo>
                <a:lnTo>
                  <a:pt x="6643" y="2363"/>
                </a:lnTo>
                <a:lnTo>
                  <a:pt x="6718" y="2265"/>
                </a:lnTo>
                <a:lnTo>
                  <a:pt x="6796" y="2169"/>
                </a:lnTo>
                <a:lnTo>
                  <a:pt x="6875" y="2074"/>
                </a:lnTo>
                <a:lnTo>
                  <a:pt x="6955" y="1980"/>
                </a:lnTo>
                <a:lnTo>
                  <a:pt x="7038" y="1888"/>
                </a:lnTo>
                <a:lnTo>
                  <a:pt x="7121" y="1798"/>
                </a:lnTo>
                <a:lnTo>
                  <a:pt x="7204" y="1709"/>
                </a:lnTo>
                <a:lnTo>
                  <a:pt x="7289" y="1621"/>
                </a:lnTo>
                <a:lnTo>
                  <a:pt x="7375" y="1534"/>
                </a:lnTo>
                <a:lnTo>
                  <a:pt x="7463" y="1449"/>
                </a:lnTo>
                <a:lnTo>
                  <a:pt x="7552" y="1366"/>
                </a:lnTo>
                <a:lnTo>
                  <a:pt x="7642" y="1285"/>
                </a:lnTo>
                <a:lnTo>
                  <a:pt x="7732" y="1205"/>
                </a:lnTo>
                <a:lnTo>
                  <a:pt x="7825" y="1126"/>
                </a:lnTo>
                <a:lnTo>
                  <a:pt x="7918" y="1049"/>
                </a:lnTo>
                <a:lnTo>
                  <a:pt x="7931" y="1048"/>
                </a:lnTo>
                <a:lnTo>
                  <a:pt x="7945" y="1047"/>
                </a:lnTo>
                <a:close/>
                <a:moveTo>
                  <a:pt x="9383" y="1137"/>
                </a:moveTo>
                <a:lnTo>
                  <a:pt x="9520" y="1161"/>
                </a:lnTo>
                <a:lnTo>
                  <a:pt x="9656" y="1187"/>
                </a:lnTo>
                <a:lnTo>
                  <a:pt x="9791" y="1215"/>
                </a:lnTo>
                <a:lnTo>
                  <a:pt x="9924" y="1246"/>
                </a:lnTo>
                <a:lnTo>
                  <a:pt x="10058" y="1279"/>
                </a:lnTo>
                <a:lnTo>
                  <a:pt x="10189" y="1315"/>
                </a:lnTo>
                <a:lnTo>
                  <a:pt x="10320" y="1353"/>
                </a:lnTo>
                <a:lnTo>
                  <a:pt x="10450" y="1393"/>
                </a:lnTo>
                <a:lnTo>
                  <a:pt x="10578" y="1436"/>
                </a:lnTo>
                <a:lnTo>
                  <a:pt x="10706" y="1481"/>
                </a:lnTo>
                <a:lnTo>
                  <a:pt x="10832" y="1528"/>
                </a:lnTo>
                <a:lnTo>
                  <a:pt x="10958" y="1579"/>
                </a:lnTo>
                <a:lnTo>
                  <a:pt x="11082" y="1630"/>
                </a:lnTo>
                <a:lnTo>
                  <a:pt x="11205" y="1684"/>
                </a:lnTo>
                <a:lnTo>
                  <a:pt x="11326" y="1740"/>
                </a:lnTo>
                <a:lnTo>
                  <a:pt x="11446" y="1799"/>
                </a:lnTo>
                <a:lnTo>
                  <a:pt x="11565" y="1859"/>
                </a:lnTo>
                <a:lnTo>
                  <a:pt x="11683" y="1921"/>
                </a:lnTo>
                <a:lnTo>
                  <a:pt x="11799" y="1986"/>
                </a:lnTo>
                <a:lnTo>
                  <a:pt x="11914" y="2054"/>
                </a:lnTo>
                <a:lnTo>
                  <a:pt x="12028" y="2122"/>
                </a:lnTo>
                <a:lnTo>
                  <a:pt x="12140" y="2193"/>
                </a:lnTo>
                <a:lnTo>
                  <a:pt x="12251" y="2266"/>
                </a:lnTo>
                <a:lnTo>
                  <a:pt x="12360" y="2340"/>
                </a:lnTo>
                <a:lnTo>
                  <a:pt x="12468" y="2417"/>
                </a:lnTo>
                <a:lnTo>
                  <a:pt x="12574" y="2496"/>
                </a:lnTo>
                <a:lnTo>
                  <a:pt x="12679" y="2576"/>
                </a:lnTo>
                <a:lnTo>
                  <a:pt x="12782" y="2659"/>
                </a:lnTo>
                <a:lnTo>
                  <a:pt x="12884" y="2743"/>
                </a:lnTo>
                <a:lnTo>
                  <a:pt x="12983" y="2829"/>
                </a:lnTo>
                <a:lnTo>
                  <a:pt x="13082" y="2917"/>
                </a:lnTo>
                <a:lnTo>
                  <a:pt x="13178" y="3007"/>
                </a:lnTo>
                <a:lnTo>
                  <a:pt x="13074" y="3084"/>
                </a:lnTo>
                <a:lnTo>
                  <a:pt x="12968" y="3159"/>
                </a:lnTo>
                <a:lnTo>
                  <a:pt x="12861" y="3233"/>
                </a:lnTo>
                <a:lnTo>
                  <a:pt x="12752" y="3305"/>
                </a:lnTo>
                <a:lnTo>
                  <a:pt x="12644" y="3377"/>
                </a:lnTo>
                <a:lnTo>
                  <a:pt x="12533" y="3446"/>
                </a:lnTo>
                <a:lnTo>
                  <a:pt x="12421" y="3513"/>
                </a:lnTo>
                <a:lnTo>
                  <a:pt x="12308" y="3579"/>
                </a:lnTo>
                <a:lnTo>
                  <a:pt x="12252" y="3611"/>
                </a:lnTo>
                <a:lnTo>
                  <a:pt x="12194" y="3643"/>
                </a:lnTo>
                <a:lnTo>
                  <a:pt x="12137" y="3674"/>
                </a:lnTo>
                <a:lnTo>
                  <a:pt x="12078" y="3705"/>
                </a:lnTo>
                <a:lnTo>
                  <a:pt x="12021" y="3736"/>
                </a:lnTo>
                <a:lnTo>
                  <a:pt x="11962" y="3766"/>
                </a:lnTo>
                <a:lnTo>
                  <a:pt x="11904" y="3796"/>
                </a:lnTo>
                <a:lnTo>
                  <a:pt x="11844" y="3825"/>
                </a:lnTo>
                <a:lnTo>
                  <a:pt x="11786" y="3854"/>
                </a:lnTo>
                <a:lnTo>
                  <a:pt x="11726" y="3882"/>
                </a:lnTo>
                <a:lnTo>
                  <a:pt x="11667" y="3909"/>
                </a:lnTo>
                <a:lnTo>
                  <a:pt x="11606" y="3936"/>
                </a:lnTo>
                <a:lnTo>
                  <a:pt x="11546" y="3963"/>
                </a:lnTo>
                <a:lnTo>
                  <a:pt x="11485" y="3989"/>
                </a:lnTo>
                <a:lnTo>
                  <a:pt x="11425" y="4015"/>
                </a:lnTo>
                <a:lnTo>
                  <a:pt x="11363" y="4040"/>
                </a:lnTo>
                <a:lnTo>
                  <a:pt x="11317" y="3936"/>
                </a:lnTo>
                <a:lnTo>
                  <a:pt x="11271" y="3833"/>
                </a:lnTo>
                <a:lnTo>
                  <a:pt x="11222" y="3729"/>
                </a:lnTo>
                <a:lnTo>
                  <a:pt x="11173" y="3628"/>
                </a:lnTo>
                <a:lnTo>
                  <a:pt x="11123" y="3527"/>
                </a:lnTo>
                <a:lnTo>
                  <a:pt x="11072" y="3427"/>
                </a:lnTo>
                <a:lnTo>
                  <a:pt x="11019" y="3326"/>
                </a:lnTo>
                <a:lnTo>
                  <a:pt x="10966" y="3228"/>
                </a:lnTo>
                <a:lnTo>
                  <a:pt x="10911" y="3130"/>
                </a:lnTo>
                <a:lnTo>
                  <a:pt x="10855" y="3034"/>
                </a:lnTo>
                <a:lnTo>
                  <a:pt x="10799" y="2938"/>
                </a:lnTo>
                <a:lnTo>
                  <a:pt x="10741" y="2842"/>
                </a:lnTo>
                <a:lnTo>
                  <a:pt x="10683" y="2748"/>
                </a:lnTo>
                <a:lnTo>
                  <a:pt x="10623" y="2654"/>
                </a:lnTo>
                <a:lnTo>
                  <a:pt x="10562" y="2562"/>
                </a:lnTo>
                <a:lnTo>
                  <a:pt x="10500" y="2471"/>
                </a:lnTo>
                <a:lnTo>
                  <a:pt x="10437" y="2379"/>
                </a:lnTo>
                <a:lnTo>
                  <a:pt x="10374" y="2290"/>
                </a:lnTo>
                <a:lnTo>
                  <a:pt x="10309" y="2201"/>
                </a:lnTo>
                <a:lnTo>
                  <a:pt x="10243" y="2113"/>
                </a:lnTo>
                <a:lnTo>
                  <a:pt x="10177" y="2027"/>
                </a:lnTo>
                <a:lnTo>
                  <a:pt x="10109" y="1940"/>
                </a:lnTo>
                <a:lnTo>
                  <a:pt x="10041" y="1855"/>
                </a:lnTo>
                <a:lnTo>
                  <a:pt x="9971" y="1771"/>
                </a:lnTo>
                <a:lnTo>
                  <a:pt x="9901" y="1689"/>
                </a:lnTo>
                <a:lnTo>
                  <a:pt x="9830" y="1607"/>
                </a:lnTo>
                <a:lnTo>
                  <a:pt x="9758" y="1525"/>
                </a:lnTo>
                <a:lnTo>
                  <a:pt x="9685" y="1446"/>
                </a:lnTo>
                <a:lnTo>
                  <a:pt x="9610" y="1367"/>
                </a:lnTo>
                <a:lnTo>
                  <a:pt x="9536" y="1289"/>
                </a:lnTo>
                <a:lnTo>
                  <a:pt x="9460" y="1213"/>
                </a:lnTo>
                <a:lnTo>
                  <a:pt x="9383" y="1137"/>
                </a:lnTo>
                <a:close/>
                <a:moveTo>
                  <a:pt x="8502" y="1049"/>
                </a:moveTo>
                <a:lnTo>
                  <a:pt x="8595" y="1126"/>
                </a:lnTo>
                <a:lnTo>
                  <a:pt x="8687" y="1205"/>
                </a:lnTo>
                <a:lnTo>
                  <a:pt x="8778" y="1285"/>
                </a:lnTo>
                <a:lnTo>
                  <a:pt x="8867" y="1366"/>
                </a:lnTo>
                <a:lnTo>
                  <a:pt x="8957" y="1449"/>
                </a:lnTo>
                <a:lnTo>
                  <a:pt x="9044" y="1534"/>
                </a:lnTo>
                <a:lnTo>
                  <a:pt x="9130" y="1621"/>
                </a:lnTo>
                <a:lnTo>
                  <a:pt x="9215" y="1709"/>
                </a:lnTo>
                <a:lnTo>
                  <a:pt x="9299" y="1798"/>
                </a:lnTo>
                <a:lnTo>
                  <a:pt x="9382" y="1888"/>
                </a:lnTo>
                <a:lnTo>
                  <a:pt x="9464" y="1980"/>
                </a:lnTo>
                <a:lnTo>
                  <a:pt x="9544" y="2074"/>
                </a:lnTo>
                <a:lnTo>
                  <a:pt x="9623" y="2169"/>
                </a:lnTo>
                <a:lnTo>
                  <a:pt x="9701" y="2265"/>
                </a:lnTo>
                <a:lnTo>
                  <a:pt x="9778" y="2363"/>
                </a:lnTo>
                <a:lnTo>
                  <a:pt x="9852" y="2463"/>
                </a:lnTo>
                <a:lnTo>
                  <a:pt x="9926" y="2563"/>
                </a:lnTo>
                <a:lnTo>
                  <a:pt x="9999" y="2664"/>
                </a:lnTo>
                <a:lnTo>
                  <a:pt x="10070" y="2767"/>
                </a:lnTo>
                <a:lnTo>
                  <a:pt x="10140" y="2871"/>
                </a:lnTo>
                <a:lnTo>
                  <a:pt x="10209" y="2978"/>
                </a:lnTo>
                <a:lnTo>
                  <a:pt x="10275" y="3084"/>
                </a:lnTo>
                <a:lnTo>
                  <a:pt x="10341" y="3192"/>
                </a:lnTo>
                <a:lnTo>
                  <a:pt x="10406" y="3301"/>
                </a:lnTo>
                <a:lnTo>
                  <a:pt x="10468" y="3412"/>
                </a:lnTo>
                <a:lnTo>
                  <a:pt x="10530" y="3524"/>
                </a:lnTo>
                <a:lnTo>
                  <a:pt x="10589" y="3637"/>
                </a:lnTo>
                <a:lnTo>
                  <a:pt x="10648" y="3750"/>
                </a:lnTo>
                <a:lnTo>
                  <a:pt x="10705" y="3866"/>
                </a:lnTo>
                <a:lnTo>
                  <a:pt x="10761" y="3982"/>
                </a:lnTo>
                <a:lnTo>
                  <a:pt x="10815" y="4099"/>
                </a:lnTo>
                <a:lnTo>
                  <a:pt x="10867" y="4217"/>
                </a:lnTo>
                <a:lnTo>
                  <a:pt x="10797" y="4242"/>
                </a:lnTo>
                <a:lnTo>
                  <a:pt x="10725" y="4264"/>
                </a:lnTo>
                <a:lnTo>
                  <a:pt x="10654" y="4286"/>
                </a:lnTo>
                <a:lnTo>
                  <a:pt x="10582" y="4308"/>
                </a:lnTo>
                <a:lnTo>
                  <a:pt x="10510" y="4328"/>
                </a:lnTo>
                <a:lnTo>
                  <a:pt x="10437" y="4348"/>
                </a:lnTo>
                <a:lnTo>
                  <a:pt x="10366" y="4368"/>
                </a:lnTo>
                <a:lnTo>
                  <a:pt x="10293" y="4387"/>
                </a:lnTo>
                <a:lnTo>
                  <a:pt x="10219" y="4405"/>
                </a:lnTo>
                <a:lnTo>
                  <a:pt x="10146" y="4423"/>
                </a:lnTo>
                <a:lnTo>
                  <a:pt x="10072" y="4439"/>
                </a:lnTo>
                <a:lnTo>
                  <a:pt x="9998" y="4456"/>
                </a:lnTo>
                <a:lnTo>
                  <a:pt x="9924" y="4471"/>
                </a:lnTo>
                <a:lnTo>
                  <a:pt x="9850" y="4486"/>
                </a:lnTo>
                <a:lnTo>
                  <a:pt x="9775" y="4501"/>
                </a:lnTo>
                <a:lnTo>
                  <a:pt x="9701" y="4514"/>
                </a:lnTo>
                <a:lnTo>
                  <a:pt x="9626" y="4527"/>
                </a:lnTo>
                <a:lnTo>
                  <a:pt x="9551" y="4540"/>
                </a:lnTo>
                <a:lnTo>
                  <a:pt x="9475" y="4551"/>
                </a:lnTo>
                <a:lnTo>
                  <a:pt x="9400" y="4562"/>
                </a:lnTo>
                <a:lnTo>
                  <a:pt x="9324" y="4573"/>
                </a:lnTo>
                <a:lnTo>
                  <a:pt x="9247" y="4582"/>
                </a:lnTo>
                <a:lnTo>
                  <a:pt x="9171" y="4591"/>
                </a:lnTo>
                <a:lnTo>
                  <a:pt x="9094" y="4600"/>
                </a:lnTo>
                <a:lnTo>
                  <a:pt x="9018" y="4607"/>
                </a:lnTo>
                <a:lnTo>
                  <a:pt x="8940" y="4614"/>
                </a:lnTo>
                <a:lnTo>
                  <a:pt x="8863" y="4621"/>
                </a:lnTo>
                <a:lnTo>
                  <a:pt x="8786" y="4626"/>
                </a:lnTo>
                <a:lnTo>
                  <a:pt x="8708" y="4631"/>
                </a:lnTo>
                <a:lnTo>
                  <a:pt x="8630" y="4635"/>
                </a:lnTo>
                <a:lnTo>
                  <a:pt x="8552" y="4639"/>
                </a:lnTo>
                <a:lnTo>
                  <a:pt x="8474" y="4642"/>
                </a:lnTo>
                <a:lnTo>
                  <a:pt x="8474" y="1047"/>
                </a:lnTo>
                <a:lnTo>
                  <a:pt x="8489" y="1048"/>
                </a:lnTo>
                <a:lnTo>
                  <a:pt x="8502" y="1049"/>
                </a:lnTo>
                <a:close/>
                <a:moveTo>
                  <a:pt x="7917" y="14987"/>
                </a:moveTo>
                <a:lnTo>
                  <a:pt x="7835" y="14918"/>
                </a:lnTo>
                <a:lnTo>
                  <a:pt x="7754" y="14850"/>
                </a:lnTo>
                <a:lnTo>
                  <a:pt x="7673" y="14779"/>
                </a:lnTo>
                <a:lnTo>
                  <a:pt x="7594" y="14708"/>
                </a:lnTo>
                <a:lnTo>
                  <a:pt x="7515" y="14636"/>
                </a:lnTo>
                <a:lnTo>
                  <a:pt x="7437" y="14562"/>
                </a:lnTo>
                <a:lnTo>
                  <a:pt x="7360" y="14487"/>
                </a:lnTo>
                <a:lnTo>
                  <a:pt x="7284" y="14410"/>
                </a:lnTo>
                <a:lnTo>
                  <a:pt x="7209" y="14333"/>
                </a:lnTo>
                <a:lnTo>
                  <a:pt x="7135" y="14255"/>
                </a:lnTo>
                <a:lnTo>
                  <a:pt x="7061" y="14175"/>
                </a:lnTo>
                <a:lnTo>
                  <a:pt x="6989" y="14095"/>
                </a:lnTo>
                <a:lnTo>
                  <a:pt x="6919" y="14012"/>
                </a:lnTo>
                <a:lnTo>
                  <a:pt x="6848" y="13930"/>
                </a:lnTo>
                <a:lnTo>
                  <a:pt x="6778" y="13846"/>
                </a:lnTo>
                <a:lnTo>
                  <a:pt x="6710" y="13761"/>
                </a:lnTo>
                <a:lnTo>
                  <a:pt x="6643" y="13675"/>
                </a:lnTo>
                <a:lnTo>
                  <a:pt x="6576" y="13588"/>
                </a:lnTo>
                <a:lnTo>
                  <a:pt x="6511" y="13499"/>
                </a:lnTo>
                <a:lnTo>
                  <a:pt x="6447" y="13410"/>
                </a:lnTo>
                <a:lnTo>
                  <a:pt x="6383" y="13319"/>
                </a:lnTo>
                <a:lnTo>
                  <a:pt x="6321" y="13228"/>
                </a:lnTo>
                <a:lnTo>
                  <a:pt x="6260" y="13135"/>
                </a:lnTo>
                <a:lnTo>
                  <a:pt x="6199" y="13042"/>
                </a:lnTo>
                <a:lnTo>
                  <a:pt x="6141" y="12948"/>
                </a:lnTo>
                <a:lnTo>
                  <a:pt x="6082" y="12853"/>
                </a:lnTo>
                <a:lnTo>
                  <a:pt x="6026" y="12757"/>
                </a:lnTo>
                <a:lnTo>
                  <a:pt x="5969" y="12659"/>
                </a:lnTo>
                <a:lnTo>
                  <a:pt x="5915" y="12561"/>
                </a:lnTo>
                <a:lnTo>
                  <a:pt x="5862" y="12462"/>
                </a:lnTo>
                <a:lnTo>
                  <a:pt x="5809" y="12363"/>
                </a:lnTo>
                <a:lnTo>
                  <a:pt x="5758" y="12262"/>
                </a:lnTo>
                <a:lnTo>
                  <a:pt x="5823" y="12242"/>
                </a:lnTo>
                <a:lnTo>
                  <a:pt x="5888" y="12223"/>
                </a:lnTo>
                <a:lnTo>
                  <a:pt x="5954" y="12204"/>
                </a:lnTo>
                <a:lnTo>
                  <a:pt x="6020" y="12187"/>
                </a:lnTo>
                <a:lnTo>
                  <a:pt x="6086" y="12169"/>
                </a:lnTo>
                <a:lnTo>
                  <a:pt x="6152" y="12153"/>
                </a:lnTo>
                <a:lnTo>
                  <a:pt x="6219" y="12136"/>
                </a:lnTo>
                <a:lnTo>
                  <a:pt x="6285" y="12121"/>
                </a:lnTo>
                <a:lnTo>
                  <a:pt x="6352" y="12106"/>
                </a:lnTo>
                <a:lnTo>
                  <a:pt x="6420" y="12091"/>
                </a:lnTo>
                <a:lnTo>
                  <a:pt x="6487" y="12077"/>
                </a:lnTo>
                <a:lnTo>
                  <a:pt x="6554" y="12064"/>
                </a:lnTo>
                <a:lnTo>
                  <a:pt x="6622" y="12051"/>
                </a:lnTo>
                <a:lnTo>
                  <a:pt x="6691" y="12039"/>
                </a:lnTo>
                <a:lnTo>
                  <a:pt x="6758" y="12027"/>
                </a:lnTo>
                <a:lnTo>
                  <a:pt x="6827" y="12016"/>
                </a:lnTo>
                <a:lnTo>
                  <a:pt x="6895" y="12005"/>
                </a:lnTo>
                <a:lnTo>
                  <a:pt x="6964" y="11995"/>
                </a:lnTo>
                <a:lnTo>
                  <a:pt x="7033" y="11986"/>
                </a:lnTo>
                <a:lnTo>
                  <a:pt x="7102" y="11976"/>
                </a:lnTo>
                <a:lnTo>
                  <a:pt x="7171" y="11968"/>
                </a:lnTo>
                <a:lnTo>
                  <a:pt x="7241" y="11960"/>
                </a:lnTo>
                <a:lnTo>
                  <a:pt x="7311" y="11953"/>
                </a:lnTo>
                <a:lnTo>
                  <a:pt x="7380" y="11946"/>
                </a:lnTo>
                <a:lnTo>
                  <a:pt x="7450" y="11940"/>
                </a:lnTo>
                <a:lnTo>
                  <a:pt x="7521" y="11934"/>
                </a:lnTo>
                <a:lnTo>
                  <a:pt x="7591" y="11929"/>
                </a:lnTo>
                <a:lnTo>
                  <a:pt x="7662" y="11924"/>
                </a:lnTo>
                <a:lnTo>
                  <a:pt x="7732" y="11920"/>
                </a:lnTo>
                <a:lnTo>
                  <a:pt x="7803" y="11916"/>
                </a:lnTo>
                <a:lnTo>
                  <a:pt x="7874" y="11913"/>
                </a:lnTo>
                <a:lnTo>
                  <a:pt x="7945" y="11911"/>
                </a:lnTo>
                <a:lnTo>
                  <a:pt x="7945" y="14988"/>
                </a:lnTo>
                <a:lnTo>
                  <a:pt x="7917" y="14987"/>
                </a:lnTo>
                <a:close/>
                <a:moveTo>
                  <a:pt x="15347" y="7759"/>
                </a:moveTo>
                <a:lnTo>
                  <a:pt x="12171" y="7759"/>
                </a:lnTo>
                <a:lnTo>
                  <a:pt x="12168" y="7652"/>
                </a:lnTo>
                <a:lnTo>
                  <a:pt x="12163" y="7545"/>
                </a:lnTo>
                <a:lnTo>
                  <a:pt x="12157" y="7439"/>
                </a:lnTo>
                <a:lnTo>
                  <a:pt x="12151" y="7332"/>
                </a:lnTo>
                <a:lnTo>
                  <a:pt x="12144" y="7226"/>
                </a:lnTo>
                <a:lnTo>
                  <a:pt x="12136" y="7120"/>
                </a:lnTo>
                <a:lnTo>
                  <a:pt x="12126" y="7015"/>
                </a:lnTo>
                <a:lnTo>
                  <a:pt x="12115" y="6911"/>
                </a:lnTo>
                <a:lnTo>
                  <a:pt x="12104" y="6805"/>
                </a:lnTo>
                <a:lnTo>
                  <a:pt x="12092" y="6701"/>
                </a:lnTo>
                <a:lnTo>
                  <a:pt x="12078" y="6598"/>
                </a:lnTo>
                <a:lnTo>
                  <a:pt x="12063" y="6494"/>
                </a:lnTo>
                <a:lnTo>
                  <a:pt x="12047" y="6391"/>
                </a:lnTo>
                <a:lnTo>
                  <a:pt x="12031" y="6288"/>
                </a:lnTo>
                <a:lnTo>
                  <a:pt x="12014" y="6186"/>
                </a:lnTo>
                <a:lnTo>
                  <a:pt x="11995" y="6084"/>
                </a:lnTo>
                <a:lnTo>
                  <a:pt x="11976" y="5982"/>
                </a:lnTo>
                <a:lnTo>
                  <a:pt x="11954" y="5881"/>
                </a:lnTo>
                <a:lnTo>
                  <a:pt x="11933" y="5781"/>
                </a:lnTo>
                <a:lnTo>
                  <a:pt x="11910" y="5681"/>
                </a:lnTo>
                <a:lnTo>
                  <a:pt x="11886" y="5582"/>
                </a:lnTo>
                <a:lnTo>
                  <a:pt x="11862" y="5482"/>
                </a:lnTo>
                <a:lnTo>
                  <a:pt x="11836" y="5383"/>
                </a:lnTo>
                <a:lnTo>
                  <a:pt x="11810" y="5285"/>
                </a:lnTo>
                <a:lnTo>
                  <a:pt x="11783" y="5188"/>
                </a:lnTo>
                <a:lnTo>
                  <a:pt x="11754" y="5090"/>
                </a:lnTo>
                <a:lnTo>
                  <a:pt x="11724" y="4993"/>
                </a:lnTo>
                <a:lnTo>
                  <a:pt x="11694" y="4897"/>
                </a:lnTo>
                <a:lnTo>
                  <a:pt x="11663" y="4801"/>
                </a:lnTo>
                <a:lnTo>
                  <a:pt x="11630" y="4706"/>
                </a:lnTo>
                <a:lnTo>
                  <a:pt x="11597" y="4611"/>
                </a:lnTo>
                <a:lnTo>
                  <a:pt x="11563" y="4517"/>
                </a:lnTo>
                <a:lnTo>
                  <a:pt x="11630" y="4489"/>
                </a:lnTo>
                <a:lnTo>
                  <a:pt x="11695" y="4461"/>
                </a:lnTo>
                <a:lnTo>
                  <a:pt x="11762" y="4432"/>
                </a:lnTo>
                <a:lnTo>
                  <a:pt x="11828" y="4403"/>
                </a:lnTo>
                <a:lnTo>
                  <a:pt x="11894" y="4374"/>
                </a:lnTo>
                <a:lnTo>
                  <a:pt x="11959" y="4343"/>
                </a:lnTo>
                <a:lnTo>
                  <a:pt x="12024" y="4312"/>
                </a:lnTo>
                <a:lnTo>
                  <a:pt x="12088" y="4281"/>
                </a:lnTo>
                <a:lnTo>
                  <a:pt x="12153" y="4249"/>
                </a:lnTo>
                <a:lnTo>
                  <a:pt x="12217" y="4216"/>
                </a:lnTo>
                <a:lnTo>
                  <a:pt x="12280" y="4183"/>
                </a:lnTo>
                <a:lnTo>
                  <a:pt x="12344" y="4150"/>
                </a:lnTo>
                <a:lnTo>
                  <a:pt x="12407" y="4116"/>
                </a:lnTo>
                <a:lnTo>
                  <a:pt x="12469" y="4081"/>
                </a:lnTo>
                <a:lnTo>
                  <a:pt x="12532" y="4046"/>
                </a:lnTo>
                <a:lnTo>
                  <a:pt x="12593" y="4011"/>
                </a:lnTo>
                <a:lnTo>
                  <a:pt x="12655" y="3975"/>
                </a:lnTo>
                <a:lnTo>
                  <a:pt x="12717" y="3939"/>
                </a:lnTo>
                <a:lnTo>
                  <a:pt x="12778" y="3902"/>
                </a:lnTo>
                <a:lnTo>
                  <a:pt x="12839" y="3865"/>
                </a:lnTo>
                <a:lnTo>
                  <a:pt x="12899" y="3827"/>
                </a:lnTo>
                <a:lnTo>
                  <a:pt x="12959" y="3789"/>
                </a:lnTo>
                <a:lnTo>
                  <a:pt x="13019" y="3749"/>
                </a:lnTo>
                <a:lnTo>
                  <a:pt x="13078" y="3710"/>
                </a:lnTo>
                <a:lnTo>
                  <a:pt x="13137" y="3670"/>
                </a:lnTo>
                <a:lnTo>
                  <a:pt x="13196" y="3630"/>
                </a:lnTo>
                <a:lnTo>
                  <a:pt x="13254" y="3590"/>
                </a:lnTo>
                <a:lnTo>
                  <a:pt x="13313" y="3549"/>
                </a:lnTo>
                <a:lnTo>
                  <a:pt x="13370" y="3507"/>
                </a:lnTo>
                <a:lnTo>
                  <a:pt x="13428" y="3466"/>
                </a:lnTo>
                <a:lnTo>
                  <a:pt x="13485" y="3423"/>
                </a:lnTo>
                <a:lnTo>
                  <a:pt x="13542" y="3381"/>
                </a:lnTo>
                <a:lnTo>
                  <a:pt x="13641" y="3492"/>
                </a:lnTo>
                <a:lnTo>
                  <a:pt x="13738" y="3605"/>
                </a:lnTo>
                <a:lnTo>
                  <a:pt x="13832" y="3719"/>
                </a:lnTo>
                <a:lnTo>
                  <a:pt x="13924" y="3837"/>
                </a:lnTo>
                <a:lnTo>
                  <a:pt x="14014" y="3956"/>
                </a:lnTo>
                <a:lnTo>
                  <a:pt x="14101" y="4076"/>
                </a:lnTo>
                <a:lnTo>
                  <a:pt x="14185" y="4199"/>
                </a:lnTo>
                <a:lnTo>
                  <a:pt x="14266" y="4324"/>
                </a:lnTo>
                <a:lnTo>
                  <a:pt x="14346" y="4450"/>
                </a:lnTo>
                <a:lnTo>
                  <a:pt x="14422" y="4578"/>
                </a:lnTo>
                <a:lnTo>
                  <a:pt x="14496" y="4708"/>
                </a:lnTo>
                <a:lnTo>
                  <a:pt x="14567" y="4839"/>
                </a:lnTo>
                <a:lnTo>
                  <a:pt x="14634" y="4972"/>
                </a:lnTo>
                <a:lnTo>
                  <a:pt x="14700" y="5106"/>
                </a:lnTo>
                <a:lnTo>
                  <a:pt x="14763" y="5243"/>
                </a:lnTo>
                <a:lnTo>
                  <a:pt x="14822" y="5380"/>
                </a:lnTo>
                <a:lnTo>
                  <a:pt x="14879" y="5519"/>
                </a:lnTo>
                <a:lnTo>
                  <a:pt x="14932" y="5660"/>
                </a:lnTo>
                <a:lnTo>
                  <a:pt x="14982" y="5802"/>
                </a:lnTo>
                <a:lnTo>
                  <a:pt x="15031" y="5945"/>
                </a:lnTo>
                <a:lnTo>
                  <a:pt x="15075" y="6090"/>
                </a:lnTo>
                <a:lnTo>
                  <a:pt x="15116" y="6236"/>
                </a:lnTo>
                <a:lnTo>
                  <a:pt x="15154" y="6383"/>
                </a:lnTo>
                <a:lnTo>
                  <a:pt x="15189" y="6532"/>
                </a:lnTo>
                <a:lnTo>
                  <a:pt x="15220" y="6681"/>
                </a:lnTo>
                <a:lnTo>
                  <a:pt x="15248" y="6832"/>
                </a:lnTo>
                <a:lnTo>
                  <a:pt x="15273" y="6984"/>
                </a:lnTo>
                <a:lnTo>
                  <a:pt x="15294" y="7137"/>
                </a:lnTo>
                <a:lnTo>
                  <a:pt x="15313" y="7291"/>
                </a:lnTo>
                <a:lnTo>
                  <a:pt x="15327" y="7446"/>
                </a:lnTo>
                <a:lnTo>
                  <a:pt x="15338" y="7602"/>
                </a:lnTo>
                <a:lnTo>
                  <a:pt x="15347" y="7759"/>
                </a:lnTo>
                <a:close/>
                <a:moveTo>
                  <a:pt x="8210" y="0"/>
                </a:moveTo>
                <a:lnTo>
                  <a:pt x="7787" y="10"/>
                </a:lnTo>
                <a:lnTo>
                  <a:pt x="7370" y="41"/>
                </a:lnTo>
                <a:lnTo>
                  <a:pt x="6960" y="92"/>
                </a:lnTo>
                <a:lnTo>
                  <a:pt x="6555" y="162"/>
                </a:lnTo>
                <a:lnTo>
                  <a:pt x="6158" y="253"/>
                </a:lnTo>
                <a:lnTo>
                  <a:pt x="5768" y="361"/>
                </a:lnTo>
                <a:lnTo>
                  <a:pt x="5386" y="486"/>
                </a:lnTo>
                <a:lnTo>
                  <a:pt x="5014" y="630"/>
                </a:lnTo>
                <a:lnTo>
                  <a:pt x="4651" y="791"/>
                </a:lnTo>
                <a:lnTo>
                  <a:pt x="4297" y="967"/>
                </a:lnTo>
                <a:lnTo>
                  <a:pt x="3953" y="1161"/>
                </a:lnTo>
                <a:lnTo>
                  <a:pt x="3619" y="1369"/>
                </a:lnTo>
                <a:lnTo>
                  <a:pt x="3298" y="1593"/>
                </a:lnTo>
                <a:lnTo>
                  <a:pt x="2987" y="1831"/>
                </a:lnTo>
                <a:lnTo>
                  <a:pt x="2690" y="2083"/>
                </a:lnTo>
                <a:lnTo>
                  <a:pt x="2404" y="2348"/>
                </a:lnTo>
                <a:lnTo>
                  <a:pt x="2132" y="2627"/>
                </a:lnTo>
                <a:lnTo>
                  <a:pt x="1875" y="2918"/>
                </a:lnTo>
                <a:lnTo>
                  <a:pt x="1631" y="3220"/>
                </a:lnTo>
                <a:lnTo>
                  <a:pt x="1402" y="3535"/>
                </a:lnTo>
                <a:lnTo>
                  <a:pt x="1188" y="3861"/>
                </a:lnTo>
                <a:lnTo>
                  <a:pt x="991" y="4195"/>
                </a:lnTo>
                <a:lnTo>
                  <a:pt x="810" y="4541"/>
                </a:lnTo>
                <a:lnTo>
                  <a:pt x="645" y="4897"/>
                </a:lnTo>
                <a:lnTo>
                  <a:pt x="498" y="5261"/>
                </a:lnTo>
                <a:lnTo>
                  <a:pt x="369" y="5634"/>
                </a:lnTo>
                <a:lnTo>
                  <a:pt x="259" y="6014"/>
                </a:lnTo>
                <a:lnTo>
                  <a:pt x="167" y="6402"/>
                </a:lnTo>
                <a:lnTo>
                  <a:pt x="94" y="6797"/>
                </a:lnTo>
                <a:lnTo>
                  <a:pt x="42" y="7198"/>
                </a:lnTo>
                <a:lnTo>
                  <a:pt x="10" y="7605"/>
                </a:lnTo>
                <a:lnTo>
                  <a:pt x="0" y="8018"/>
                </a:lnTo>
                <a:lnTo>
                  <a:pt x="10" y="8431"/>
                </a:lnTo>
                <a:lnTo>
                  <a:pt x="42" y="8838"/>
                </a:lnTo>
                <a:lnTo>
                  <a:pt x="94" y="9239"/>
                </a:lnTo>
                <a:lnTo>
                  <a:pt x="167" y="9634"/>
                </a:lnTo>
                <a:lnTo>
                  <a:pt x="259" y="10021"/>
                </a:lnTo>
                <a:lnTo>
                  <a:pt x="369" y="10402"/>
                </a:lnTo>
                <a:lnTo>
                  <a:pt x="498" y="10774"/>
                </a:lnTo>
                <a:lnTo>
                  <a:pt x="645" y="11139"/>
                </a:lnTo>
                <a:lnTo>
                  <a:pt x="810" y="11494"/>
                </a:lnTo>
                <a:lnTo>
                  <a:pt x="991" y="11840"/>
                </a:lnTo>
                <a:lnTo>
                  <a:pt x="1188" y="12175"/>
                </a:lnTo>
                <a:lnTo>
                  <a:pt x="1402" y="12501"/>
                </a:lnTo>
                <a:lnTo>
                  <a:pt x="1631" y="12815"/>
                </a:lnTo>
                <a:lnTo>
                  <a:pt x="1875" y="13118"/>
                </a:lnTo>
                <a:lnTo>
                  <a:pt x="2132" y="13409"/>
                </a:lnTo>
                <a:lnTo>
                  <a:pt x="2404" y="13688"/>
                </a:lnTo>
                <a:lnTo>
                  <a:pt x="2690" y="13953"/>
                </a:lnTo>
                <a:lnTo>
                  <a:pt x="2987" y="14205"/>
                </a:lnTo>
                <a:lnTo>
                  <a:pt x="3298" y="14443"/>
                </a:lnTo>
                <a:lnTo>
                  <a:pt x="3619" y="14667"/>
                </a:lnTo>
                <a:lnTo>
                  <a:pt x="3953" y="14875"/>
                </a:lnTo>
                <a:lnTo>
                  <a:pt x="4297" y="15068"/>
                </a:lnTo>
                <a:lnTo>
                  <a:pt x="4651" y="15245"/>
                </a:lnTo>
                <a:lnTo>
                  <a:pt x="5014" y="15406"/>
                </a:lnTo>
                <a:lnTo>
                  <a:pt x="5386" y="15550"/>
                </a:lnTo>
                <a:lnTo>
                  <a:pt x="5768" y="15675"/>
                </a:lnTo>
                <a:lnTo>
                  <a:pt x="6158" y="15783"/>
                </a:lnTo>
                <a:lnTo>
                  <a:pt x="6555" y="15873"/>
                </a:lnTo>
                <a:lnTo>
                  <a:pt x="6960" y="15944"/>
                </a:lnTo>
                <a:lnTo>
                  <a:pt x="7370" y="15995"/>
                </a:lnTo>
                <a:lnTo>
                  <a:pt x="7787" y="16026"/>
                </a:lnTo>
                <a:lnTo>
                  <a:pt x="8210" y="16036"/>
                </a:lnTo>
                <a:lnTo>
                  <a:pt x="8632" y="16026"/>
                </a:lnTo>
                <a:lnTo>
                  <a:pt x="9049" y="15995"/>
                </a:lnTo>
                <a:lnTo>
                  <a:pt x="9459" y="15944"/>
                </a:lnTo>
                <a:lnTo>
                  <a:pt x="9864" y="15873"/>
                </a:lnTo>
                <a:lnTo>
                  <a:pt x="10261" y="15783"/>
                </a:lnTo>
                <a:lnTo>
                  <a:pt x="10651" y="15675"/>
                </a:lnTo>
                <a:lnTo>
                  <a:pt x="11033" y="15550"/>
                </a:lnTo>
                <a:lnTo>
                  <a:pt x="11405" y="15406"/>
                </a:lnTo>
                <a:lnTo>
                  <a:pt x="11768" y="15245"/>
                </a:lnTo>
                <a:lnTo>
                  <a:pt x="12122" y="15068"/>
                </a:lnTo>
                <a:lnTo>
                  <a:pt x="12466" y="14875"/>
                </a:lnTo>
                <a:lnTo>
                  <a:pt x="12800" y="14667"/>
                </a:lnTo>
                <a:lnTo>
                  <a:pt x="13122" y="14443"/>
                </a:lnTo>
                <a:lnTo>
                  <a:pt x="13432" y="14205"/>
                </a:lnTo>
                <a:lnTo>
                  <a:pt x="13729" y="13953"/>
                </a:lnTo>
                <a:lnTo>
                  <a:pt x="14015" y="13688"/>
                </a:lnTo>
                <a:lnTo>
                  <a:pt x="14287" y="13409"/>
                </a:lnTo>
                <a:lnTo>
                  <a:pt x="14544" y="13118"/>
                </a:lnTo>
                <a:lnTo>
                  <a:pt x="14788" y="12815"/>
                </a:lnTo>
                <a:lnTo>
                  <a:pt x="15017" y="12501"/>
                </a:lnTo>
                <a:lnTo>
                  <a:pt x="15231" y="12175"/>
                </a:lnTo>
                <a:lnTo>
                  <a:pt x="15428" y="11840"/>
                </a:lnTo>
                <a:lnTo>
                  <a:pt x="15609" y="11494"/>
                </a:lnTo>
                <a:lnTo>
                  <a:pt x="15774" y="11139"/>
                </a:lnTo>
                <a:lnTo>
                  <a:pt x="15921" y="10774"/>
                </a:lnTo>
                <a:lnTo>
                  <a:pt x="16050" y="10402"/>
                </a:lnTo>
                <a:lnTo>
                  <a:pt x="16160" y="10021"/>
                </a:lnTo>
                <a:lnTo>
                  <a:pt x="16253" y="9634"/>
                </a:lnTo>
                <a:lnTo>
                  <a:pt x="16325" y="9239"/>
                </a:lnTo>
                <a:lnTo>
                  <a:pt x="16377" y="8838"/>
                </a:lnTo>
                <a:lnTo>
                  <a:pt x="16409" y="8431"/>
                </a:lnTo>
                <a:lnTo>
                  <a:pt x="16419" y="8018"/>
                </a:lnTo>
                <a:lnTo>
                  <a:pt x="16409" y="7605"/>
                </a:lnTo>
                <a:lnTo>
                  <a:pt x="16377" y="7198"/>
                </a:lnTo>
                <a:lnTo>
                  <a:pt x="16325" y="6797"/>
                </a:lnTo>
                <a:lnTo>
                  <a:pt x="16253" y="6402"/>
                </a:lnTo>
                <a:lnTo>
                  <a:pt x="16160" y="6014"/>
                </a:lnTo>
                <a:lnTo>
                  <a:pt x="16050" y="5634"/>
                </a:lnTo>
                <a:lnTo>
                  <a:pt x="15921" y="5261"/>
                </a:lnTo>
                <a:lnTo>
                  <a:pt x="15774" y="4897"/>
                </a:lnTo>
                <a:lnTo>
                  <a:pt x="15609" y="4541"/>
                </a:lnTo>
                <a:lnTo>
                  <a:pt x="15428" y="4195"/>
                </a:lnTo>
                <a:lnTo>
                  <a:pt x="15231" y="3861"/>
                </a:lnTo>
                <a:lnTo>
                  <a:pt x="15017" y="3535"/>
                </a:lnTo>
                <a:lnTo>
                  <a:pt x="14788" y="3220"/>
                </a:lnTo>
                <a:lnTo>
                  <a:pt x="14544" y="2918"/>
                </a:lnTo>
                <a:lnTo>
                  <a:pt x="14287" y="2627"/>
                </a:lnTo>
                <a:lnTo>
                  <a:pt x="14015" y="2348"/>
                </a:lnTo>
                <a:lnTo>
                  <a:pt x="13729" y="2083"/>
                </a:lnTo>
                <a:lnTo>
                  <a:pt x="13432" y="1831"/>
                </a:lnTo>
                <a:lnTo>
                  <a:pt x="13122" y="1593"/>
                </a:lnTo>
                <a:lnTo>
                  <a:pt x="12800" y="1369"/>
                </a:lnTo>
                <a:lnTo>
                  <a:pt x="12466" y="1161"/>
                </a:lnTo>
                <a:lnTo>
                  <a:pt x="12122" y="967"/>
                </a:lnTo>
                <a:lnTo>
                  <a:pt x="11768" y="791"/>
                </a:lnTo>
                <a:lnTo>
                  <a:pt x="11405" y="630"/>
                </a:lnTo>
                <a:lnTo>
                  <a:pt x="11033" y="486"/>
                </a:lnTo>
                <a:lnTo>
                  <a:pt x="10651" y="361"/>
                </a:lnTo>
                <a:lnTo>
                  <a:pt x="10261" y="253"/>
                </a:lnTo>
                <a:lnTo>
                  <a:pt x="9864" y="162"/>
                </a:lnTo>
                <a:lnTo>
                  <a:pt x="9459" y="92"/>
                </a:lnTo>
                <a:lnTo>
                  <a:pt x="9049" y="41"/>
                </a:lnTo>
                <a:lnTo>
                  <a:pt x="8632" y="10"/>
                </a:lnTo>
                <a:lnTo>
                  <a:pt x="8210" y="0"/>
                </a:lnTo>
                <a:close/>
              </a:path>
            </a:pathLst>
          </a:custGeom>
          <a:solidFill>
            <a:schemeClr val="bg1">
              <a:lumMod val="65000"/>
            </a:schemeClr>
          </a:solidFill>
          <a:ln>
            <a:noFill/>
          </a:ln>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cxnSp>
        <p:nvCxnSpPr>
          <p:cNvPr id="57" name="直接连接符 46"/>
          <p:cNvCxnSpPr/>
          <p:nvPr/>
        </p:nvCxnSpPr>
        <p:spPr>
          <a:xfrm>
            <a:off x="7247334" y="5445224"/>
            <a:ext cx="0" cy="33627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8" name="直接连接符 47"/>
          <p:cNvCxnSpPr/>
          <p:nvPr/>
        </p:nvCxnSpPr>
        <p:spPr>
          <a:xfrm>
            <a:off x="6095206" y="5445224"/>
            <a:ext cx="0" cy="33627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直接连接符 48"/>
          <p:cNvCxnSpPr/>
          <p:nvPr/>
        </p:nvCxnSpPr>
        <p:spPr>
          <a:xfrm>
            <a:off x="4943078" y="5445224"/>
            <a:ext cx="0" cy="33627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p14:dur="0" advTm="2000"/>
    </mc:Choice>
    <mc:Fallback>
      <p:transition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par>
                                <p:cTn id="10" presetID="12" presetClass="entr" presetSubtype="4" fill="hold" grpId="0" nodeType="withEffect">
                                  <p:stCondLst>
                                    <p:cond delay="1000"/>
                                  </p:stCondLst>
                                  <p:childTnLst>
                                    <p:set>
                                      <p:cBhvr>
                                        <p:cTn id="11" dur="1" fill="hold">
                                          <p:stCondLst>
                                            <p:cond delay="0"/>
                                          </p:stCondLst>
                                        </p:cTn>
                                        <p:tgtEl>
                                          <p:spTgt spid="28"/>
                                        </p:tgtEl>
                                        <p:attrNameLst>
                                          <p:attrName>style.visibility</p:attrName>
                                        </p:attrNameLst>
                                      </p:cBhvr>
                                      <p:to>
                                        <p:strVal val="visible"/>
                                      </p:to>
                                    </p:set>
                                    <p:anim calcmode="lin" valueType="num">
                                      <p:cBhvr additive="base">
                                        <p:cTn id="12" dur="500"/>
                                        <p:tgtEl>
                                          <p:spTgt spid="28"/>
                                        </p:tgtEl>
                                        <p:attrNameLst>
                                          <p:attrName>ppt_y</p:attrName>
                                        </p:attrNameLst>
                                      </p:cBhvr>
                                      <p:tavLst>
                                        <p:tav tm="0">
                                          <p:val>
                                            <p:strVal val="#ppt_y+#ppt_h*1.125000"/>
                                          </p:val>
                                        </p:tav>
                                        <p:tav tm="100000">
                                          <p:val>
                                            <p:strVal val="#ppt_y"/>
                                          </p:val>
                                        </p:tav>
                                      </p:tavLst>
                                    </p:anim>
                                    <p:animEffect transition="in" filter="wipe(up)">
                                      <p:cBhvr>
                                        <p:cTn id="13" dur="500"/>
                                        <p:tgtEl>
                                          <p:spTgt spid="28"/>
                                        </p:tgtEl>
                                      </p:cBhvr>
                                    </p:animEffect>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1000"/>
                                        <p:tgtEl>
                                          <p:spTgt spid="29"/>
                                        </p:tgtEl>
                                      </p:cBhvr>
                                    </p:animEffect>
                                    <p:anim calcmode="lin" valueType="num">
                                      <p:cBhvr>
                                        <p:cTn id="18" dur="1000" fill="hold"/>
                                        <p:tgtEl>
                                          <p:spTgt spid="29"/>
                                        </p:tgtEl>
                                        <p:attrNameLst>
                                          <p:attrName>ppt_x</p:attrName>
                                        </p:attrNameLst>
                                      </p:cBhvr>
                                      <p:tavLst>
                                        <p:tav tm="0">
                                          <p:val>
                                            <p:strVal val="#ppt_x"/>
                                          </p:val>
                                        </p:tav>
                                        <p:tav tm="100000">
                                          <p:val>
                                            <p:strVal val="#ppt_x"/>
                                          </p:val>
                                        </p:tav>
                                      </p:tavLst>
                                    </p:anim>
                                    <p:anim calcmode="lin" valueType="num">
                                      <p:cBhvr>
                                        <p:cTn id="19" dur="1000" fill="hold"/>
                                        <p:tgtEl>
                                          <p:spTgt spid="29"/>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42" presetClass="entr" presetSubtype="0" fill="hold" grpId="0" nodeType="after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fade">
                                      <p:cBhvr>
                                        <p:cTn id="23" dur="1000"/>
                                        <p:tgtEl>
                                          <p:spTgt spid="26"/>
                                        </p:tgtEl>
                                      </p:cBhvr>
                                    </p:animEffect>
                                    <p:anim calcmode="lin" valueType="num">
                                      <p:cBhvr>
                                        <p:cTn id="24" dur="1000" fill="hold"/>
                                        <p:tgtEl>
                                          <p:spTgt spid="26"/>
                                        </p:tgtEl>
                                        <p:attrNameLst>
                                          <p:attrName>ppt_x</p:attrName>
                                        </p:attrNameLst>
                                      </p:cBhvr>
                                      <p:tavLst>
                                        <p:tav tm="0">
                                          <p:val>
                                            <p:strVal val="#ppt_x"/>
                                          </p:val>
                                        </p:tav>
                                        <p:tav tm="100000">
                                          <p:val>
                                            <p:strVal val="#ppt_x"/>
                                          </p:val>
                                        </p:tav>
                                      </p:tavLst>
                                    </p:anim>
                                    <p:anim calcmode="lin" valueType="num">
                                      <p:cBhvr>
                                        <p:cTn id="25" dur="1000" fill="hold"/>
                                        <p:tgtEl>
                                          <p:spTgt spid="26"/>
                                        </p:tgtEl>
                                        <p:attrNameLst>
                                          <p:attrName>ppt_y</p:attrName>
                                        </p:attrNameLst>
                                      </p:cBhvr>
                                      <p:tavLst>
                                        <p:tav tm="0">
                                          <p:val>
                                            <p:strVal val="#ppt_y+.1"/>
                                          </p:val>
                                        </p:tav>
                                        <p:tav tm="100000">
                                          <p:val>
                                            <p:strVal val="#ppt_y"/>
                                          </p:val>
                                        </p:tav>
                                      </p:tavLst>
                                    </p:anim>
                                  </p:childTnLst>
                                </p:cTn>
                              </p:par>
                              <p:par>
                                <p:cTn id="26" presetID="10" presetClass="entr" presetSubtype="0" fill="hold" nodeType="withEffect">
                                  <p:stCondLst>
                                    <p:cond delay="50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500"/>
                                        <p:tgtEl>
                                          <p:spTgt spid="24"/>
                                        </p:tgtEl>
                                      </p:cBhvr>
                                    </p:animEffect>
                                  </p:childTnLst>
                                </p:cTn>
                              </p:par>
                              <p:par>
                                <p:cTn id="29" presetID="10" presetClass="entr" presetSubtype="0" fill="hold" nodeType="withEffect">
                                  <p:stCondLst>
                                    <p:cond delay="50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500"/>
                                        <p:tgtEl>
                                          <p:spTgt spid="31"/>
                                        </p:tgtEl>
                                      </p:cBhvr>
                                    </p:animEffect>
                                  </p:childTnLst>
                                </p:cTn>
                              </p:par>
                              <p:par>
                                <p:cTn id="32" presetID="10" presetClass="entr" presetSubtype="0" fill="hold" nodeType="withEffect">
                                  <p:stCondLst>
                                    <p:cond delay="500"/>
                                  </p:stCondLst>
                                  <p:childTnLst>
                                    <p:set>
                                      <p:cBhvr>
                                        <p:cTn id="33" dur="1" fill="hold">
                                          <p:stCondLst>
                                            <p:cond delay="0"/>
                                          </p:stCondLst>
                                        </p:cTn>
                                        <p:tgtEl>
                                          <p:spTgt spid="53"/>
                                        </p:tgtEl>
                                        <p:attrNameLst>
                                          <p:attrName>style.visibility</p:attrName>
                                        </p:attrNameLst>
                                      </p:cBhvr>
                                      <p:to>
                                        <p:strVal val="visible"/>
                                      </p:to>
                                    </p:set>
                                    <p:animEffect transition="in" filter="fade">
                                      <p:cBhvr>
                                        <p:cTn id="34" dur="500"/>
                                        <p:tgtEl>
                                          <p:spTgt spid="53"/>
                                        </p:tgtEl>
                                      </p:cBhvr>
                                    </p:animEffect>
                                  </p:childTnLst>
                                </p:cTn>
                              </p:par>
                              <p:par>
                                <p:cTn id="35" presetID="10" presetClass="entr" presetSubtype="0" fill="hold" grpId="0" nodeType="withEffect">
                                  <p:stCondLst>
                                    <p:cond delay="500"/>
                                  </p:stCondLst>
                                  <p:childTnLst>
                                    <p:set>
                                      <p:cBhvr>
                                        <p:cTn id="36" dur="1" fill="hold">
                                          <p:stCondLst>
                                            <p:cond delay="0"/>
                                          </p:stCondLst>
                                        </p:cTn>
                                        <p:tgtEl>
                                          <p:spTgt spid="56"/>
                                        </p:tgtEl>
                                        <p:attrNameLst>
                                          <p:attrName>style.visibility</p:attrName>
                                        </p:attrNameLst>
                                      </p:cBhvr>
                                      <p:to>
                                        <p:strVal val="visible"/>
                                      </p:to>
                                    </p:set>
                                    <p:animEffect transition="in" filter="fade">
                                      <p:cBhvr>
                                        <p:cTn id="37" dur="500"/>
                                        <p:tgtEl>
                                          <p:spTgt spid="56"/>
                                        </p:tgtEl>
                                      </p:cBhvr>
                                    </p:animEffect>
                                  </p:childTnLst>
                                </p:cTn>
                              </p:par>
                              <p:par>
                                <p:cTn id="38" presetID="16" presetClass="entr" presetSubtype="42" fill="hold" nodeType="withEffect">
                                  <p:stCondLst>
                                    <p:cond delay="1000"/>
                                  </p:stCondLst>
                                  <p:childTnLst>
                                    <p:set>
                                      <p:cBhvr>
                                        <p:cTn id="39" dur="1" fill="hold">
                                          <p:stCondLst>
                                            <p:cond delay="0"/>
                                          </p:stCondLst>
                                        </p:cTn>
                                        <p:tgtEl>
                                          <p:spTgt spid="59"/>
                                        </p:tgtEl>
                                        <p:attrNameLst>
                                          <p:attrName>style.visibility</p:attrName>
                                        </p:attrNameLst>
                                      </p:cBhvr>
                                      <p:to>
                                        <p:strVal val="visible"/>
                                      </p:to>
                                    </p:set>
                                    <p:animEffect transition="in" filter="barn(outHorizontal)">
                                      <p:cBhvr>
                                        <p:cTn id="40" dur="500"/>
                                        <p:tgtEl>
                                          <p:spTgt spid="59"/>
                                        </p:tgtEl>
                                      </p:cBhvr>
                                    </p:animEffect>
                                  </p:childTnLst>
                                </p:cTn>
                              </p:par>
                              <p:par>
                                <p:cTn id="41" presetID="16" presetClass="entr" presetSubtype="42" fill="hold" nodeType="withEffect">
                                  <p:stCondLst>
                                    <p:cond delay="1000"/>
                                  </p:stCondLst>
                                  <p:childTnLst>
                                    <p:set>
                                      <p:cBhvr>
                                        <p:cTn id="42" dur="1" fill="hold">
                                          <p:stCondLst>
                                            <p:cond delay="0"/>
                                          </p:stCondLst>
                                        </p:cTn>
                                        <p:tgtEl>
                                          <p:spTgt spid="58"/>
                                        </p:tgtEl>
                                        <p:attrNameLst>
                                          <p:attrName>style.visibility</p:attrName>
                                        </p:attrNameLst>
                                      </p:cBhvr>
                                      <p:to>
                                        <p:strVal val="visible"/>
                                      </p:to>
                                    </p:set>
                                    <p:animEffect transition="in" filter="barn(outHorizontal)">
                                      <p:cBhvr>
                                        <p:cTn id="43" dur="500"/>
                                        <p:tgtEl>
                                          <p:spTgt spid="58"/>
                                        </p:tgtEl>
                                      </p:cBhvr>
                                    </p:animEffect>
                                  </p:childTnLst>
                                </p:cTn>
                              </p:par>
                              <p:par>
                                <p:cTn id="44" presetID="16" presetClass="entr" presetSubtype="42" fill="hold" nodeType="withEffect">
                                  <p:stCondLst>
                                    <p:cond delay="1000"/>
                                  </p:stCondLst>
                                  <p:childTnLst>
                                    <p:set>
                                      <p:cBhvr>
                                        <p:cTn id="45" dur="1" fill="hold">
                                          <p:stCondLst>
                                            <p:cond delay="0"/>
                                          </p:stCondLst>
                                        </p:cTn>
                                        <p:tgtEl>
                                          <p:spTgt spid="57"/>
                                        </p:tgtEl>
                                        <p:attrNameLst>
                                          <p:attrName>style.visibility</p:attrName>
                                        </p:attrNameLst>
                                      </p:cBhvr>
                                      <p:to>
                                        <p:strVal val="visible"/>
                                      </p:to>
                                    </p:set>
                                    <p:animEffect transition="in" filter="barn(outHorizontal)">
                                      <p:cBhvr>
                                        <p:cTn id="46"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p:bldP spid="29" grpId="0"/>
      <p:bldP spid="26" grpId="0" animBg="1"/>
      <p:bldP spid="5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0" y="-1"/>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550590" y="-603448"/>
            <a:ext cx="1368153" cy="183418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17"/>
          <p:cNvSpPr txBox="1"/>
          <p:nvPr/>
        </p:nvSpPr>
        <p:spPr>
          <a:xfrm>
            <a:off x="1937870" y="724634"/>
            <a:ext cx="5165448" cy="400110"/>
          </a:xfrm>
          <a:prstGeom prst="rect">
            <a:avLst/>
          </a:prstGeom>
          <a:noFill/>
        </p:spPr>
        <p:txBody>
          <a:bodyPr wrap="square" rtlCol="0">
            <a:spAutoFit/>
          </a:bodyPr>
          <a:lstStyle/>
          <a:p>
            <a:r>
              <a:rPr lang="zh-CN" altLang="en-US" sz="2000" b="1" dirty="0" smtClean="0">
                <a:solidFill>
                  <a:schemeClr val="accent2"/>
                </a:solidFill>
                <a:latin typeface="微软雅黑" panose="020B0503020204020204" pitchFamily="34" charset="-122"/>
                <a:ea typeface="微软雅黑" panose="020B0503020204020204" pitchFamily="34" charset="-122"/>
              </a:rPr>
              <a:t>产品服务设计原则</a:t>
            </a:r>
            <a:r>
              <a:rPr lang="en-US" altLang="zh-CN" sz="2000" b="1" dirty="0" smtClean="0">
                <a:solidFill>
                  <a:schemeClr val="accent2"/>
                </a:solidFill>
                <a:latin typeface="微软雅黑" panose="020B0503020204020204" pitchFamily="34" charset="-122"/>
                <a:ea typeface="微软雅黑" panose="020B0503020204020204" pitchFamily="34" charset="-122"/>
              </a:rPr>
              <a:t>—</a:t>
            </a:r>
            <a:r>
              <a:rPr lang="zh-CN" altLang="en-US" sz="2000" b="1" dirty="0" smtClean="0">
                <a:solidFill>
                  <a:schemeClr val="accent2"/>
                </a:solidFill>
                <a:latin typeface="微软雅黑" panose="020B0503020204020204" pitchFamily="34" charset="-122"/>
                <a:ea typeface="微软雅黑" panose="020B0503020204020204" pitchFamily="34" charset="-122"/>
              </a:rPr>
              <a:t>用户全生命周期服务</a:t>
            </a:r>
            <a:endParaRPr lang="en-US" sz="2000" b="1" dirty="0">
              <a:solidFill>
                <a:schemeClr val="accent2"/>
              </a:solidFill>
              <a:latin typeface="微软雅黑" panose="020B0503020204020204" pitchFamily="34" charset="-122"/>
              <a:ea typeface="微软雅黑" panose="020B0503020204020204" pitchFamily="34" charset="-122"/>
            </a:endParaRPr>
          </a:p>
        </p:txBody>
      </p:sp>
      <p:sp>
        <p:nvSpPr>
          <p:cNvPr id="72" name="TextBox 8"/>
          <p:cNvSpPr txBox="1"/>
          <p:nvPr/>
        </p:nvSpPr>
        <p:spPr>
          <a:xfrm>
            <a:off x="5159102"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集团简介</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73" name="直接连接符 72"/>
          <p:cNvCxnSpPr/>
          <p:nvPr/>
        </p:nvCxnSpPr>
        <p:spPr>
          <a:xfrm>
            <a:off x="6599262"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4" name="TextBox 10"/>
          <p:cNvSpPr txBox="1"/>
          <p:nvPr/>
        </p:nvSpPr>
        <p:spPr>
          <a:xfrm>
            <a:off x="6815286" y="116632"/>
            <a:ext cx="1637056" cy="400110"/>
          </a:xfrm>
          <a:prstGeom prst="rect">
            <a:avLst/>
          </a:prstGeom>
          <a:noFill/>
        </p:spPr>
        <p:txBody>
          <a:bodyPr wrap="square" rtlCol="0">
            <a:spAutoFit/>
          </a:bodyPr>
          <a:lstStyle/>
          <a:p>
            <a:r>
              <a:rPr lang="zh-CN" altLang="en-US" sz="2000" b="1" dirty="0">
                <a:solidFill>
                  <a:srgbClr val="F8931D"/>
                </a:solidFill>
                <a:latin typeface="微软雅黑" panose="020B0503020204020204" pitchFamily="34" charset="-122"/>
                <a:ea typeface="微软雅黑" panose="020B0503020204020204" pitchFamily="34" charset="-122"/>
              </a:rPr>
              <a:t>产品服务</a:t>
            </a:r>
            <a:endParaRPr lang="en-US" sz="2000" b="1" dirty="0">
              <a:solidFill>
                <a:srgbClr val="F8931D"/>
              </a:solidFill>
              <a:latin typeface="微软雅黑" panose="020B0503020204020204" pitchFamily="34" charset="-122"/>
              <a:ea typeface="微软雅黑" panose="020B0503020204020204" pitchFamily="34" charset="-122"/>
            </a:endParaRPr>
          </a:p>
        </p:txBody>
      </p:sp>
      <p:cxnSp>
        <p:nvCxnSpPr>
          <p:cNvPr id="75" name="直接连接符 74"/>
          <p:cNvCxnSpPr/>
          <p:nvPr/>
        </p:nvCxnSpPr>
        <p:spPr>
          <a:xfrm>
            <a:off x="8255446"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6" name="TextBox 12"/>
          <p:cNvSpPr txBox="1"/>
          <p:nvPr/>
        </p:nvSpPr>
        <p:spPr>
          <a:xfrm>
            <a:off x="8490598"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运营体系</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77" name="直接连接符 76"/>
          <p:cNvCxnSpPr/>
          <p:nvPr/>
        </p:nvCxnSpPr>
        <p:spPr>
          <a:xfrm>
            <a:off x="9911630"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8" name="TextBox 15"/>
          <p:cNvSpPr txBox="1"/>
          <p:nvPr/>
        </p:nvSpPr>
        <p:spPr>
          <a:xfrm>
            <a:off x="10146782"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运营基地</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9" name="标题 4"/>
          <p:cNvSpPr txBox="1"/>
          <p:nvPr/>
        </p:nvSpPr>
        <p:spPr>
          <a:xfrm>
            <a:off x="226554" y="363133"/>
            <a:ext cx="2016224" cy="4015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和君</a:t>
            </a:r>
            <a:endParaRPr lang="en-US" altLang="zh-CN" sz="2400" b="1" dirty="0">
              <a:solidFill>
                <a:schemeClr val="bg1"/>
              </a:solidFill>
              <a:latin typeface="微软雅黑" panose="020B0503020204020204" pitchFamily="34" charset="-122"/>
              <a:ea typeface="微软雅黑" panose="020B0503020204020204" pitchFamily="34" charset="-122"/>
            </a:endParaRPr>
          </a:p>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纵达</a:t>
            </a:r>
            <a:endParaRPr lang="en-US" altLang="zh-CN" sz="1200" dirty="0">
              <a:solidFill>
                <a:schemeClr val="bg1"/>
              </a:solidFill>
              <a:latin typeface="微软雅黑" panose="020B0503020204020204" pitchFamily="34" charset="-122"/>
              <a:ea typeface="微软雅黑" panose="020B0503020204020204" pitchFamily="34" charset="-122"/>
            </a:endParaRPr>
          </a:p>
        </p:txBody>
      </p:sp>
      <p:pic>
        <p:nvPicPr>
          <p:cNvPr id="15361" name="Picture 1"/>
          <p:cNvPicPr>
            <a:picLocks noChangeAspect="1" noChangeArrowheads="1"/>
          </p:cNvPicPr>
          <p:nvPr/>
        </p:nvPicPr>
        <p:blipFill>
          <a:blip r:embed="rId1" cstate="print"/>
          <a:srcRect/>
          <a:stretch>
            <a:fillRect/>
          </a:stretch>
        </p:blipFill>
        <p:spPr bwMode="auto">
          <a:xfrm>
            <a:off x="406574" y="4077072"/>
            <a:ext cx="11567815" cy="2780927"/>
          </a:xfrm>
          <a:prstGeom prst="rect">
            <a:avLst/>
          </a:prstGeom>
          <a:noFill/>
          <a:ln w="9525">
            <a:noFill/>
            <a:miter lim="800000"/>
            <a:headEnd/>
            <a:tailEnd/>
          </a:ln>
        </p:spPr>
      </p:pic>
      <p:sp>
        <p:nvSpPr>
          <p:cNvPr id="140" name="任意多边形 139"/>
          <p:cNvSpPr/>
          <p:nvPr/>
        </p:nvSpPr>
        <p:spPr>
          <a:xfrm>
            <a:off x="532597" y="1615517"/>
            <a:ext cx="10148769" cy="2026401"/>
          </a:xfrm>
          <a:custGeom>
            <a:avLst/>
            <a:gdLst>
              <a:gd name="connsiteX0" fmla="*/ 0 w 12518"/>
              <a:gd name="connsiteY0" fmla="*/ 3240 h 3337"/>
              <a:gd name="connsiteX1" fmla="*/ 1360 w 12518"/>
              <a:gd name="connsiteY1" fmla="*/ 2966 h 3337"/>
              <a:gd name="connsiteX2" fmla="*/ 2559 w 12518"/>
              <a:gd name="connsiteY2" fmla="*/ 1205 h 3337"/>
              <a:gd name="connsiteX3" fmla="*/ 4580 w 12518"/>
              <a:gd name="connsiteY3" fmla="*/ 98 h 3337"/>
              <a:gd name="connsiteX4" fmla="*/ 7795 w 12518"/>
              <a:gd name="connsiteY4" fmla="*/ 143 h 3337"/>
              <a:gd name="connsiteX5" fmla="*/ 9217 w 12518"/>
              <a:gd name="connsiteY5" fmla="*/ 1301 h 3337"/>
              <a:gd name="connsiteX6" fmla="*/ 10898 w 12518"/>
              <a:gd name="connsiteY6" fmla="*/ 2889 h 3337"/>
              <a:gd name="connsiteX7" fmla="*/ 12518 w 12518"/>
              <a:gd name="connsiteY7" fmla="*/ 3335 h 3337"/>
              <a:gd name="connsiteX0-1" fmla="*/ 0 w 10000"/>
              <a:gd name="connsiteY0-2" fmla="*/ 9756 h 10046"/>
              <a:gd name="connsiteX1-3" fmla="*/ 1086 w 10000"/>
              <a:gd name="connsiteY1-4" fmla="*/ 8935 h 10046"/>
              <a:gd name="connsiteX2-5" fmla="*/ 2123 w 10000"/>
              <a:gd name="connsiteY2-6" fmla="*/ 3757 h 10046"/>
              <a:gd name="connsiteX3-7" fmla="*/ 3659 w 10000"/>
              <a:gd name="connsiteY3-8" fmla="*/ 341 h 10046"/>
              <a:gd name="connsiteX4-9" fmla="*/ 6227 w 10000"/>
              <a:gd name="connsiteY4-10" fmla="*/ 476 h 10046"/>
              <a:gd name="connsiteX5-11" fmla="*/ 7363 w 10000"/>
              <a:gd name="connsiteY5-12" fmla="*/ 3946 h 10046"/>
              <a:gd name="connsiteX6-13" fmla="*/ 8706 w 10000"/>
              <a:gd name="connsiteY6-14" fmla="*/ 8704 h 10046"/>
              <a:gd name="connsiteX7-15" fmla="*/ 10000 w 10000"/>
              <a:gd name="connsiteY7-16" fmla="*/ 10041 h 10046"/>
              <a:gd name="connsiteX0-17" fmla="*/ 0 w 10000"/>
              <a:gd name="connsiteY0-18" fmla="*/ 9668 h 9958"/>
              <a:gd name="connsiteX1-19" fmla="*/ 1086 w 10000"/>
              <a:gd name="connsiteY1-20" fmla="*/ 8847 h 9958"/>
              <a:gd name="connsiteX2-21" fmla="*/ 2123 w 10000"/>
              <a:gd name="connsiteY2-22" fmla="*/ 3669 h 9958"/>
              <a:gd name="connsiteX3-23" fmla="*/ 3352 w 10000"/>
              <a:gd name="connsiteY3-24" fmla="*/ 418 h 9958"/>
              <a:gd name="connsiteX4-25" fmla="*/ 6227 w 10000"/>
              <a:gd name="connsiteY4-26" fmla="*/ 388 h 9958"/>
              <a:gd name="connsiteX5-27" fmla="*/ 7363 w 10000"/>
              <a:gd name="connsiteY5-28" fmla="*/ 3858 h 9958"/>
              <a:gd name="connsiteX6-29" fmla="*/ 8706 w 10000"/>
              <a:gd name="connsiteY6-30" fmla="*/ 8616 h 9958"/>
              <a:gd name="connsiteX7-31" fmla="*/ 10000 w 10000"/>
              <a:gd name="connsiteY7-32" fmla="*/ 9953 h 9958"/>
              <a:gd name="connsiteX0-33" fmla="*/ 0 w 10000"/>
              <a:gd name="connsiteY0-34" fmla="*/ 9837 h 10128"/>
              <a:gd name="connsiteX1-35" fmla="*/ 1086 w 10000"/>
              <a:gd name="connsiteY1-36" fmla="*/ 9012 h 10128"/>
              <a:gd name="connsiteX2-37" fmla="*/ 2536 w 10000"/>
              <a:gd name="connsiteY2-38" fmla="*/ 5797 h 10128"/>
              <a:gd name="connsiteX3-39" fmla="*/ 3352 w 10000"/>
              <a:gd name="connsiteY3-40" fmla="*/ 548 h 10128"/>
              <a:gd name="connsiteX4-41" fmla="*/ 6227 w 10000"/>
              <a:gd name="connsiteY4-42" fmla="*/ 518 h 10128"/>
              <a:gd name="connsiteX5-43" fmla="*/ 7363 w 10000"/>
              <a:gd name="connsiteY5-44" fmla="*/ 4002 h 10128"/>
              <a:gd name="connsiteX6-45" fmla="*/ 8706 w 10000"/>
              <a:gd name="connsiteY6-46" fmla="*/ 8780 h 10128"/>
              <a:gd name="connsiteX7-47" fmla="*/ 10000 w 10000"/>
              <a:gd name="connsiteY7-48" fmla="*/ 10123 h 10128"/>
              <a:gd name="connsiteX0-49" fmla="*/ 0 w 10000"/>
              <a:gd name="connsiteY0-50" fmla="*/ 9917 h 10208"/>
              <a:gd name="connsiteX1-51" fmla="*/ 1086 w 10000"/>
              <a:gd name="connsiteY1-52" fmla="*/ 9092 h 10208"/>
              <a:gd name="connsiteX2-53" fmla="*/ 2536 w 10000"/>
              <a:gd name="connsiteY2-54" fmla="*/ 5877 h 10208"/>
              <a:gd name="connsiteX3-55" fmla="*/ 3422 w 10000"/>
              <a:gd name="connsiteY3-56" fmla="*/ 496 h 10208"/>
              <a:gd name="connsiteX4-57" fmla="*/ 6227 w 10000"/>
              <a:gd name="connsiteY4-58" fmla="*/ 598 h 10208"/>
              <a:gd name="connsiteX5-59" fmla="*/ 7363 w 10000"/>
              <a:gd name="connsiteY5-60" fmla="*/ 4082 h 10208"/>
              <a:gd name="connsiteX6-61" fmla="*/ 8706 w 10000"/>
              <a:gd name="connsiteY6-62" fmla="*/ 8860 h 10208"/>
              <a:gd name="connsiteX7-63" fmla="*/ 10000 w 10000"/>
              <a:gd name="connsiteY7-64" fmla="*/ 10203 h 10208"/>
              <a:gd name="connsiteX0-65" fmla="*/ 0 w 10000"/>
              <a:gd name="connsiteY0-66" fmla="*/ 9899 h 10190"/>
              <a:gd name="connsiteX1-67" fmla="*/ 1086 w 10000"/>
              <a:gd name="connsiteY1-68" fmla="*/ 9074 h 10190"/>
              <a:gd name="connsiteX2-69" fmla="*/ 2536 w 10000"/>
              <a:gd name="connsiteY2-70" fmla="*/ 5594 h 10190"/>
              <a:gd name="connsiteX3-71" fmla="*/ 3422 w 10000"/>
              <a:gd name="connsiteY3-72" fmla="*/ 478 h 10190"/>
              <a:gd name="connsiteX4-73" fmla="*/ 6227 w 10000"/>
              <a:gd name="connsiteY4-74" fmla="*/ 580 h 10190"/>
              <a:gd name="connsiteX5-75" fmla="*/ 7363 w 10000"/>
              <a:gd name="connsiteY5-76" fmla="*/ 4064 h 10190"/>
              <a:gd name="connsiteX6-77" fmla="*/ 8706 w 10000"/>
              <a:gd name="connsiteY6-78" fmla="*/ 8842 h 10190"/>
              <a:gd name="connsiteX7-79" fmla="*/ 10000 w 10000"/>
              <a:gd name="connsiteY7-80" fmla="*/ 10185 h 10190"/>
              <a:gd name="connsiteX0-81" fmla="*/ 0 w 10000"/>
              <a:gd name="connsiteY0-82" fmla="*/ 9908 h 10199"/>
              <a:gd name="connsiteX1-83" fmla="*/ 1086 w 10000"/>
              <a:gd name="connsiteY1-84" fmla="*/ 9083 h 10199"/>
              <a:gd name="connsiteX2-85" fmla="*/ 2527 w 10000"/>
              <a:gd name="connsiteY2-86" fmla="*/ 5735 h 10199"/>
              <a:gd name="connsiteX3-87" fmla="*/ 3422 w 10000"/>
              <a:gd name="connsiteY3-88" fmla="*/ 487 h 10199"/>
              <a:gd name="connsiteX4-89" fmla="*/ 6227 w 10000"/>
              <a:gd name="connsiteY4-90" fmla="*/ 589 h 10199"/>
              <a:gd name="connsiteX5-91" fmla="*/ 7363 w 10000"/>
              <a:gd name="connsiteY5-92" fmla="*/ 4073 h 10199"/>
              <a:gd name="connsiteX6-93" fmla="*/ 8706 w 10000"/>
              <a:gd name="connsiteY6-94" fmla="*/ 8851 h 10199"/>
              <a:gd name="connsiteX7-95" fmla="*/ 10000 w 10000"/>
              <a:gd name="connsiteY7-96" fmla="*/ 10194 h 10199"/>
              <a:gd name="connsiteX0-97" fmla="*/ 0 w 10000"/>
              <a:gd name="connsiteY0-98" fmla="*/ 9908 h 10199"/>
              <a:gd name="connsiteX1-99" fmla="*/ 1086 w 10000"/>
              <a:gd name="connsiteY1-100" fmla="*/ 9083 h 10199"/>
              <a:gd name="connsiteX2-101" fmla="*/ 2527 w 10000"/>
              <a:gd name="connsiteY2-102" fmla="*/ 5735 h 10199"/>
              <a:gd name="connsiteX3-103" fmla="*/ 3422 w 10000"/>
              <a:gd name="connsiteY3-104" fmla="*/ 487 h 10199"/>
              <a:gd name="connsiteX4-105" fmla="*/ 6227 w 10000"/>
              <a:gd name="connsiteY4-106" fmla="*/ 589 h 10199"/>
              <a:gd name="connsiteX5-107" fmla="*/ 7363 w 10000"/>
              <a:gd name="connsiteY5-108" fmla="*/ 4073 h 10199"/>
              <a:gd name="connsiteX6-109" fmla="*/ 8706 w 10000"/>
              <a:gd name="connsiteY6-110" fmla="*/ 8851 h 10199"/>
              <a:gd name="connsiteX7-111" fmla="*/ 10000 w 10000"/>
              <a:gd name="connsiteY7-112" fmla="*/ 10194 h 10199"/>
              <a:gd name="connsiteX0-113" fmla="*/ 0 w 10000"/>
              <a:gd name="connsiteY0-114" fmla="*/ 9633 h 9924"/>
              <a:gd name="connsiteX1-115" fmla="*/ 1086 w 10000"/>
              <a:gd name="connsiteY1-116" fmla="*/ 8808 h 9924"/>
              <a:gd name="connsiteX2-117" fmla="*/ 2527 w 10000"/>
              <a:gd name="connsiteY2-118" fmla="*/ 5460 h 9924"/>
              <a:gd name="connsiteX3-119" fmla="*/ 3431 w 10000"/>
              <a:gd name="connsiteY3-120" fmla="*/ 774 h 9924"/>
              <a:gd name="connsiteX4-121" fmla="*/ 6227 w 10000"/>
              <a:gd name="connsiteY4-122" fmla="*/ 314 h 9924"/>
              <a:gd name="connsiteX5-123" fmla="*/ 7363 w 10000"/>
              <a:gd name="connsiteY5-124" fmla="*/ 3798 h 9924"/>
              <a:gd name="connsiteX6-125" fmla="*/ 8706 w 10000"/>
              <a:gd name="connsiteY6-126" fmla="*/ 8576 h 9924"/>
              <a:gd name="connsiteX7-127" fmla="*/ 10000 w 10000"/>
              <a:gd name="connsiteY7-128" fmla="*/ 9919 h 9924"/>
              <a:gd name="connsiteX0-129" fmla="*/ 0 w 10000"/>
              <a:gd name="connsiteY0-130" fmla="*/ 9716 h 10009"/>
              <a:gd name="connsiteX1-131" fmla="*/ 1086 w 10000"/>
              <a:gd name="connsiteY1-132" fmla="*/ 8884 h 10009"/>
              <a:gd name="connsiteX2-133" fmla="*/ 2527 w 10000"/>
              <a:gd name="connsiteY2-134" fmla="*/ 5711 h 10009"/>
              <a:gd name="connsiteX3-135" fmla="*/ 3431 w 10000"/>
              <a:gd name="connsiteY3-136" fmla="*/ 789 h 10009"/>
              <a:gd name="connsiteX4-137" fmla="*/ 6227 w 10000"/>
              <a:gd name="connsiteY4-138" fmla="*/ 325 h 10009"/>
              <a:gd name="connsiteX5-139" fmla="*/ 7363 w 10000"/>
              <a:gd name="connsiteY5-140" fmla="*/ 3836 h 10009"/>
              <a:gd name="connsiteX6-141" fmla="*/ 8706 w 10000"/>
              <a:gd name="connsiteY6-142" fmla="*/ 8651 h 10009"/>
              <a:gd name="connsiteX7-143" fmla="*/ 10000 w 10000"/>
              <a:gd name="connsiteY7-144" fmla="*/ 10004 h 10009"/>
              <a:gd name="connsiteX0-145" fmla="*/ 0 w 10000"/>
              <a:gd name="connsiteY0-146" fmla="*/ 9716 h 10009"/>
              <a:gd name="connsiteX1-147" fmla="*/ 1086 w 10000"/>
              <a:gd name="connsiteY1-148" fmla="*/ 8884 h 10009"/>
              <a:gd name="connsiteX2-149" fmla="*/ 2527 w 10000"/>
              <a:gd name="connsiteY2-150" fmla="*/ 5711 h 10009"/>
              <a:gd name="connsiteX3-151" fmla="*/ 3431 w 10000"/>
              <a:gd name="connsiteY3-152" fmla="*/ 789 h 10009"/>
              <a:gd name="connsiteX4-153" fmla="*/ 6438 w 10000"/>
              <a:gd name="connsiteY4-154" fmla="*/ 325 h 10009"/>
              <a:gd name="connsiteX5-155" fmla="*/ 7363 w 10000"/>
              <a:gd name="connsiteY5-156" fmla="*/ 3836 h 10009"/>
              <a:gd name="connsiteX6-157" fmla="*/ 8706 w 10000"/>
              <a:gd name="connsiteY6-158" fmla="*/ 8651 h 10009"/>
              <a:gd name="connsiteX7-159" fmla="*/ 10000 w 10000"/>
              <a:gd name="connsiteY7-160" fmla="*/ 10004 h 10009"/>
              <a:gd name="connsiteX0-161" fmla="*/ 0 w 10000"/>
              <a:gd name="connsiteY0-162" fmla="*/ 9716 h 10009"/>
              <a:gd name="connsiteX1-163" fmla="*/ 1086 w 10000"/>
              <a:gd name="connsiteY1-164" fmla="*/ 8884 h 10009"/>
              <a:gd name="connsiteX2-165" fmla="*/ 2527 w 10000"/>
              <a:gd name="connsiteY2-166" fmla="*/ 5711 h 10009"/>
              <a:gd name="connsiteX3-167" fmla="*/ 3431 w 10000"/>
              <a:gd name="connsiteY3-168" fmla="*/ 789 h 10009"/>
              <a:gd name="connsiteX4-169" fmla="*/ 6464 w 10000"/>
              <a:gd name="connsiteY4-170" fmla="*/ 325 h 10009"/>
              <a:gd name="connsiteX5-171" fmla="*/ 7363 w 10000"/>
              <a:gd name="connsiteY5-172" fmla="*/ 3836 h 10009"/>
              <a:gd name="connsiteX6-173" fmla="*/ 8706 w 10000"/>
              <a:gd name="connsiteY6-174" fmla="*/ 8651 h 10009"/>
              <a:gd name="connsiteX7-175" fmla="*/ 10000 w 10000"/>
              <a:gd name="connsiteY7-176" fmla="*/ 10004 h 10009"/>
              <a:gd name="connsiteX0-177" fmla="*/ 0 w 10000"/>
              <a:gd name="connsiteY0-178" fmla="*/ 9759 h 10052"/>
              <a:gd name="connsiteX1-179" fmla="*/ 1086 w 10000"/>
              <a:gd name="connsiteY1-180" fmla="*/ 8927 h 10052"/>
              <a:gd name="connsiteX2-181" fmla="*/ 2527 w 10000"/>
              <a:gd name="connsiteY2-182" fmla="*/ 5754 h 10052"/>
              <a:gd name="connsiteX3-183" fmla="*/ 3431 w 10000"/>
              <a:gd name="connsiteY3-184" fmla="*/ 832 h 10052"/>
              <a:gd name="connsiteX4-185" fmla="*/ 6464 w 10000"/>
              <a:gd name="connsiteY4-186" fmla="*/ 368 h 10052"/>
              <a:gd name="connsiteX5-187" fmla="*/ 7363 w 10000"/>
              <a:gd name="connsiteY5-188" fmla="*/ 3879 h 10052"/>
              <a:gd name="connsiteX6-189" fmla="*/ 8706 w 10000"/>
              <a:gd name="connsiteY6-190" fmla="*/ 8694 h 10052"/>
              <a:gd name="connsiteX7-191" fmla="*/ 10000 w 10000"/>
              <a:gd name="connsiteY7-192" fmla="*/ 10047 h 10052"/>
              <a:gd name="connsiteX0-193" fmla="*/ 0 w 10000"/>
              <a:gd name="connsiteY0-194" fmla="*/ 9759 h 10052"/>
              <a:gd name="connsiteX1-195" fmla="*/ 1086 w 10000"/>
              <a:gd name="connsiteY1-196" fmla="*/ 8927 h 10052"/>
              <a:gd name="connsiteX2-197" fmla="*/ 2527 w 10000"/>
              <a:gd name="connsiteY2-198" fmla="*/ 5754 h 10052"/>
              <a:gd name="connsiteX3-199" fmla="*/ 3431 w 10000"/>
              <a:gd name="connsiteY3-200" fmla="*/ 832 h 10052"/>
              <a:gd name="connsiteX4-201" fmla="*/ 6464 w 10000"/>
              <a:gd name="connsiteY4-202" fmla="*/ 368 h 10052"/>
              <a:gd name="connsiteX5-203" fmla="*/ 7363 w 10000"/>
              <a:gd name="connsiteY5-204" fmla="*/ 3879 h 10052"/>
              <a:gd name="connsiteX6-205" fmla="*/ 8706 w 10000"/>
              <a:gd name="connsiteY6-206" fmla="*/ 8694 h 10052"/>
              <a:gd name="connsiteX7-207" fmla="*/ 10000 w 10000"/>
              <a:gd name="connsiteY7-208" fmla="*/ 10047 h 10052"/>
              <a:gd name="connsiteX0-209" fmla="*/ 0 w 10000"/>
              <a:gd name="connsiteY0-210" fmla="*/ 9759 h 10052"/>
              <a:gd name="connsiteX1-211" fmla="*/ 1086 w 10000"/>
              <a:gd name="connsiteY1-212" fmla="*/ 8927 h 10052"/>
              <a:gd name="connsiteX2-213" fmla="*/ 2527 w 10000"/>
              <a:gd name="connsiteY2-214" fmla="*/ 5754 h 10052"/>
              <a:gd name="connsiteX3-215" fmla="*/ 3431 w 10000"/>
              <a:gd name="connsiteY3-216" fmla="*/ 832 h 10052"/>
              <a:gd name="connsiteX4-217" fmla="*/ 6464 w 10000"/>
              <a:gd name="connsiteY4-218" fmla="*/ 368 h 10052"/>
              <a:gd name="connsiteX5-219" fmla="*/ 7319 w 10000"/>
              <a:gd name="connsiteY5-220" fmla="*/ 2812 h 10052"/>
              <a:gd name="connsiteX6-221" fmla="*/ 8706 w 10000"/>
              <a:gd name="connsiteY6-222" fmla="*/ 8694 h 10052"/>
              <a:gd name="connsiteX7-223" fmla="*/ 10000 w 10000"/>
              <a:gd name="connsiteY7-224" fmla="*/ 10047 h 10052"/>
              <a:gd name="connsiteX0-225" fmla="*/ 0 w 10000"/>
              <a:gd name="connsiteY0-226" fmla="*/ 9759 h 10052"/>
              <a:gd name="connsiteX1-227" fmla="*/ 1086 w 10000"/>
              <a:gd name="connsiteY1-228" fmla="*/ 8927 h 10052"/>
              <a:gd name="connsiteX2-229" fmla="*/ 2527 w 10000"/>
              <a:gd name="connsiteY2-230" fmla="*/ 5754 h 10052"/>
              <a:gd name="connsiteX3-231" fmla="*/ 3431 w 10000"/>
              <a:gd name="connsiteY3-232" fmla="*/ 832 h 10052"/>
              <a:gd name="connsiteX4-233" fmla="*/ 6464 w 10000"/>
              <a:gd name="connsiteY4-234" fmla="*/ 368 h 10052"/>
              <a:gd name="connsiteX5-235" fmla="*/ 7319 w 10000"/>
              <a:gd name="connsiteY5-236" fmla="*/ 2812 h 10052"/>
              <a:gd name="connsiteX6-237" fmla="*/ 8706 w 10000"/>
              <a:gd name="connsiteY6-238" fmla="*/ 8694 h 10052"/>
              <a:gd name="connsiteX7-239" fmla="*/ 10000 w 10000"/>
              <a:gd name="connsiteY7-240" fmla="*/ 10047 h 10052"/>
              <a:gd name="connsiteX0-241" fmla="*/ 0 w 10000"/>
              <a:gd name="connsiteY0-242" fmla="*/ 9759 h 10052"/>
              <a:gd name="connsiteX1-243" fmla="*/ 1086 w 10000"/>
              <a:gd name="connsiteY1-244" fmla="*/ 8927 h 10052"/>
              <a:gd name="connsiteX2-245" fmla="*/ 2527 w 10000"/>
              <a:gd name="connsiteY2-246" fmla="*/ 5754 h 10052"/>
              <a:gd name="connsiteX3-247" fmla="*/ 3431 w 10000"/>
              <a:gd name="connsiteY3-248" fmla="*/ 832 h 10052"/>
              <a:gd name="connsiteX4-249" fmla="*/ 6464 w 10000"/>
              <a:gd name="connsiteY4-250" fmla="*/ 368 h 10052"/>
              <a:gd name="connsiteX5-251" fmla="*/ 7319 w 10000"/>
              <a:gd name="connsiteY5-252" fmla="*/ 2812 h 10052"/>
              <a:gd name="connsiteX6-253" fmla="*/ 8706 w 10000"/>
              <a:gd name="connsiteY6-254" fmla="*/ 8694 h 10052"/>
              <a:gd name="connsiteX7-255" fmla="*/ 10000 w 10000"/>
              <a:gd name="connsiteY7-256" fmla="*/ 10047 h 10052"/>
              <a:gd name="connsiteX0-257" fmla="*/ 0 w 10000"/>
              <a:gd name="connsiteY0-258" fmla="*/ 9759 h 10052"/>
              <a:gd name="connsiteX1-259" fmla="*/ 1086 w 10000"/>
              <a:gd name="connsiteY1-260" fmla="*/ 8927 h 10052"/>
              <a:gd name="connsiteX2-261" fmla="*/ 2527 w 10000"/>
              <a:gd name="connsiteY2-262" fmla="*/ 5754 h 10052"/>
              <a:gd name="connsiteX3-263" fmla="*/ 3431 w 10000"/>
              <a:gd name="connsiteY3-264" fmla="*/ 832 h 10052"/>
              <a:gd name="connsiteX4-265" fmla="*/ 6464 w 10000"/>
              <a:gd name="connsiteY4-266" fmla="*/ 368 h 10052"/>
              <a:gd name="connsiteX5-267" fmla="*/ 7310 w 10000"/>
              <a:gd name="connsiteY5-268" fmla="*/ 2345 h 10052"/>
              <a:gd name="connsiteX6-269" fmla="*/ 8706 w 10000"/>
              <a:gd name="connsiteY6-270" fmla="*/ 8694 h 10052"/>
              <a:gd name="connsiteX7-271" fmla="*/ 10000 w 10000"/>
              <a:gd name="connsiteY7-272" fmla="*/ 10047 h 10052"/>
              <a:gd name="connsiteX0-273" fmla="*/ 0 w 10000"/>
              <a:gd name="connsiteY0-274" fmla="*/ 9759 h 10052"/>
              <a:gd name="connsiteX1-275" fmla="*/ 1086 w 10000"/>
              <a:gd name="connsiteY1-276" fmla="*/ 8927 h 10052"/>
              <a:gd name="connsiteX2-277" fmla="*/ 2527 w 10000"/>
              <a:gd name="connsiteY2-278" fmla="*/ 5754 h 10052"/>
              <a:gd name="connsiteX3-279" fmla="*/ 3431 w 10000"/>
              <a:gd name="connsiteY3-280" fmla="*/ 832 h 10052"/>
              <a:gd name="connsiteX4-281" fmla="*/ 6464 w 10000"/>
              <a:gd name="connsiteY4-282" fmla="*/ 368 h 10052"/>
              <a:gd name="connsiteX5-283" fmla="*/ 7310 w 10000"/>
              <a:gd name="connsiteY5-284" fmla="*/ 2345 h 10052"/>
              <a:gd name="connsiteX6-285" fmla="*/ 8706 w 10000"/>
              <a:gd name="connsiteY6-286" fmla="*/ 8694 h 10052"/>
              <a:gd name="connsiteX7-287" fmla="*/ 10000 w 10000"/>
              <a:gd name="connsiteY7-288" fmla="*/ 10047 h 10052"/>
              <a:gd name="connsiteX0-289" fmla="*/ 0 w 10000"/>
              <a:gd name="connsiteY0-290" fmla="*/ 9759 h 10052"/>
              <a:gd name="connsiteX1-291" fmla="*/ 1086 w 10000"/>
              <a:gd name="connsiteY1-292" fmla="*/ 8927 h 10052"/>
              <a:gd name="connsiteX2-293" fmla="*/ 2527 w 10000"/>
              <a:gd name="connsiteY2-294" fmla="*/ 5754 h 10052"/>
              <a:gd name="connsiteX3-295" fmla="*/ 3431 w 10000"/>
              <a:gd name="connsiteY3-296" fmla="*/ 832 h 10052"/>
              <a:gd name="connsiteX4-297" fmla="*/ 6464 w 10000"/>
              <a:gd name="connsiteY4-298" fmla="*/ 368 h 10052"/>
              <a:gd name="connsiteX5-299" fmla="*/ 7310 w 10000"/>
              <a:gd name="connsiteY5-300" fmla="*/ 2345 h 10052"/>
              <a:gd name="connsiteX6-301" fmla="*/ 8706 w 10000"/>
              <a:gd name="connsiteY6-302" fmla="*/ 8694 h 10052"/>
              <a:gd name="connsiteX7-303" fmla="*/ 10000 w 10000"/>
              <a:gd name="connsiteY7-304" fmla="*/ 10047 h 10052"/>
              <a:gd name="connsiteX0-305" fmla="*/ 0 w 10000"/>
              <a:gd name="connsiteY0-306" fmla="*/ 9759 h 10052"/>
              <a:gd name="connsiteX1-307" fmla="*/ 1086 w 10000"/>
              <a:gd name="connsiteY1-308" fmla="*/ 8927 h 10052"/>
              <a:gd name="connsiteX2-309" fmla="*/ 2527 w 10000"/>
              <a:gd name="connsiteY2-310" fmla="*/ 5754 h 10052"/>
              <a:gd name="connsiteX3-311" fmla="*/ 3431 w 10000"/>
              <a:gd name="connsiteY3-312" fmla="*/ 832 h 10052"/>
              <a:gd name="connsiteX4-313" fmla="*/ 6464 w 10000"/>
              <a:gd name="connsiteY4-314" fmla="*/ 368 h 10052"/>
              <a:gd name="connsiteX5-315" fmla="*/ 7345 w 10000"/>
              <a:gd name="connsiteY5-316" fmla="*/ 2512 h 10052"/>
              <a:gd name="connsiteX6-317" fmla="*/ 8706 w 10000"/>
              <a:gd name="connsiteY6-318" fmla="*/ 8694 h 10052"/>
              <a:gd name="connsiteX7-319" fmla="*/ 10000 w 10000"/>
              <a:gd name="connsiteY7-320" fmla="*/ 10047 h 10052"/>
              <a:gd name="connsiteX0-321" fmla="*/ 0 w 10000"/>
              <a:gd name="connsiteY0-322" fmla="*/ 9759 h 10052"/>
              <a:gd name="connsiteX1-323" fmla="*/ 1086 w 10000"/>
              <a:gd name="connsiteY1-324" fmla="*/ 8927 h 10052"/>
              <a:gd name="connsiteX2-325" fmla="*/ 2527 w 10000"/>
              <a:gd name="connsiteY2-326" fmla="*/ 5754 h 10052"/>
              <a:gd name="connsiteX3-327" fmla="*/ 3431 w 10000"/>
              <a:gd name="connsiteY3-328" fmla="*/ 832 h 10052"/>
              <a:gd name="connsiteX4-329" fmla="*/ 6464 w 10000"/>
              <a:gd name="connsiteY4-330" fmla="*/ 368 h 10052"/>
              <a:gd name="connsiteX5-331" fmla="*/ 7319 w 10000"/>
              <a:gd name="connsiteY5-332" fmla="*/ 2579 h 10052"/>
              <a:gd name="connsiteX6-333" fmla="*/ 8706 w 10000"/>
              <a:gd name="connsiteY6-334" fmla="*/ 8694 h 10052"/>
              <a:gd name="connsiteX7-335" fmla="*/ 10000 w 10000"/>
              <a:gd name="connsiteY7-336" fmla="*/ 10047 h 10052"/>
              <a:gd name="connsiteX0-337" fmla="*/ 0 w 10000"/>
              <a:gd name="connsiteY0-338" fmla="*/ 9770 h 10063"/>
              <a:gd name="connsiteX1-339" fmla="*/ 1086 w 10000"/>
              <a:gd name="connsiteY1-340" fmla="*/ 8938 h 10063"/>
              <a:gd name="connsiteX2-341" fmla="*/ 2527 w 10000"/>
              <a:gd name="connsiteY2-342" fmla="*/ 5765 h 10063"/>
              <a:gd name="connsiteX3-343" fmla="*/ 3440 w 10000"/>
              <a:gd name="connsiteY3-344" fmla="*/ 810 h 10063"/>
              <a:gd name="connsiteX4-345" fmla="*/ 6464 w 10000"/>
              <a:gd name="connsiteY4-346" fmla="*/ 379 h 10063"/>
              <a:gd name="connsiteX5-347" fmla="*/ 7319 w 10000"/>
              <a:gd name="connsiteY5-348" fmla="*/ 2590 h 10063"/>
              <a:gd name="connsiteX6-349" fmla="*/ 8706 w 10000"/>
              <a:gd name="connsiteY6-350" fmla="*/ 8705 h 10063"/>
              <a:gd name="connsiteX7-351" fmla="*/ 10000 w 10000"/>
              <a:gd name="connsiteY7-352" fmla="*/ 10058 h 10063"/>
              <a:gd name="connsiteX0-353" fmla="*/ 0 w 10000"/>
              <a:gd name="connsiteY0-354" fmla="*/ 9704 h 9997"/>
              <a:gd name="connsiteX1-355" fmla="*/ 1086 w 10000"/>
              <a:gd name="connsiteY1-356" fmla="*/ 8872 h 9997"/>
              <a:gd name="connsiteX2-357" fmla="*/ 2527 w 10000"/>
              <a:gd name="connsiteY2-358" fmla="*/ 5699 h 9997"/>
              <a:gd name="connsiteX3-359" fmla="*/ 3440 w 10000"/>
              <a:gd name="connsiteY3-360" fmla="*/ 744 h 9997"/>
              <a:gd name="connsiteX4-361" fmla="*/ 6842 w 10000"/>
              <a:gd name="connsiteY4-362" fmla="*/ 413 h 9997"/>
              <a:gd name="connsiteX5-363" fmla="*/ 7319 w 10000"/>
              <a:gd name="connsiteY5-364" fmla="*/ 2524 h 9997"/>
              <a:gd name="connsiteX6-365" fmla="*/ 8706 w 10000"/>
              <a:gd name="connsiteY6-366" fmla="*/ 8639 h 9997"/>
              <a:gd name="connsiteX7-367" fmla="*/ 10000 w 10000"/>
              <a:gd name="connsiteY7-368" fmla="*/ 9992 h 9997"/>
              <a:gd name="connsiteX0-369" fmla="*/ 0 w 10000"/>
              <a:gd name="connsiteY0-370" fmla="*/ 9707 h 10000"/>
              <a:gd name="connsiteX1-371" fmla="*/ 1086 w 10000"/>
              <a:gd name="connsiteY1-372" fmla="*/ 8875 h 10000"/>
              <a:gd name="connsiteX2-373" fmla="*/ 2527 w 10000"/>
              <a:gd name="connsiteY2-374" fmla="*/ 5701 h 10000"/>
              <a:gd name="connsiteX3-375" fmla="*/ 3440 w 10000"/>
              <a:gd name="connsiteY3-376" fmla="*/ 744 h 10000"/>
              <a:gd name="connsiteX4-377" fmla="*/ 6842 w 10000"/>
              <a:gd name="connsiteY4-378" fmla="*/ 413 h 10000"/>
              <a:gd name="connsiteX5-379" fmla="*/ 7556 w 10000"/>
              <a:gd name="connsiteY5-380" fmla="*/ 2925 h 10000"/>
              <a:gd name="connsiteX6-381" fmla="*/ 8706 w 10000"/>
              <a:gd name="connsiteY6-382" fmla="*/ 8642 h 10000"/>
              <a:gd name="connsiteX7-383" fmla="*/ 10000 w 10000"/>
              <a:gd name="connsiteY7-384" fmla="*/ 9995 h 10000"/>
              <a:gd name="connsiteX0-385" fmla="*/ 0 w 10000"/>
              <a:gd name="connsiteY0-386" fmla="*/ 9512 h 9805"/>
              <a:gd name="connsiteX1-387" fmla="*/ 1086 w 10000"/>
              <a:gd name="connsiteY1-388" fmla="*/ 8680 h 9805"/>
              <a:gd name="connsiteX2-389" fmla="*/ 2527 w 10000"/>
              <a:gd name="connsiteY2-390" fmla="*/ 5506 h 9805"/>
              <a:gd name="connsiteX3-391" fmla="*/ 3440 w 10000"/>
              <a:gd name="connsiteY3-392" fmla="*/ 549 h 9805"/>
              <a:gd name="connsiteX4-393" fmla="*/ 6842 w 10000"/>
              <a:gd name="connsiteY4-394" fmla="*/ 551 h 9805"/>
              <a:gd name="connsiteX5-395" fmla="*/ 7556 w 10000"/>
              <a:gd name="connsiteY5-396" fmla="*/ 2730 h 9805"/>
              <a:gd name="connsiteX6-397" fmla="*/ 8706 w 10000"/>
              <a:gd name="connsiteY6-398" fmla="*/ 8447 h 9805"/>
              <a:gd name="connsiteX7-399" fmla="*/ 10000 w 10000"/>
              <a:gd name="connsiteY7-400" fmla="*/ 9800 h 9805"/>
              <a:gd name="connsiteX0-401" fmla="*/ 0 w 10000"/>
              <a:gd name="connsiteY0-402" fmla="*/ 9495 h 9794"/>
              <a:gd name="connsiteX1-403" fmla="*/ 1086 w 10000"/>
              <a:gd name="connsiteY1-404" fmla="*/ 8647 h 9794"/>
              <a:gd name="connsiteX2-405" fmla="*/ 2527 w 10000"/>
              <a:gd name="connsiteY2-406" fmla="*/ 5410 h 9794"/>
              <a:gd name="connsiteX3-407" fmla="*/ 3414 w 10000"/>
              <a:gd name="connsiteY3-408" fmla="*/ 830 h 9794"/>
              <a:gd name="connsiteX4-409" fmla="*/ 6842 w 10000"/>
              <a:gd name="connsiteY4-410" fmla="*/ 356 h 9794"/>
              <a:gd name="connsiteX5-411" fmla="*/ 7556 w 10000"/>
              <a:gd name="connsiteY5-412" fmla="*/ 2578 h 9794"/>
              <a:gd name="connsiteX6-413" fmla="*/ 8706 w 10000"/>
              <a:gd name="connsiteY6-414" fmla="*/ 8409 h 9794"/>
              <a:gd name="connsiteX7-415" fmla="*/ 10000 w 10000"/>
              <a:gd name="connsiteY7-416" fmla="*/ 9789 h 9794"/>
              <a:gd name="connsiteX0-417" fmla="*/ 0 w 10000"/>
              <a:gd name="connsiteY0-418" fmla="*/ 9695 h 10000"/>
              <a:gd name="connsiteX1-419" fmla="*/ 1086 w 10000"/>
              <a:gd name="connsiteY1-420" fmla="*/ 8829 h 10000"/>
              <a:gd name="connsiteX2-421" fmla="*/ 2527 w 10000"/>
              <a:gd name="connsiteY2-422" fmla="*/ 5524 h 10000"/>
              <a:gd name="connsiteX3-423" fmla="*/ 3414 w 10000"/>
              <a:gd name="connsiteY3-424" fmla="*/ 847 h 10000"/>
              <a:gd name="connsiteX4-425" fmla="*/ 6842 w 10000"/>
              <a:gd name="connsiteY4-426" fmla="*/ 363 h 10000"/>
              <a:gd name="connsiteX5-427" fmla="*/ 7679 w 10000"/>
              <a:gd name="connsiteY5-428" fmla="*/ 2563 h 10000"/>
              <a:gd name="connsiteX6-429" fmla="*/ 8706 w 10000"/>
              <a:gd name="connsiteY6-430" fmla="*/ 8586 h 10000"/>
              <a:gd name="connsiteX7-431" fmla="*/ 10000 w 10000"/>
              <a:gd name="connsiteY7-432" fmla="*/ 9995 h 10000"/>
              <a:gd name="connsiteX0-433" fmla="*/ 0 w 10000"/>
              <a:gd name="connsiteY0-434" fmla="*/ 9695 h 10000"/>
              <a:gd name="connsiteX1-435" fmla="*/ 1086 w 10000"/>
              <a:gd name="connsiteY1-436" fmla="*/ 8829 h 10000"/>
              <a:gd name="connsiteX2-437" fmla="*/ 2527 w 10000"/>
              <a:gd name="connsiteY2-438" fmla="*/ 5524 h 10000"/>
              <a:gd name="connsiteX3-439" fmla="*/ 3414 w 10000"/>
              <a:gd name="connsiteY3-440" fmla="*/ 847 h 10000"/>
              <a:gd name="connsiteX4-441" fmla="*/ 6842 w 10000"/>
              <a:gd name="connsiteY4-442" fmla="*/ 363 h 10000"/>
              <a:gd name="connsiteX5-443" fmla="*/ 7679 w 10000"/>
              <a:gd name="connsiteY5-444" fmla="*/ 2563 h 10000"/>
              <a:gd name="connsiteX6-445" fmla="*/ 8706 w 10000"/>
              <a:gd name="connsiteY6-446" fmla="*/ 8586 h 10000"/>
              <a:gd name="connsiteX7-447" fmla="*/ 10000 w 10000"/>
              <a:gd name="connsiteY7-448" fmla="*/ 9995 h 10000"/>
              <a:gd name="connsiteX0-449" fmla="*/ 0 w 10000"/>
              <a:gd name="connsiteY0-450" fmla="*/ 9695 h 10000"/>
              <a:gd name="connsiteX1-451" fmla="*/ 1086 w 10000"/>
              <a:gd name="connsiteY1-452" fmla="*/ 8829 h 10000"/>
              <a:gd name="connsiteX2-453" fmla="*/ 2527 w 10000"/>
              <a:gd name="connsiteY2-454" fmla="*/ 5524 h 10000"/>
              <a:gd name="connsiteX3-455" fmla="*/ 3414 w 10000"/>
              <a:gd name="connsiteY3-456" fmla="*/ 847 h 10000"/>
              <a:gd name="connsiteX4-457" fmla="*/ 6842 w 10000"/>
              <a:gd name="connsiteY4-458" fmla="*/ 363 h 10000"/>
              <a:gd name="connsiteX5-459" fmla="*/ 7679 w 10000"/>
              <a:gd name="connsiteY5-460" fmla="*/ 2563 h 10000"/>
              <a:gd name="connsiteX6-461" fmla="*/ 8706 w 10000"/>
              <a:gd name="connsiteY6-462" fmla="*/ 8586 h 10000"/>
              <a:gd name="connsiteX7-463" fmla="*/ 10000 w 10000"/>
              <a:gd name="connsiteY7-464" fmla="*/ 9995 h 10000"/>
              <a:gd name="connsiteX0-465" fmla="*/ 0 w 10000"/>
              <a:gd name="connsiteY0-466" fmla="*/ 9652 h 9957"/>
              <a:gd name="connsiteX1-467" fmla="*/ 1086 w 10000"/>
              <a:gd name="connsiteY1-468" fmla="*/ 8786 h 9957"/>
              <a:gd name="connsiteX2-469" fmla="*/ 2545 w 10000"/>
              <a:gd name="connsiteY2-470" fmla="*/ 4439 h 9957"/>
              <a:gd name="connsiteX3-471" fmla="*/ 3414 w 10000"/>
              <a:gd name="connsiteY3-472" fmla="*/ 804 h 9957"/>
              <a:gd name="connsiteX4-473" fmla="*/ 6842 w 10000"/>
              <a:gd name="connsiteY4-474" fmla="*/ 320 h 9957"/>
              <a:gd name="connsiteX5-475" fmla="*/ 7679 w 10000"/>
              <a:gd name="connsiteY5-476" fmla="*/ 2520 h 9957"/>
              <a:gd name="connsiteX6-477" fmla="*/ 8706 w 10000"/>
              <a:gd name="connsiteY6-478" fmla="*/ 8543 h 9957"/>
              <a:gd name="connsiteX7-479" fmla="*/ 10000 w 10000"/>
              <a:gd name="connsiteY7-480" fmla="*/ 9952 h 9957"/>
              <a:gd name="connsiteX0-481" fmla="*/ 0 w 10000"/>
              <a:gd name="connsiteY0-482" fmla="*/ 9694 h 10000"/>
              <a:gd name="connsiteX1-483" fmla="*/ 1086 w 10000"/>
              <a:gd name="connsiteY1-484" fmla="*/ 8824 h 10000"/>
              <a:gd name="connsiteX2-485" fmla="*/ 2545 w 10000"/>
              <a:gd name="connsiteY2-486" fmla="*/ 4458 h 10000"/>
              <a:gd name="connsiteX3-487" fmla="*/ 3414 w 10000"/>
              <a:gd name="connsiteY3-488" fmla="*/ 807 h 10000"/>
              <a:gd name="connsiteX4-489" fmla="*/ 6842 w 10000"/>
              <a:gd name="connsiteY4-490" fmla="*/ 321 h 10000"/>
              <a:gd name="connsiteX5-491" fmla="*/ 7679 w 10000"/>
              <a:gd name="connsiteY5-492" fmla="*/ 2531 h 10000"/>
              <a:gd name="connsiteX6-493" fmla="*/ 8706 w 10000"/>
              <a:gd name="connsiteY6-494" fmla="*/ 8580 h 10000"/>
              <a:gd name="connsiteX7-495" fmla="*/ 10000 w 10000"/>
              <a:gd name="connsiteY7-496" fmla="*/ 9995 h 10000"/>
              <a:gd name="connsiteX0-497" fmla="*/ 0 w 10000"/>
              <a:gd name="connsiteY0-498" fmla="*/ 9659 h 9965"/>
              <a:gd name="connsiteX1-499" fmla="*/ 1086 w 10000"/>
              <a:gd name="connsiteY1-500" fmla="*/ 8789 h 9965"/>
              <a:gd name="connsiteX2-501" fmla="*/ 2014 w 10000"/>
              <a:gd name="connsiteY2-502" fmla="*/ 3427 h 9965"/>
              <a:gd name="connsiteX3-503" fmla="*/ 3414 w 10000"/>
              <a:gd name="connsiteY3-504" fmla="*/ 772 h 9965"/>
              <a:gd name="connsiteX4-505" fmla="*/ 6842 w 10000"/>
              <a:gd name="connsiteY4-506" fmla="*/ 286 h 9965"/>
              <a:gd name="connsiteX5-507" fmla="*/ 7679 w 10000"/>
              <a:gd name="connsiteY5-508" fmla="*/ 2496 h 9965"/>
              <a:gd name="connsiteX6-509" fmla="*/ 8706 w 10000"/>
              <a:gd name="connsiteY6-510" fmla="*/ 8545 h 9965"/>
              <a:gd name="connsiteX7-511" fmla="*/ 10000 w 10000"/>
              <a:gd name="connsiteY7-512" fmla="*/ 9960 h 9965"/>
              <a:gd name="connsiteX0-513" fmla="*/ 0 w 10000"/>
              <a:gd name="connsiteY0-514" fmla="*/ 9692 h 9999"/>
              <a:gd name="connsiteX1-515" fmla="*/ 1086 w 10000"/>
              <a:gd name="connsiteY1-516" fmla="*/ 8819 h 9999"/>
              <a:gd name="connsiteX2-517" fmla="*/ 2014 w 10000"/>
              <a:gd name="connsiteY2-518" fmla="*/ 3438 h 9999"/>
              <a:gd name="connsiteX3-519" fmla="*/ 3414 w 10000"/>
              <a:gd name="connsiteY3-520" fmla="*/ 774 h 9999"/>
              <a:gd name="connsiteX4-521" fmla="*/ 6842 w 10000"/>
              <a:gd name="connsiteY4-522" fmla="*/ 286 h 9999"/>
              <a:gd name="connsiteX5-523" fmla="*/ 7679 w 10000"/>
              <a:gd name="connsiteY5-524" fmla="*/ 2504 h 9999"/>
              <a:gd name="connsiteX6-525" fmla="*/ 8706 w 10000"/>
              <a:gd name="connsiteY6-526" fmla="*/ 8574 h 9999"/>
              <a:gd name="connsiteX7-527" fmla="*/ 10000 w 10000"/>
              <a:gd name="connsiteY7-528" fmla="*/ 9994 h 9999"/>
              <a:gd name="connsiteX0-529" fmla="*/ 0 w 10000"/>
              <a:gd name="connsiteY0-530" fmla="*/ 9698 h 10005"/>
              <a:gd name="connsiteX1-531" fmla="*/ 1086 w 10000"/>
              <a:gd name="connsiteY1-532" fmla="*/ 8825 h 10005"/>
              <a:gd name="connsiteX2-533" fmla="*/ 1867 w 10000"/>
              <a:gd name="connsiteY2-534" fmla="*/ 3619 h 10005"/>
              <a:gd name="connsiteX3-535" fmla="*/ 3414 w 10000"/>
              <a:gd name="connsiteY3-536" fmla="*/ 779 h 10005"/>
              <a:gd name="connsiteX4-537" fmla="*/ 6842 w 10000"/>
              <a:gd name="connsiteY4-538" fmla="*/ 291 h 10005"/>
              <a:gd name="connsiteX5-539" fmla="*/ 7679 w 10000"/>
              <a:gd name="connsiteY5-540" fmla="*/ 2509 h 10005"/>
              <a:gd name="connsiteX6-541" fmla="*/ 8706 w 10000"/>
              <a:gd name="connsiteY6-542" fmla="*/ 8580 h 10005"/>
              <a:gd name="connsiteX7-543" fmla="*/ 10000 w 10000"/>
              <a:gd name="connsiteY7-544" fmla="*/ 10000 h 10005"/>
              <a:gd name="connsiteX0-545" fmla="*/ 0 w 10000"/>
              <a:gd name="connsiteY0-546" fmla="*/ 9737 h 10044"/>
              <a:gd name="connsiteX1-547" fmla="*/ 1086 w 10000"/>
              <a:gd name="connsiteY1-548" fmla="*/ 8864 h 10044"/>
              <a:gd name="connsiteX2-549" fmla="*/ 1631 w 10000"/>
              <a:gd name="connsiteY2-550" fmla="*/ 4716 h 10044"/>
              <a:gd name="connsiteX3-551" fmla="*/ 3414 w 10000"/>
              <a:gd name="connsiteY3-552" fmla="*/ 818 h 10044"/>
              <a:gd name="connsiteX4-553" fmla="*/ 6842 w 10000"/>
              <a:gd name="connsiteY4-554" fmla="*/ 330 h 10044"/>
              <a:gd name="connsiteX5-555" fmla="*/ 7679 w 10000"/>
              <a:gd name="connsiteY5-556" fmla="*/ 2548 h 10044"/>
              <a:gd name="connsiteX6-557" fmla="*/ 8706 w 10000"/>
              <a:gd name="connsiteY6-558" fmla="*/ 8619 h 10044"/>
              <a:gd name="connsiteX7-559" fmla="*/ 10000 w 10000"/>
              <a:gd name="connsiteY7-560" fmla="*/ 10039 h 10044"/>
              <a:gd name="connsiteX0-561" fmla="*/ 0 w 10000"/>
              <a:gd name="connsiteY0-562" fmla="*/ 9737 h 10044"/>
              <a:gd name="connsiteX1-563" fmla="*/ 1086 w 10000"/>
              <a:gd name="connsiteY1-564" fmla="*/ 8864 h 10044"/>
              <a:gd name="connsiteX2-565" fmla="*/ 1631 w 10000"/>
              <a:gd name="connsiteY2-566" fmla="*/ 4716 h 10044"/>
              <a:gd name="connsiteX3-567" fmla="*/ 3414 w 10000"/>
              <a:gd name="connsiteY3-568" fmla="*/ 818 h 10044"/>
              <a:gd name="connsiteX4-569" fmla="*/ 6842 w 10000"/>
              <a:gd name="connsiteY4-570" fmla="*/ 330 h 10044"/>
              <a:gd name="connsiteX5-571" fmla="*/ 7679 w 10000"/>
              <a:gd name="connsiteY5-572" fmla="*/ 2548 h 10044"/>
              <a:gd name="connsiteX6-573" fmla="*/ 8706 w 10000"/>
              <a:gd name="connsiteY6-574" fmla="*/ 8619 h 10044"/>
              <a:gd name="connsiteX7-575" fmla="*/ 10000 w 10000"/>
              <a:gd name="connsiteY7-576" fmla="*/ 10039 h 10044"/>
              <a:gd name="connsiteX0-577" fmla="*/ 0 w 10000"/>
              <a:gd name="connsiteY0-578" fmla="*/ 9737 h 10044"/>
              <a:gd name="connsiteX1-579" fmla="*/ 1086 w 10000"/>
              <a:gd name="connsiteY1-580" fmla="*/ 8864 h 10044"/>
              <a:gd name="connsiteX2-581" fmla="*/ 1631 w 10000"/>
              <a:gd name="connsiteY2-582" fmla="*/ 4716 h 10044"/>
              <a:gd name="connsiteX3-583" fmla="*/ 3414 w 10000"/>
              <a:gd name="connsiteY3-584" fmla="*/ 818 h 10044"/>
              <a:gd name="connsiteX4-585" fmla="*/ 6842 w 10000"/>
              <a:gd name="connsiteY4-586" fmla="*/ 330 h 10044"/>
              <a:gd name="connsiteX5-587" fmla="*/ 7679 w 10000"/>
              <a:gd name="connsiteY5-588" fmla="*/ 2548 h 10044"/>
              <a:gd name="connsiteX6-589" fmla="*/ 8706 w 10000"/>
              <a:gd name="connsiteY6-590" fmla="*/ 8619 h 10044"/>
              <a:gd name="connsiteX7-591" fmla="*/ 10000 w 10000"/>
              <a:gd name="connsiteY7-592" fmla="*/ 10039 h 10044"/>
              <a:gd name="connsiteX0-593" fmla="*/ 0 w 10000"/>
              <a:gd name="connsiteY0-594" fmla="*/ 9839 h 10146"/>
              <a:gd name="connsiteX1-595" fmla="*/ 1086 w 10000"/>
              <a:gd name="connsiteY1-596" fmla="*/ 8966 h 10146"/>
              <a:gd name="connsiteX2-597" fmla="*/ 1631 w 10000"/>
              <a:gd name="connsiteY2-598" fmla="*/ 4818 h 10146"/>
              <a:gd name="connsiteX3-599" fmla="*/ 3473 w 10000"/>
              <a:gd name="connsiteY3-600" fmla="*/ 626 h 10146"/>
              <a:gd name="connsiteX4-601" fmla="*/ 6842 w 10000"/>
              <a:gd name="connsiteY4-602" fmla="*/ 432 h 10146"/>
              <a:gd name="connsiteX5-603" fmla="*/ 7679 w 10000"/>
              <a:gd name="connsiteY5-604" fmla="*/ 2650 h 10146"/>
              <a:gd name="connsiteX6-605" fmla="*/ 8706 w 10000"/>
              <a:gd name="connsiteY6-606" fmla="*/ 8721 h 10146"/>
              <a:gd name="connsiteX7-607" fmla="*/ 10000 w 10000"/>
              <a:gd name="connsiteY7-608" fmla="*/ 10141 h 10146"/>
              <a:gd name="connsiteX0-609" fmla="*/ 0 w 10000"/>
              <a:gd name="connsiteY0-610" fmla="*/ 9957 h 10264"/>
              <a:gd name="connsiteX1-611" fmla="*/ 1086 w 10000"/>
              <a:gd name="connsiteY1-612" fmla="*/ 9084 h 10264"/>
              <a:gd name="connsiteX2-613" fmla="*/ 1631 w 10000"/>
              <a:gd name="connsiteY2-614" fmla="*/ 4936 h 10264"/>
              <a:gd name="connsiteX3-615" fmla="*/ 3473 w 10000"/>
              <a:gd name="connsiteY3-616" fmla="*/ 744 h 10264"/>
              <a:gd name="connsiteX4-617" fmla="*/ 6429 w 10000"/>
              <a:gd name="connsiteY4-618" fmla="*/ 374 h 10264"/>
              <a:gd name="connsiteX5-619" fmla="*/ 7679 w 10000"/>
              <a:gd name="connsiteY5-620" fmla="*/ 2768 h 10264"/>
              <a:gd name="connsiteX6-621" fmla="*/ 8706 w 10000"/>
              <a:gd name="connsiteY6-622" fmla="*/ 8839 h 10264"/>
              <a:gd name="connsiteX7-623" fmla="*/ 10000 w 10000"/>
              <a:gd name="connsiteY7-624" fmla="*/ 10259 h 10264"/>
              <a:gd name="connsiteX0-625" fmla="*/ 0 w 10000"/>
              <a:gd name="connsiteY0-626" fmla="*/ 9957 h 10264"/>
              <a:gd name="connsiteX1-627" fmla="*/ 1086 w 10000"/>
              <a:gd name="connsiteY1-628" fmla="*/ 9084 h 10264"/>
              <a:gd name="connsiteX2-629" fmla="*/ 1631 w 10000"/>
              <a:gd name="connsiteY2-630" fmla="*/ 4936 h 10264"/>
              <a:gd name="connsiteX3-631" fmla="*/ 3473 w 10000"/>
              <a:gd name="connsiteY3-632" fmla="*/ 744 h 10264"/>
              <a:gd name="connsiteX4-633" fmla="*/ 6429 w 10000"/>
              <a:gd name="connsiteY4-634" fmla="*/ 374 h 10264"/>
              <a:gd name="connsiteX5-635" fmla="*/ 7679 w 10000"/>
              <a:gd name="connsiteY5-636" fmla="*/ 2768 h 10264"/>
              <a:gd name="connsiteX6-637" fmla="*/ 8706 w 10000"/>
              <a:gd name="connsiteY6-638" fmla="*/ 8839 h 10264"/>
              <a:gd name="connsiteX7-639" fmla="*/ 10000 w 10000"/>
              <a:gd name="connsiteY7-640" fmla="*/ 10259 h 10264"/>
              <a:gd name="connsiteX0-641" fmla="*/ 0 w 10000"/>
              <a:gd name="connsiteY0-642" fmla="*/ 9957 h 10264"/>
              <a:gd name="connsiteX1-643" fmla="*/ 1086 w 10000"/>
              <a:gd name="connsiteY1-644" fmla="*/ 9084 h 10264"/>
              <a:gd name="connsiteX2-645" fmla="*/ 1631 w 10000"/>
              <a:gd name="connsiteY2-646" fmla="*/ 4936 h 10264"/>
              <a:gd name="connsiteX3-647" fmla="*/ 3473 w 10000"/>
              <a:gd name="connsiteY3-648" fmla="*/ 744 h 10264"/>
              <a:gd name="connsiteX4-649" fmla="*/ 6429 w 10000"/>
              <a:gd name="connsiteY4-650" fmla="*/ 374 h 10264"/>
              <a:gd name="connsiteX5-651" fmla="*/ 7679 w 10000"/>
              <a:gd name="connsiteY5-652" fmla="*/ 2768 h 10264"/>
              <a:gd name="connsiteX6-653" fmla="*/ 8706 w 10000"/>
              <a:gd name="connsiteY6-654" fmla="*/ 8839 h 10264"/>
              <a:gd name="connsiteX7-655" fmla="*/ 10000 w 10000"/>
              <a:gd name="connsiteY7-656" fmla="*/ 10259 h 10264"/>
              <a:gd name="connsiteX0-657" fmla="*/ 0 w 10000"/>
              <a:gd name="connsiteY0-658" fmla="*/ 9957 h 10264"/>
              <a:gd name="connsiteX1-659" fmla="*/ 1086 w 10000"/>
              <a:gd name="connsiteY1-660" fmla="*/ 9084 h 10264"/>
              <a:gd name="connsiteX2-661" fmla="*/ 1631 w 10000"/>
              <a:gd name="connsiteY2-662" fmla="*/ 4936 h 10264"/>
              <a:gd name="connsiteX3-663" fmla="*/ 3473 w 10000"/>
              <a:gd name="connsiteY3-664" fmla="*/ 744 h 10264"/>
              <a:gd name="connsiteX4-665" fmla="*/ 6429 w 10000"/>
              <a:gd name="connsiteY4-666" fmla="*/ 374 h 10264"/>
              <a:gd name="connsiteX5-667" fmla="*/ 7679 w 10000"/>
              <a:gd name="connsiteY5-668" fmla="*/ 2768 h 10264"/>
              <a:gd name="connsiteX6-669" fmla="*/ 8706 w 10000"/>
              <a:gd name="connsiteY6-670" fmla="*/ 8839 h 10264"/>
              <a:gd name="connsiteX7-671" fmla="*/ 10000 w 10000"/>
              <a:gd name="connsiteY7-672" fmla="*/ 10259 h 10264"/>
              <a:gd name="connsiteX0-673" fmla="*/ 0 w 10000"/>
              <a:gd name="connsiteY0-674" fmla="*/ 9957 h 10264"/>
              <a:gd name="connsiteX1-675" fmla="*/ 1042 w 10000"/>
              <a:gd name="connsiteY1-676" fmla="*/ 8731 h 10264"/>
              <a:gd name="connsiteX2-677" fmla="*/ 1631 w 10000"/>
              <a:gd name="connsiteY2-678" fmla="*/ 4936 h 10264"/>
              <a:gd name="connsiteX3-679" fmla="*/ 3473 w 10000"/>
              <a:gd name="connsiteY3-680" fmla="*/ 744 h 10264"/>
              <a:gd name="connsiteX4-681" fmla="*/ 6429 w 10000"/>
              <a:gd name="connsiteY4-682" fmla="*/ 374 h 10264"/>
              <a:gd name="connsiteX5-683" fmla="*/ 7679 w 10000"/>
              <a:gd name="connsiteY5-684" fmla="*/ 2768 h 10264"/>
              <a:gd name="connsiteX6-685" fmla="*/ 8706 w 10000"/>
              <a:gd name="connsiteY6-686" fmla="*/ 8839 h 10264"/>
              <a:gd name="connsiteX7-687" fmla="*/ 10000 w 10000"/>
              <a:gd name="connsiteY7-688" fmla="*/ 10259 h 10264"/>
              <a:gd name="connsiteX0-689" fmla="*/ 0 w 10000"/>
              <a:gd name="connsiteY0-690" fmla="*/ 9957 h 10264"/>
              <a:gd name="connsiteX1-691" fmla="*/ 1042 w 10000"/>
              <a:gd name="connsiteY1-692" fmla="*/ 8731 h 10264"/>
              <a:gd name="connsiteX2-693" fmla="*/ 1631 w 10000"/>
              <a:gd name="connsiteY2-694" fmla="*/ 4936 h 10264"/>
              <a:gd name="connsiteX3-695" fmla="*/ 3473 w 10000"/>
              <a:gd name="connsiteY3-696" fmla="*/ 744 h 10264"/>
              <a:gd name="connsiteX4-697" fmla="*/ 6429 w 10000"/>
              <a:gd name="connsiteY4-698" fmla="*/ 374 h 10264"/>
              <a:gd name="connsiteX5-699" fmla="*/ 7679 w 10000"/>
              <a:gd name="connsiteY5-700" fmla="*/ 2768 h 10264"/>
              <a:gd name="connsiteX6-701" fmla="*/ 8706 w 10000"/>
              <a:gd name="connsiteY6-702" fmla="*/ 8839 h 10264"/>
              <a:gd name="connsiteX7-703" fmla="*/ 10000 w 10000"/>
              <a:gd name="connsiteY7-704" fmla="*/ 10259 h 10264"/>
              <a:gd name="connsiteX0-705" fmla="*/ 0 w 10009"/>
              <a:gd name="connsiteY0-706" fmla="*/ 10027 h 10264"/>
              <a:gd name="connsiteX1-707" fmla="*/ 1051 w 10009"/>
              <a:gd name="connsiteY1-708" fmla="*/ 8731 h 10264"/>
              <a:gd name="connsiteX2-709" fmla="*/ 1640 w 10009"/>
              <a:gd name="connsiteY2-710" fmla="*/ 4936 h 10264"/>
              <a:gd name="connsiteX3-711" fmla="*/ 3482 w 10009"/>
              <a:gd name="connsiteY3-712" fmla="*/ 744 h 10264"/>
              <a:gd name="connsiteX4-713" fmla="*/ 6438 w 10009"/>
              <a:gd name="connsiteY4-714" fmla="*/ 374 h 10264"/>
              <a:gd name="connsiteX5-715" fmla="*/ 7688 w 10009"/>
              <a:gd name="connsiteY5-716" fmla="*/ 2768 h 10264"/>
              <a:gd name="connsiteX6-717" fmla="*/ 8715 w 10009"/>
              <a:gd name="connsiteY6-718" fmla="*/ 8839 h 10264"/>
              <a:gd name="connsiteX7-719" fmla="*/ 10009 w 10009"/>
              <a:gd name="connsiteY7-720" fmla="*/ 10259 h 10264"/>
              <a:gd name="connsiteX0-721" fmla="*/ 0 w 10009"/>
              <a:gd name="connsiteY0-722" fmla="*/ 10027 h 10160"/>
              <a:gd name="connsiteX1-723" fmla="*/ 1051 w 10009"/>
              <a:gd name="connsiteY1-724" fmla="*/ 8731 h 10160"/>
              <a:gd name="connsiteX2-725" fmla="*/ 1640 w 10009"/>
              <a:gd name="connsiteY2-726" fmla="*/ 4936 h 10160"/>
              <a:gd name="connsiteX3-727" fmla="*/ 3482 w 10009"/>
              <a:gd name="connsiteY3-728" fmla="*/ 744 h 10160"/>
              <a:gd name="connsiteX4-729" fmla="*/ 6438 w 10009"/>
              <a:gd name="connsiteY4-730" fmla="*/ 374 h 10160"/>
              <a:gd name="connsiteX5-731" fmla="*/ 7688 w 10009"/>
              <a:gd name="connsiteY5-732" fmla="*/ 2768 h 10160"/>
              <a:gd name="connsiteX6-733" fmla="*/ 8715 w 10009"/>
              <a:gd name="connsiteY6-734" fmla="*/ 8839 h 10160"/>
              <a:gd name="connsiteX7-735" fmla="*/ 10009 w 10009"/>
              <a:gd name="connsiteY7-736" fmla="*/ 10154 h 1016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10009" h="10160">
                <a:moveTo>
                  <a:pt x="0" y="10027"/>
                </a:moveTo>
                <a:cubicBezTo>
                  <a:pt x="345" y="10027"/>
                  <a:pt x="778" y="9579"/>
                  <a:pt x="1051" y="8731"/>
                </a:cubicBezTo>
                <a:cubicBezTo>
                  <a:pt x="1324" y="7883"/>
                  <a:pt x="1220" y="6855"/>
                  <a:pt x="1640" y="4936"/>
                </a:cubicBezTo>
                <a:cubicBezTo>
                  <a:pt x="2060" y="3017"/>
                  <a:pt x="2682" y="1504"/>
                  <a:pt x="3482" y="744"/>
                </a:cubicBezTo>
                <a:cubicBezTo>
                  <a:pt x="4282" y="-16"/>
                  <a:pt x="5124" y="-288"/>
                  <a:pt x="6438" y="374"/>
                </a:cubicBezTo>
                <a:cubicBezTo>
                  <a:pt x="6872" y="659"/>
                  <a:pt x="7340" y="1079"/>
                  <a:pt x="7688" y="2768"/>
                </a:cubicBezTo>
                <a:cubicBezTo>
                  <a:pt x="8218" y="5959"/>
                  <a:pt x="8209" y="7956"/>
                  <a:pt x="8715" y="8839"/>
                </a:cubicBezTo>
                <a:cubicBezTo>
                  <a:pt x="9332" y="9725"/>
                  <a:pt x="9980" y="10225"/>
                  <a:pt x="10009" y="10154"/>
                </a:cubicBezTo>
              </a:path>
            </a:pathLst>
          </a:custGeom>
          <a:solidFill>
            <a:srgbClr val="ED7D31"/>
          </a:solidFill>
          <a:ln w="28575">
            <a:solidFill>
              <a:schemeClr val="bg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41" name="任意多边形 140"/>
          <p:cNvSpPr/>
          <p:nvPr/>
        </p:nvSpPr>
        <p:spPr>
          <a:xfrm>
            <a:off x="539749" y="2095750"/>
            <a:ext cx="10133078" cy="1544687"/>
          </a:xfrm>
          <a:custGeom>
            <a:avLst/>
            <a:gdLst>
              <a:gd name="connsiteX0" fmla="*/ 0 w 11607"/>
              <a:gd name="connsiteY0" fmla="*/ 2920 h 3068"/>
              <a:gd name="connsiteX1" fmla="*/ 2563 w 11607"/>
              <a:gd name="connsiteY1" fmla="*/ 2272 h 3068"/>
              <a:gd name="connsiteX2" fmla="*/ 3688 w 11607"/>
              <a:gd name="connsiteY2" fmla="*/ 741 h 3068"/>
              <a:gd name="connsiteX3" fmla="*/ 4858 w 11607"/>
              <a:gd name="connsiteY3" fmla="*/ 111 h 3068"/>
              <a:gd name="connsiteX4" fmla="*/ 7498 w 11607"/>
              <a:gd name="connsiteY4" fmla="*/ 217 h 3068"/>
              <a:gd name="connsiteX5" fmla="*/ 8922 w 11607"/>
              <a:gd name="connsiteY5" fmla="*/ 2289 h 3068"/>
              <a:gd name="connsiteX6" fmla="*/ 11607 w 11607"/>
              <a:gd name="connsiteY6" fmla="*/ 3068 h 3068"/>
              <a:gd name="connsiteX0-1" fmla="*/ 0 w 10000"/>
              <a:gd name="connsiteY0-2" fmla="*/ 9518 h 10000"/>
              <a:gd name="connsiteX1-3" fmla="*/ 2199 w 10000"/>
              <a:gd name="connsiteY1-4" fmla="*/ 7628 h 10000"/>
              <a:gd name="connsiteX2-5" fmla="*/ 3177 w 10000"/>
              <a:gd name="connsiteY2-6" fmla="*/ 2415 h 10000"/>
              <a:gd name="connsiteX3-7" fmla="*/ 4185 w 10000"/>
              <a:gd name="connsiteY3-8" fmla="*/ 362 h 10000"/>
              <a:gd name="connsiteX4-9" fmla="*/ 6460 w 10000"/>
              <a:gd name="connsiteY4-10" fmla="*/ 707 h 10000"/>
              <a:gd name="connsiteX5-11" fmla="*/ 7687 w 10000"/>
              <a:gd name="connsiteY5-12" fmla="*/ 7461 h 10000"/>
              <a:gd name="connsiteX6-13" fmla="*/ 10000 w 10000"/>
              <a:gd name="connsiteY6-14" fmla="*/ 10000 h 10000"/>
              <a:gd name="connsiteX0-15" fmla="*/ 0 w 10000"/>
              <a:gd name="connsiteY0-16" fmla="*/ 9303 h 9785"/>
              <a:gd name="connsiteX1-17" fmla="*/ 2199 w 10000"/>
              <a:gd name="connsiteY1-18" fmla="*/ 7413 h 9785"/>
              <a:gd name="connsiteX2-19" fmla="*/ 3177 w 10000"/>
              <a:gd name="connsiteY2-20" fmla="*/ 2200 h 9785"/>
              <a:gd name="connsiteX3-21" fmla="*/ 4185 w 10000"/>
              <a:gd name="connsiteY3-22" fmla="*/ 147 h 9785"/>
              <a:gd name="connsiteX4-23" fmla="*/ 6952 w 10000"/>
              <a:gd name="connsiteY4-24" fmla="*/ 1116 h 9785"/>
              <a:gd name="connsiteX5-25" fmla="*/ 7687 w 10000"/>
              <a:gd name="connsiteY5-26" fmla="*/ 7246 h 9785"/>
              <a:gd name="connsiteX6-27" fmla="*/ 10000 w 10000"/>
              <a:gd name="connsiteY6-28" fmla="*/ 9785 h 9785"/>
              <a:gd name="connsiteX0-29" fmla="*/ 0 w 10000"/>
              <a:gd name="connsiteY0-30" fmla="*/ 9367 h 9860"/>
              <a:gd name="connsiteX1-31" fmla="*/ 2199 w 10000"/>
              <a:gd name="connsiteY1-32" fmla="*/ 7436 h 9860"/>
              <a:gd name="connsiteX2-33" fmla="*/ 3177 w 10000"/>
              <a:gd name="connsiteY2-34" fmla="*/ 2108 h 9860"/>
              <a:gd name="connsiteX3-35" fmla="*/ 4166 w 10000"/>
              <a:gd name="connsiteY3-36" fmla="*/ 192 h 9860"/>
              <a:gd name="connsiteX4-37" fmla="*/ 6952 w 10000"/>
              <a:gd name="connsiteY4-38" fmla="*/ 1001 h 9860"/>
              <a:gd name="connsiteX5-39" fmla="*/ 7687 w 10000"/>
              <a:gd name="connsiteY5-40" fmla="*/ 7265 h 9860"/>
              <a:gd name="connsiteX6-41" fmla="*/ 10000 w 10000"/>
              <a:gd name="connsiteY6-42" fmla="*/ 9860 h 9860"/>
              <a:gd name="connsiteX0-43" fmla="*/ 0 w 10000"/>
              <a:gd name="connsiteY0-44" fmla="*/ 9176 h 9676"/>
              <a:gd name="connsiteX1-45" fmla="*/ 2199 w 10000"/>
              <a:gd name="connsiteY1-46" fmla="*/ 7218 h 9676"/>
              <a:gd name="connsiteX2-47" fmla="*/ 3177 w 10000"/>
              <a:gd name="connsiteY2-48" fmla="*/ 1814 h 9676"/>
              <a:gd name="connsiteX3-49" fmla="*/ 3721 w 10000"/>
              <a:gd name="connsiteY3-50" fmla="*/ 426 h 9676"/>
              <a:gd name="connsiteX4-51" fmla="*/ 6952 w 10000"/>
              <a:gd name="connsiteY4-52" fmla="*/ 691 h 9676"/>
              <a:gd name="connsiteX5-53" fmla="*/ 7687 w 10000"/>
              <a:gd name="connsiteY5-54" fmla="*/ 7044 h 9676"/>
              <a:gd name="connsiteX6-55" fmla="*/ 10000 w 10000"/>
              <a:gd name="connsiteY6-56" fmla="*/ 9676 h 9676"/>
              <a:gd name="connsiteX0-57" fmla="*/ 0 w 10000"/>
              <a:gd name="connsiteY0-58" fmla="*/ 9973 h 10490"/>
              <a:gd name="connsiteX1-59" fmla="*/ 2199 w 10000"/>
              <a:gd name="connsiteY1-60" fmla="*/ 7950 h 10490"/>
              <a:gd name="connsiteX2-61" fmla="*/ 3177 w 10000"/>
              <a:gd name="connsiteY2-62" fmla="*/ 2365 h 10490"/>
              <a:gd name="connsiteX3-63" fmla="*/ 3721 w 10000"/>
              <a:gd name="connsiteY3-64" fmla="*/ 930 h 10490"/>
              <a:gd name="connsiteX4-65" fmla="*/ 6952 w 10000"/>
              <a:gd name="connsiteY4-66" fmla="*/ 487 h 10490"/>
              <a:gd name="connsiteX5-67" fmla="*/ 7687 w 10000"/>
              <a:gd name="connsiteY5-68" fmla="*/ 7770 h 10490"/>
              <a:gd name="connsiteX6-69" fmla="*/ 10000 w 10000"/>
              <a:gd name="connsiteY6-70" fmla="*/ 10490 h 10490"/>
              <a:gd name="connsiteX0-71" fmla="*/ 0 w 10000"/>
              <a:gd name="connsiteY0-72" fmla="*/ 9693 h 10210"/>
              <a:gd name="connsiteX1-73" fmla="*/ 2199 w 10000"/>
              <a:gd name="connsiteY1-74" fmla="*/ 7670 h 10210"/>
              <a:gd name="connsiteX2-75" fmla="*/ 3177 w 10000"/>
              <a:gd name="connsiteY2-76" fmla="*/ 2085 h 10210"/>
              <a:gd name="connsiteX3-77" fmla="*/ 3721 w 10000"/>
              <a:gd name="connsiteY3-78" fmla="*/ 650 h 10210"/>
              <a:gd name="connsiteX4-79" fmla="*/ 6952 w 10000"/>
              <a:gd name="connsiteY4-80" fmla="*/ 589 h 10210"/>
              <a:gd name="connsiteX5-81" fmla="*/ 7687 w 10000"/>
              <a:gd name="connsiteY5-82" fmla="*/ 7490 h 10210"/>
              <a:gd name="connsiteX6-83" fmla="*/ 10000 w 10000"/>
              <a:gd name="connsiteY6-84" fmla="*/ 10210 h 10210"/>
              <a:gd name="connsiteX0-85" fmla="*/ 0 w 10000"/>
              <a:gd name="connsiteY0-86" fmla="*/ 9693 h 10210"/>
              <a:gd name="connsiteX1-87" fmla="*/ 2199 w 10000"/>
              <a:gd name="connsiteY1-88" fmla="*/ 7670 h 10210"/>
              <a:gd name="connsiteX2-89" fmla="*/ 3177 w 10000"/>
              <a:gd name="connsiteY2-90" fmla="*/ 2085 h 10210"/>
              <a:gd name="connsiteX3-91" fmla="*/ 3721 w 10000"/>
              <a:gd name="connsiteY3-92" fmla="*/ 650 h 10210"/>
              <a:gd name="connsiteX4-93" fmla="*/ 6952 w 10000"/>
              <a:gd name="connsiteY4-94" fmla="*/ 589 h 10210"/>
              <a:gd name="connsiteX5-95" fmla="*/ 7895 w 10000"/>
              <a:gd name="connsiteY5-96" fmla="*/ 8589 h 10210"/>
              <a:gd name="connsiteX6-97" fmla="*/ 10000 w 10000"/>
              <a:gd name="connsiteY6-98" fmla="*/ 10210 h 10210"/>
              <a:gd name="connsiteX0-99" fmla="*/ 0 w 10000"/>
              <a:gd name="connsiteY0-100" fmla="*/ 9693 h 10210"/>
              <a:gd name="connsiteX1-101" fmla="*/ 2199 w 10000"/>
              <a:gd name="connsiteY1-102" fmla="*/ 7670 h 10210"/>
              <a:gd name="connsiteX2-103" fmla="*/ 2798 w 10000"/>
              <a:gd name="connsiteY2-104" fmla="*/ 6193 h 10210"/>
              <a:gd name="connsiteX3-105" fmla="*/ 3721 w 10000"/>
              <a:gd name="connsiteY3-106" fmla="*/ 650 h 10210"/>
              <a:gd name="connsiteX4-107" fmla="*/ 6952 w 10000"/>
              <a:gd name="connsiteY4-108" fmla="*/ 589 h 10210"/>
              <a:gd name="connsiteX5-109" fmla="*/ 7895 w 10000"/>
              <a:gd name="connsiteY5-110" fmla="*/ 8589 h 10210"/>
              <a:gd name="connsiteX6-111" fmla="*/ 10000 w 10000"/>
              <a:gd name="connsiteY6-112" fmla="*/ 10210 h 10210"/>
              <a:gd name="connsiteX0-113" fmla="*/ 0 w 10000"/>
              <a:gd name="connsiteY0-114" fmla="*/ 9693 h 10210"/>
              <a:gd name="connsiteX1-115" fmla="*/ 1811 w 10000"/>
              <a:gd name="connsiteY1-116" fmla="*/ 8769 h 10210"/>
              <a:gd name="connsiteX2-117" fmla="*/ 2798 w 10000"/>
              <a:gd name="connsiteY2-118" fmla="*/ 6193 h 10210"/>
              <a:gd name="connsiteX3-119" fmla="*/ 3721 w 10000"/>
              <a:gd name="connsiteY3-120" fmla="*/ 650 h 10210"/>
              <a:gd name="connsiteX4-121" fmla="*/ 6952 w 10000"/>
              <a:gd name="connsiteY4-122" fmla="*/ 589 h 10210"/>
              <a:gd name="connsiteX5-123" fmla="*/ 7895 w 10000"/>
              <a:gd name="connsiteY5-124" fmla="*/ 8589 h 10210"/>
              <a:gd name="connsiteX6-125" fmla="*/ 10000 w 10000"/>
              <a:gd name="connsiteY6-126" fmla="*/ 10210 h 10210"/>
              <a:gd name="connsiteX0-127" fmla="*/ 0 w 10000"/>
              <a:gd name="connsiteY0-128" fmla="*/ 9693 h 10210"/>
              <a:gd name="connsiteX1-129" fmla="*/ 1811 w 10000"/>
              <a:gd name="connsiteY1-130" fmla="*/ 8769 h 10210"/>
              <a:gd name="connsiteX2-131" fmla="*/ 2798 w 10000"/>
              <a:gd name="connsiteY2-132" fmla="*/ 6193 h 10210"/>
              <a:gd name="connsiteX3-133" fmla="*/ 3721 w 10000"/>
              <a:gd name="connsiteY3-134" fmla="*/ 650 h 10210"/>
              <a:gd name="connsiteX4-135" fmla="*/ 6952 w 10000"/>
              <a:gd name="connsiteY4-136" fmla="*/ 589 h 10210"/>
              <a:gd name="connsiteX5-137" fmla="*/ 7895 w 10000"/>
              <a:gd name="connsiteY5-138" fmla="*/ 8589 h 10210"/>
              <a:gd name="connsiteX6-139" fmla="*/ 10000 w 10000"/>
              <a:gd name="connsiteY6-140" fmla="*/ 10210 h 10210"/>
              <a:gd name="connsiteX0-141" fmla="*/ 0 w 10000"/>
              <a:gd name="connsiteY0-142" fmla="*/ 9759 h 10276"/>
              <a:gd name="connsiteX1-143" fmla="*/ 1811 w 10000"/>
              <a:gd name="connsiteY1-144" fmla="*/ 8835 h 10276"/>
              <a:gd name="connsiteX2-145" fmla="*/ 2798 w 10000"/>
              <a:gd name="connsiteY2-146" fmla="*/ 6259 h 10276"/>
              <a:gd name="connsiteX3-147" fmla="*/ 3721 w 10000"/>
              <a:gd name="connsiteY3-148" fmla="*/ 716 h 10276"/>
              <a:gd name="connsiteX4-149" fmla="*/ 6952 w 10000"/>
              <a:gd name="connsiteY4-150" fmla="*/ 655 h 10276"/>
              <a:gd name="connsiteX5-151" fmla="*/ 7895 w 10000"/>
              <a:gd name="connsiteY5-152" fmla="*/ 8655 h 10276"/>
              <a:gd name="connsiteX6-153" fmla="*/ 10000 w 10000"/>
              <a:gd name="connsiteY6-154" fmla="*/ 10276 h 10276"/>
              <a:gd name="connsiteX0-155" fmla="*/ 0 w 10000"/>
              <a:gd name="connsiteY0-156" fmla="*/ 9759 h 10276"/>
              <a:gd name="connsiteX1-157" fmla="*/ 1811 w 10000"/>
              <a:gd name="connsiteY1-158" fmla="*/ 8835 h 10276"/>
              <a:gd name="connsiteX2-159" fmla="*/ 2798 w 10000"/>
              <a:gd name="connsiteY2-160" fmla="*/ 6259 h 10276"/>
              <a:gd name="connsiteX3-161" fmla="*/ 3721 w 10000"/>
              <a:gd name="connsiteY3-162" fmla="*/ 716 h 10276"/>
              <a:gd name="connsiteX4-163" fmla="*/ 6952 w 10000"/>
              <a:gd name="connsiteY4-164" fmla="*/ 655 h 10276"/>
              <a:gd name="connsiteX5-165" fmla="*/ 7895 w 10000"/>
              <a:gd name="connsiteY5-166" fmla="*/ 8655 h 10276"/>
              <a:gd name="connsiteX6-167" fmla="*/ 10000 w 10000"/>
              <a:gd name="connsiteY6-168" fmla="*/ 10276 h 10276"/>
              <a:gd name="connsiteX0-169" fmla="*/ 0 w 10000"/>
              <a:gd name="connsiteY0-170" fmla="*/ 9759 h 10276"/>
              <a:gd name="connsiteX1-171" fmla="*/ 1811 w 10000"/>
              <a:gd name="connsiteY1-172" fmla="*/ 8835 h 10276"/>
              <a:gd name="connsiteX2-173" fmla="*/ 2798 w 10000"/>
              <a:gd name="connsiteY2-174" fmla="*/ 6259 h 10276"/>
              <a:gd name="connsiteX3-175" fmla="*/ 3721 w 10000"/>
              <a:gd name="connsiteY3-176" fmla="*/ 716 h 10276"/>
              <a:gd name="connsiteX4-177" fmla="*/ 6952 w 10000"/>
              <a:gd name="connsiteY4-178" fmla="*/ 655 h 10276"/>
              <a:gd name="connsiteX5-179" fmla="*/ 7895 w 10000"/>
              <a:gd name="connsiteY5-180" fmla="*/ 8655 h 10276"/>
              <a:gd name="connsiteX6-181" fmla="*/ 10000 w 10000"/>
              <a:gd name="connsiteY6-182" fmla="*/ 10276 h 10276"/>
              <a:gd name="connsiteX0-183" fmla="*/ 0 w 10000"/>
              <a:gd name="connsiteY0-184" fmla="*/ 9732 h 10249"/>
              <a:gd name="connsiteX1-185" fmla="*/ 1811 w 10000"/>
              <a:gd name="connsiteY1-186" fmla="*/ 8808 h 10249"/>
              <a:gd name="connsiteX2-187" fmla="*/ 2798 w 10000"/>
              <a:gd name="connsiteY2-188" fmla="*/ 6232 h 10249"/>
              <a:gd name="connsiteX3-189" fmla="*/ 3721 w 10000"/>
              <a:gd name="connsiteY3-190" fmla="*/ 689 h 10249"/>
              <a:gd name="connsiteX4-191" fmla="*/ 6952 w 10000"/>
              <a:gd name="connsiteY4-192" fmla="*/ 628 h 10249"/>
              <a:gd name="connsiteX5-193" fmla="*/ 7895 w 10000"/>
              <a:gd name="connsiteY5-194" fmla="*/ 8628 h 10249"/>
              <a:gd name="connsiteX6-195" fmla="*/ 10000 w 10000"/>
              <a:gd name="connsiteY6-196" fmla="*/ 10249 h 10249"/>
              <a:gd name="connsiteX0-197" fmla="*/ 0 w 10000"/>
              <a:gd name="connsiteY0-198" fmla="*/ 9732 h 10249"/>
              <a:gd name="connsiteX1-199" fmla="*/ 1811 w 10000"/>
              <a:gd name="connsiteY1-200" fmla="*/ 8808 h 10249"/>
              <a:gd name="connsiteX2-201" fmla="*/ 2798 w 10000"/>
              <a:gd name="connsiteY2-202" fmla="*/ 6232 h 10249"/>
              <a:gd name="connsiteX3-203" fmla="*/ 3721 w 10000"/>
              <a:gd name="connsiteY3-204" fmla="*/ 689 h 10249"/>
              <a:gd name="connsiteX4-205" fmla="*/ 6952 w 10000"/>
              <a:gd name="connsiteY4-206" fmla="*/ 628 h 10249"/>
              <a:gd name="connsiteX5-207" fmla="*/ 7895 w 10000"/>
              <a:gd name="connsiteY5-208" fmla="*/ 8628 h 10249"/>
              <a:gd name="connsiteX6-209" fmla="*/ 10000 w 10000"/>
              <a:gd name="connsiteY6-210" fmla="*/ 10249 h 10249"/>
              <a:gd name="connsiteX0-211" fmla="*/ 0 w 10000"/>
              <a:gd name="connsiteY0-212" fmla="*/ 9732 h 10249"/>
              <a:gd name="connsiteX1-213" fmla="*/ 1811 w 10000"/>
              <a:gd name="connsiteY1-214" fmla="*/ 8808 h 10249"/>
              <a:gd name="connsiteX2-215" fmla="*/ 2718 w 10000"/>
              <a:gd name="connsiteY2-216" fmla="*/ 6312 h 10249"/>
              <a:gd name="connsiteX3-217" fmla="*/ 3721 w 10000"/>
              <a:gd name="connsiteY3-218" fmla="*/ 689 h 10249"/>
              <a:gd name="connsiteX4-219" fmla="*/ 6952 w 10000"/>
              <a:gd name="connsiteY4-220" fmla="*/ 628 h 10249"/>
              <a:gd name="connsiteX5-221" fmla="*/ 7895 w 10000"/>
              <a:gd name="connsiteY5-222" fmla="*/ 8628 h 10249"/>
              <a:gd name="connsiteX6-223" fmla="*/ 10000 w 10000"/>
              <a:gd name="connsiteY6-224" fmla="*/ 10249 h 10249"/>
              <a:gd name="connsiteX0-225" fmla="*/ 0 w 10000"/>
              <a:gd name="connsiteY0-226" fmla="*/ 9732 h 10249"/>
              <a:gd name="connsiteX1-227" fmla="*/ 1811 w 10000"/>
              <a:gd name="connsiteY1-228" fmla="*/ 8808 h 10249"/>
              <a:gd name="connsiteX2-229" fmla="*/ 2718 w 10000"/>
              <a:gd name="connsiteY2-230" fmla="*/ 6312 h 10249"/>
              <a:gd name="connsiteX3-231" fmla="*/ 3721 w 10000"/>
              <a:gd name="connsiteY3-232" fmla="*/ 689 h 10249"/>
              <a:gd name="connsiteX4-233" fmla="*/ 6952 w 10000"/>
              <a:gd name="connsiteY4-234" fmla="*/ 628 h 10249"/>
              <a:gd name="connsiteX5-235" fmla="*/ 7895 w 10000"/>
              <a:gd name="connsiteY5-236" fmla="*/ 8628 h 10249"/>
              <a:gd name="connsiteX6-237" fmla="*/ 10000 w 10000"/>
              <a:gd name="connsiteY6-238" fmla="*/ 10249 h 10249"/>
              <a:gd name="connsiteX0-239" fmla="*/ 0 w 10000"/>
              <a:gd name="connsiteY0-240" fmla="*/ 9732 h 10249"/>
              <a:gd name="connsiteX1-241" fmla="*/ 1811 w 10000"/>
              <a:gd name="connsiteY1-242" fmla="*/ 8808 h 10249"/>
              <a:gd name="connsiteX2-243" fmla="*/ 2718 w 10000"/>
              <a:gd name="connsiteY2-244" fmla="*/ 6312 h 10249"/>
              <a:gd name="connsiteX3-245" fmla="*/ 3721 w 10000"/>
              <a:gd name="connsiteY3-246" fmla="*/ 689 h 10249"/>
              <a:gd name="connsiteX4-247" fmla="*/ 6952 w 10000"/>
              <a:gd name="connsiteY4-248" fmla="*/ 628 h 10249"/>
              <a:gd name="connsiteX5-249" fmla="*/ 7895 w 10000"/>
              <a:gd name="connsiteY5-250" fmla="*/ 8628 h 10249"/>
              <a:gd name="connsiteX6-251" fmla="*/ 10000 w 10000"/>
              <a:gd name="connsiteY6-252" fmla="*/ 10249 h 10249"/>
              <a:gd name="connsiteX0-253" fmla="*/ 0 w 10000"/>
              <a:gd name="connsiteY0-254" fmla="*/ 9732 h 10249"/>
              <a:gd name="connsiteX1-255" fmla="*/ 1811 w 10000"/>
              <a:gd name="connsiteY1-256" fmla="*/ 8808 h 10249"/>
              <a:gd name="connsiteX2-257" fmla="*/ 2718 w 10000"/>
              <a:gd name="connsiteY2-258" fmla="*/ 6312 h 10249"/>
              <a:gd name="connsiteX3-259" fmla="*/ 3721 w 10000"/>
              <a:gd name="connsiteY3-260" fmla="*/ 689 h 10249"/>
              <a:gd name="connsiteX4-261" fmla="*/ 6952 w 10000"/>
              <a:gd name="connsiteY4-262" fmla="*/ 628 h 10249"/>
              <a:gd name="connsiteX5-263" fmla="*/ 7895 w 10000"/>
              <a:gd name="connsiteY5-264" fmla="*/ 8628 h 10249"/>
              <a:gd name="connsiteX6-265" fmla="*/ 10000 w 10000"/>
              <a:gd name="connsiteY6-266" fmla="*/ 10249 h 10249"/>
              <a:gd name="connsiteX0-267" fmla="*/ 0 w 10000"/>
              <a:gd name="connsiteY0-268" fmla="*/ 10171 h 10688"/>
              <a:gd name="connsiteX1-269" fmla="*/ 1811 w 10000"/>
              <a:gd name="connsiteY1-270" fmla="*/ 9247 h 10688"/>
              <a:gd name="connsiteX2-271" fmla="*/ 2718 w 10000"/>
              <a:gd name="connsiteY2-272" fmla="*/ 6751 h 10688"/>
              <a:gd name="connsiteX3-273" fmla="*/ 3721 w 10000"/>
              <a:gd name="connsiteY3-274" fmla="*/ 1128 h 10688"/>
              <a:gd name="connsiteX4-275" fmla="*/ 6952 w 10000"/>
              <a:gd name="connsiteY4-276" fmla="*/ 1067 h 10688"/>
              <a:gd name="connsiteX5-277" fmla="*/ 7895 w 10000"/>
              <a:gd name="connsiteY5-278" fmla="*/ 9067 h 10688"/>
              <a:gd name="connsiteX6-279" fmla="*/ 10000 w 10000"/>
              <a:gd name="connsiteY6-280" fmla="*/ 10688 h 10688"/>
              <a:gd name="connsiteX0-281" fmla="*/ 0 w 10000"/>
              <a:gd name="connsiteY0-282" fmla="*/ 10171 h 10688"/>
              <a:gd name="connsiteX1-283" fmla="*/ 1811 w 10000"/>
              <a:gd name="connsiteY1-284" fmla="*/ 9247 h 10688"/>
              <a:gd name="connsiteX2-285" fmla="*/ 2718 w 10000"/>
              <a:gd name="connsiteY2-286" fmla="*/ 6751 h 10688"/>
              <a:gd name="connsiteX3-287" fmla="*/ 3721 w 10000"/>
              <a:gd name="connsiteY3-288" fmla="*/ 1128 h 10688"/>
              <a:gd name="connsiteX4-289" fmla="*/ 6952 w 10000"/>
              <a:gd name="connsiteY4-290" fmla="*/ 1067 h 10688"/>
              <a:gd name="connsiteX5-291" fmla="*/ 7895 w 10000"/>
              <a:gd name="connsiteY5-292" fmla="*/ 9067 h 10688"/>
              <a:gd name="connsiteX6-293" fmla="*/ 10000 w 10000"/>
              <a:gd name="connsiteY6-294" fmla="*/ 10688 h 10688"/>
              <a:gd name="connsiteX0-295" fmla="*/ 0 w 10000"/>
              <a:gd name="connsiteY0-296" fmla="*/ 10249 h 10766"/>
              <a:gd name="connsiteX1-297" fmla="*/ 1811 w 10000"/>
              <a:gd name="connsiteY1-298" fmla="*/ 9325 h 10766"/>
              <a:gd name="connsiteX2-299" fmla="*/ 2718 w 10000"/>
              <a:gd name="connsiteY2-300" fmla="*/ 6829 h 10766"/>
              <a:gd name="connsiteX3-301" fmla="*/ 3712 w 10000"/>
              <a:gd name="connsiteY3-302" fmla="*/ 967 h 10766"/>
              <a:gd name="connsiteX4-303" fmla="*/ 6952 w 10000"/>
              <a:gd name="connsiteY4-304" fmla="*/ 1145 h 10766"/>
              <a:gd name="connsiteX5-305" fmla="*/ 7895 w 10000"/>
              <a:gd name="connsiteY5-306" fmla="*/ 9145 h 10766"/>
              <a:gd name="connsiteX6-307" fmla="*/ 10000 w 10000"/>
              <a:gd name="connsiteY6-308" fmla="*/ 10766 h 10766"/>
              <a:gd name="connsiteX0-309" fmla="*/ 0 w 10000"/>
              <a:gd name="connsiteY0-310" fmla="*/ 10147 h 10664"/>
              <a:gd name="connsiteX1-311" fmla="*/ 1811 w 10000"/>
              <a:gd name="connsiteY1-312" fmla="*/ 9223 h 10664"/>
              <a:gd name="connsiteX2-313" fmla="*/ 2718 w 10000"/>
              <a:gd name="connsiteY2-314" fmla="*/ 6727 h 10664"/>
              <a:gd name="connsiteX3-315" fmla="*/ 3712 w 10000"/>
              <a:gd name="connsiteY3-316" fmla="*/ 865 h 10664"/>
              <a:gd name="connsiteX4-317" fmla="*/ 6952 w 10000"/>
              <a:gd name="connsiteY4-318" fmla="*/ 1043 h 10664"/>
              <a:gd name="connsiteX5-319" fmla="*/ 7895 w 10000"/>
              <a:gd name="connsiteY5-320" fmla="*/ 9043 h 10664"/>
              <a:gd name="connsiteX6-321" fmla="*/ 10000 w 10000"/>
              <a:gd name="connsiteY6-322" fmla="*/ 10664 h 10664"/>
              <a:gd name="connsiteX0-323" fmla="*/ 0 w 10000"/>
              <a:gd name="connsiteY0-324" fmla="*/ 10147 h 10664"/>
              <a:gd name="connsiteX1-325" fmla="*/ 1811 w 10000"/>
              <a:gd name="connsiteY1-326" fmla="*/ 9223 h 10664"/>
              <a:gd name="connsiteX2-327" fmla="*/ 2718 w 10000"/>
              <a:gd name="connsiteY2-328" fmla="*/ 6727 h 10664"/>
              <a:gd name="connsiteX3-329" fmla="*/ 3712 w 10000"/>
              <a:gd name="connsiteY3-330" fmla="*/ 865 h 10664"/>
              <a:gd name="connsiteX4-331" fmla="*/ 6952 w 10000"/>
              <a:gd name="connsiteY4-332" fmla="*/ 1043 h 10664"/>
              <a:gd name="connsiteX5-333" fmla="*/ 7895 w 10000"/>
              <a:gd name="connsiteY5-334" fmla="*/ 9043 h 10664"/>
              <a:gd name="connsiteX6-335" fmla="*/ 10000 w 10000"/>
              <a:gd name="connsiteY6-336" fmla="*/ 10664 h 10664"/>
              <a:gd name="connsiteX0-337" fmla="*/ 0 w 10000"/>
              <a:gd name="connsiteY0-338" fmla="*/ 10147 h 10664"/>
              <a:gd name="connsiteX1-339" fmla="*/ 1811 w 10000"/>
              <a:gd name="connsiteY1-340" fmla="*/ 9223 h 10664"/>
              <a:gd name="connsiteX2-341" fmla="*/ 2718 w 10000"/>
              <a:gd name="connsiteY2-342" fmla="*/ 6727 h 10664"/>
              <a:gd name="connsiteX3-343" fmla="*/ 3712 w 10000"/>
              <a:gd name="connsiteY3-344" fmla="*/ 865 h 10664"/>
              <a:gd name="connsiteX4-345" fmla="*/ 6952 w 10000"/>
              <a:gd name="connsiteY4-346" fmla="*/ 1043 h 10664"/>
              <a:gd name="connsiteX5-347" fmla="*/ 7895 w 10000"/>
              <a:gd name="connsiteY5-348" fmla="*/ 9043 h 10664"/>
              <a:gd name="connsiteX6-349" fmla="*/ 10000 w 10000"/>
              <a:gd name="connsiteY6-350" fmla="*/ 10664 h 10664"/>
              <a:gd name="connsiteX0-351" fmla="*/ 0 w 10000"/>
              <a:gd name="connsiteY0-352" fmla="*/ 10209 h 10726"/>
              <a:gd name="connsiteX1-353" fmla="*/ 1811 w 10000"/>
              <a:gd name="connsiteY1-354" fmla="*/ 9285 h 10726"/>
              <a:gd name="connsiteX2-355" fmla="*/ 2718 w 10000"/>
              <a:gd name="connsiteY2-356" fmla="*/ 6789 h 10726"/>
              <a:gd name="connsiteX3-357" fmla="*/ 3712 w 10000"/>
              <a:gd name="connsiteY3-358" fmla="*/ 927 h 10726"/>
              <a:gd name="connsiteX4-359" fmla="*/ 6952 w 10000"/>
              <a:gd name="connsiteY4-360" fmla="*/ 1105 h 10726"/>
              <a:gd name="connsiteX5-361" fmla="*/ 7895 w 10000"/>
              <a:gd name="connsiteY5-362" fmla="*/ 9105 h 10726"/>
              <a:gd name="connsiteX6-363" fmla="*/ 10000 w 10000"/>
              <a:gd name="connsiteY6-364" fmla="*/ 10726 h 10726"/>
              <a:gd name="connsiteX0-365" fmla="*/ 0 w 10000"/>
              <a:gd name="connsiteY0-366" fmla="*/ 10209 h 10726"/>
              <a:gd name="connsiteX1-367" fmla="*/ 1811 w 10000"/>
              <a:gd name="connsiteY1-368" fmla="*/ 9285 h 10726"/>
              <a:gd name="connsiteX2-369" fmla="*/ 2718 w 10000"/>
              <a:gd name="connsiteY2-370" fmla="*/ 6789 h 10726"/>
              <a:gd name="connsiteX3-371" fmla="*/ 3712 w 10000"/>
              <a:gd name="connsiteY3-372" fmla="*/ 927 h 10726"/>
              <a:gd name="connsiteX4-373" fmla="*/ 6952 w 10000"/>
              <a:gd name="connsiteY4-374" fmla="*/ 1105 h 10726"/>
              <a:gd name="connsiteX5-375" fmla="*/ 7895 w 10000"/>
              <a:gd name="connsiteY5-376" fmla="*/ 9105 h 10726"/>
              <a:gd name="connsiteX6-377" fmla="*/ 10000 w 10000"/>
              <a:gd name="connsiteY6-378" fmla="*/ 10726 h 10726"/>
              <a:gd name="connsiteX0-379" fmla="*/ 0 w 10000"/>
              <a:gd name="connsiteY0-380" fmla="*/ 10209 h 10726"/>
              <a:gd name="connsiteX1-381" fmla="*/ 1811 w 10000"/>
              <a:gd name="connsiteY1-382" fmla="*/ 9285 h 10726"/>
              <a:gd name="connsiteX2-383" fmla="*/ 2727 w 10000"/>
              <a:gd name="connsiteY2-384" fmla="*/ 7076 h 10726"/>
              <a:gd name="connsiteX3-385" fmla="*/ 3712 w 10000"/>
              <a:gd name="connsiteY3-386" fmla="*/ 927 h 10726"/>
              <a:gd name="connsiteX4-387" fmla="*/ 6952 w 10000"/>
              <a:gd name="connsiteY4-388" fmla="*/ 1105 h 10726"/>
              <a:gd name="connsiteX5-389" fmla="*/ 7895 w 10000"/>
              <a:gd name="connsiteY5-390" fmla="*/ 9105 h 10726"/>
              <a:gd name="connsiteX6-391" fmla="*/ 10000 w 10000"/>
              <a:gd name="connsiteY6-392" fmla="*/ 10726 h 10726"/>
              <a:gd name="connsiteX0-393" fmla="*/ 0 w 10000"/>
              <a:gd name="connsiteY0-394" fmla="*/ 10292 h 10809"/>
              <a:gd name="connsiteX1-395" fmla="*/ 1811 w 10000"/>
              <a:gd name="connsiteY1-396" fmla="*/ 9368 h 10809"/>
              <a:gd name="connsiteX2-397" fmla="*/ 2727 w 10000"/>
              <a:gd name="connsiteY2-398" fmla="*/ 7159 h 10809"/>
              <a:gd name="connsiteX3-399" fmla="*/ 3712 w 10000"/>
              <a:gd name="connsiteY3-400" fmla="*/ 1010 h 10809"/>
              <a:gd name="connsiteX4-401" fmla="*/ 6952 w 10000"/>
              <a:gd name="connsiteY4-402" fmla="*/ 1188 h 10809"/>
              <a:gd name="connsiteX5-403" fmla="*/ 7895 w 10000"/>
              <a:gd name="connsiteY5-404" fmla="*/ 9188 h 10809"/>
              <a:gd name="connsiteX6-405" fmla="*/ 10000 w 10000"/>
              <a:gd name="connsiteY6-406" fmla="*/ 10809 h 10809"/>
              <a:gd name="connsiteX0-407" fmla="*/ 0 w 10009"/>
              <a:gd name="connsiteY0-408" fmla="*/ 10483 h 10809"/>
              <a:gd name="connsiteX1-409" fmla="*/ 1820 w 10009"/>
              <a:gd name="connsiteY1-410" fmla="*/ 9368 h 10809"/>
              <a:gd name="connsiteX2-411" fmla="*/ 2736 w 10009"/>
              <a:gd name="connsiteY2-412" fmla="*/ 7159 h 10809"/>
              <a:gd name="connsiteX3-413" fmla="*/ 3721 w 10009"/>
              <a:gd name="connsiteY3-414" fmla="*/ 1010 h 10809"/>
              <a:gd name="connsiteX4-415" fmla="*/ 6961 w 10009"/>
              <a:gd name="connsiteY4-416" fmla="*/ 1188 h 10809"/>
              <a:gd name="connsiteX5-417" fmla="*/ 7904 w 10009"/>
              <a:gd name="connsiteY5-418" fmla="*/ 9188 h 10809"/>
              <a:gd name="connsiteX6-419" fmla="*/ 10009 w 10009"/>
              <a:gd name="connsiteY6-420" fmla="*/ 10809 h 10809"/>
              <a:gd name="connsiteX0-421" fmla="*/ 0 w 10009"/>
              <a:gd name="connsiteY0-422" fmla="*/ 10483 h 10809"/>
              <a:gd name="connsiteX1-423" fmla="*/ 1820 w 10009"/>
              <a:gd name="connsiteY1-424" fmla="*/ 9368 h 10809"/>
              <a:gd name="connsiteX2-425" fmla="*/ 2736 w 10009"/>
              <a:gd name="connsiteY2-426" fmla="*/ 7159 h 10809"/>
              <a:gd name="connsiteX3-427" fmla="*/ 3721 w 10009"/>
              <a:gd name="connsiteY3-428" fmla="*/ 1010 h 10809"/>
              <a:gd name="connsiteX4-429" fmla="*/ 6961 w 10009"/>
              <a:gd name="connsiteY4-430" fmla="*/ 1188 h 10809"/>
              <a:gd name="connsiteX5-431" fmla="*/ 7904 w 10009"/>
              <a:gd name="connsiteY5-432" fmla="*/ 9188 h 10809"/>
              <a:gd name="connsiteX6-433" fmla="*/ 10009 w 10009"/>
              <a:gd name="connsiteY6-434" fmla="*/ 10809 h 10809"/>
              <a:gd name="connsiteX0-435" fmla="*/ 0 w 10142"/>
              <a:gd name="connsiteY0-436" fmla="*/ 10483 h 10667"/>
              <a:gd name="connsiteX1-437" fmla="*/ 1820 w 10142"/>
              <a:gd name="connsiteY1-438" fmla="*/ 9368 h 10667"/>
              <a:gd name="connsiteX2-439" fmla="*/ 2736 w 10142"/>
              <a:gd name="connsiteY2-440" fmla="*/ 7159 h 10667"/>
              <a:gd name="connsiteX3-441" fmla="*/ 3721 w 10142"/>
              <a:gd name="connsiteY3-442" fmla="*/ 1010 h 10667"/>
              <a:gd name="connsiteX4-443" fmla="*/ 6961 w 10142"/>
              <a:gd name="connsiteY4-444" fmla="*/ 1188 h 10667"/>
              <a:gd name="connsiteX5-445" fmla="*/ 7904 w 10142"/>
              <a:gd name="connsiteY5-446" fmla="*/ 9188 h 10667"/>
              <a:gd name="connsiteX6-447" fmla="*/ 10142 w 10142"/>
              <a:gd name="connsiteY6-448" fmla="*/ 10666 h 10667"/>
              <a:gd name="connsiteX0-449" fmla="*/ 0 w 10777"/>
              <a:gd name="connsiteY0-450" fmla="*/ 10483 h 10762"/>
              <a:gd name="connsiteX1-451" fmla="*/ 1820 w 10777"/>
              <a:gd name="connsiteY1-452" fmla="*/ 9368 h 10762"/>
              <a:gd name="connsiteX2-453" fmla="*/ 2736 w 10777"/>
              <a:gd name="connsiteY2-454" fmla="*/ 7159 h 10762"/>
              <a:gd name="connsiteX3-455" fmla="*/ 3721 w 10777"/>
              <a:gd name="connsiteY3-456" fmla="*/ 1010 h 10762"/>
              <a:gd name="connsiteX4-457" fmla="*/ 6961 w 10777"/>
              <a:gd name="connsiteY4-458" fmla="*/ 1188 h 10762"/>
              <a:gd name="connsiteX5-459" fmla="*/ 7904 w 10777"/>
              <a:gd name="connsiteY5-460" fmla="*/ 9188 h 10762"/>
              <a:gd name="connsiteX6-461" fmla="*/ 10777 w 10777"/>
              <a:gd name="connsiteY6-462" fmla="*/ 10762 h 10762"/>
              <a:gd name="connsiteX0-463" fmla="*/ 0 w 10786"/>
              <a:gd name="connsiteY0-464" fmla="*/ 10483 h 10598"/>
              <a:gd name="connsiteX1-465" fmla="*/ 1820 w 10786"/>
              <a:gd name="connsiteY1-466" fmla="*/ 9368 h 10598"/>
              <a:gd name="connsiteX2-467" fmla="*/ 2736 w 10786"/>
              <a:gd name="connsiteY2-468" fmla="*/ 7159 h 10598"/>
              <a:gd name="connsiteX3-469" fmla="*/ 3721 w 10786"/>
              <a:gd name="connsiteY3-470" fmla="*/ 1010 h 10598"/>
              <a:gd name="connsiteX4-471" fmla="*/ 6961 w 10786"/>
              <a:gd name="connsiteY4-472" fmla="*/ 1188 h 10598"/>
              <a:gd name="connsiteX5-473" fmla="*/ 7904 w 10786"/>
              <a:gd name="connsiteY5-474" fmla="*/ 9188 h 10598"/>
              <a:gd name="connsiteX6-475" fmla="*/ 10786 w 10786"/>
              <a:gd name="connsiteY6-476" fmla="*/ 10571 h 10598"/>
              <a:gd name="connsiteX0-477" fmla="*/ 0 w 10786"/>
              <a:gd name="connsiteY0-478" fmla="*/ 10483 h 10571"/>
              <a:gd name="connsiteX1-479" fmla="*/ 1820 w 10786"/>
              <a:gd name="connsiteY1-480" fmla="*/ 9368 h 10571"/>
              <a:gd name="connsiteX2-481" fmla="*/ 2736 w 10786"/>
              <a:gd name="connsiteY2-482" fmla="*/ 7159 h 10571"/>
              <a:gd name="connsiteX3-483" fmla="*/ 3721 w 10786"/>
              <a:gd name="connsiteY3-484" fmla="*/ 1010 h 10571"/>
              <a:gd name="connsiteX4-485" fmla="*/ 6961 w 10786"/>
              <a:gd name="connsiteY4-486" fmla="*/ 1188 h 10571"/>
              <a:gd name="connsiteX5-487" fmla="*/ 7904 w 10786"/>
              <a:gd name="connsiteY5-488" fmla="*/ 9188 h 10571"/>
              <a:gd name="connsiteX6-489" fmla="*/ 10786 w 10786"/>
              <a:gd name="connsiteY6-490" fmla="*/ 10571 h 1057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0786" h="10571">
                <a:moveTo>
                  <a:pt x="0" y="10483"/>
                </a:moveTo>
                <a:cubicBezTo>
                  <a:pt x="646" y="10486"/>
                  <a:pt x="1364" y="9922"/>
                  <a:pt x="1820" y="9368"/>
                </a:cubicBezTo>
                <a:cubicBezTo>
                  <a:pt x="2276" y="8814"/>
                  <a:pt x="2419" y="8552"/>
                  <a:pt x="2736" y="7159"/>
                </a:cubicBezTo>
                <a:cubicBezTo>
                  <a:pt x="3053" y="5766"/>
                  <a:pt x="3241" y="1887"/>
                  <a:pt x="3721" y="1010"/>
                </a:cubicBezTo>
                <a:cubicBezTo>
                  <a:pt x="3923" y="648"/>
                  <a:pt x="6221" y="-1172"/>
                  <a:pt x="6961" y="1188"/>
                </a:cubicBezTo>
                <a:cubicBezTo>
                  <a:pt x="7607" y="3657"/>
                  <a:pt x="7348" y="7355"/>
                  <a:pt x="7904" y="9188"/>
                </a:cubicBezTo>
                <a:cubicBezTo>
                  <a:pt x="8464" y="10792"/>
                  <a:pt x="9920" y="10467"/>
                  <a:pt x="10786" y="10571"/>
                </a:cubicBezTo>
              </a:path>
            </a:pathLst>
          </a:custGeom>
          <a:solidFill>
            <a:srgbClr val="9DC3E6"/>
          </a:solidFill>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42" name="TextBox 26"/>
          <p:cNvSpPr txBox="1"/>
          <p:nvPr/>
        </p:nvSpPr>
        <p:spPr>
          <a:xfrm>
            <a:off x="266700" y="980728"/>
            <a:ext cx="1019312" cy="275590"/>
          </a:xfrm>
          <a:prstGeom prst="rect">
            <a:avLst/>
          </a:prstGeom>
          <a:noFill/>
        </p:spPr>
        <p:txBody>
          <a:bodyPr wrap="square" rtlCol="0">
            <a:spAutoFit/>
          </a:bodyPr>
          <a:lstStyle/>
          <a:p>
            <a:r>
              <a:rPr lang="en-US" altLang="zh-CN" sz="1200" dirty="0" smtClean="0">
                <a:latin typeface="Adobe Gothic Std B" pitchFamily="34" charset="-128"/>
                <a:ea typeface="Adobe Gothic Std B" pitchFamily="34" charset="-128"/>
              </a:rPr>
              <a:t>Value</a:t>
            </a:r>
            <a:endParaRPr lang="zh-CN" altLang="en-US" sz="1200" dirty="0">
              <a:latin typeface="Adobe Gothic Std B" pitchFamily="34" charset="-128"/>
            </a:endParaRPr>
          </a:p>
        </p:txBody>
      </p:sp>
      <p:sp>
        <p:nvSpPr>
          <p:cNvPr id="143" name="TextBox 27"/>
          <p:cNvSpPr txBox="1"/>
          <p:nvPr/>
        </p:nvSpPr>
        <p:spPr>
          <a:xfrm>
            <a:off x="8460270" y="3284063"/>
            <a:ext cx="1019312" cy="275590"/>
          </a:xfrm>
          <a:prstGeom prst="rect">
            <a:avLst/>
          </a:prstGeom>
          <a:noFill/>
        </p:spPr>
        <p:txBody>
          <a:bodyPr wrap="square" rtlCol="0">
            <a:spAutoFit/>
          </a:bodyPr>
          <a:lstStyle/>
          <a:p>
            <a:r>
              <a:rPr lang="en-US" altLang="zh-CN" sz="1200" dirty="0" smtClean="0">
                <a:latin typeface="Adobe Gothic Std B" pitchFamily="34" charset="-128"/>
                <a:ea typeface="Adobe Gothic Std B" pitchFamily="34" charset="-128"/>
              </a:rPr>
              <a:t>Time</a:t>
            </a:r>
            <a:endParaRPr lang="en-US" altLang="zh-CN" sz="1200" dirty="0" smtClean="0">
              <a:latin typeface="Adobe Gothic Std B" pitchFamily="34" charset="-128"/>
              <a:ea typeface="Adobe Gothic Std B" pitchFamily="34" charset="-128"/>
            </a:endParaRPr>
          </a:p>
        </p:txBody>
      </p:sp>
      <p:sp>
        <p:nvSpPr>
          <p:cNvPr id="144" name="TextBox 44"/>
          <p:cNvSpPr txBox="1"/>
          <p:nvPr/>
        </p:nvSpPr>
        <p:spPr>
          <a:xfrm>
            <a:off x="10402654" y="1687523"/>
            <a:ext cx="1165160" cy="400110"/>
          </a:xfrm>
          <a:prstGeom prst="rect">
            <a:avLst/>
          </a:prstGeom>
          <a:noFill/>
        </p:spPr>
        <p:txBody>
          <a:bodyPr wrap="square" rtlCol="0">
            <a:spAutoFit/>
          </a:bodyPr>
          <a:lstStyle/>
          <a:p>
            <a:r>
              <a:rPr lang="en-US" altLang="zh-CN" sz="1000" dirty="0" smtClean="0">
                <a:latin typeface="微软雅黑" panose="020B0503020204020204" pitchFamily="34" charset="-122"/>
                <a:ea typeface="微软雅黑" panose="020B0503020204020204" pitchFamily="34" charset="-122"/>
              </a:rPr>
              <a:t>精准运营用户生命周期</a:t>
            </a:r>
            <a:endParaRPr lang="en-US" altLang="zh-CN" sz="1000" dirty="0" smtClean="0">
              <a:latin typeface="微软雅黑" panose="020B0503020204020204" pitchFamily="34" charset="-122"/>
              <a:ea typeface="微软雅黑" panose="020B0503020204020204" pitchFamily="34" charset="-122"/>
            </a:endParaRPr>
          </a:p>
        </p:txBody>
      </p:sp>
      <p:sp>
        <p:nvSpPr>
          <p:cNvPr id="145" name="文本框 5"/>
          <p:cNvSpPr txBox="1"/>
          <p:nvPr/>
        </p:nvSpPr>
        <p:spPr>
          <a:xfrm>
            <a:off x="766614" y="3717032"/>
            <a:ext cx="216024" cy="369332"/>
          </a:xfrm>
          <a:prstGeom prst="rect">
            <a:avLst/>
          </a:prstGeom>
          <a:noFill/>
          <a:ln>
            <a:noFill/>
          </a:ln>
        </p:spPr>
        <p:txBody>
          <a:bodyPr wrap="square" lIns="0" tIns="0" rIns="0" bIns="0" rtlCol="0" anchor="t">
            <a:spAutoFit/>
          </a:bodyPr>
          <a:lstStyle/>
          <a:p>
            <a:r>
              <a:rPr lang="zh-CN" altLang="en-US" sz="1200" dirty="0">
                <a:ln>
                  <a:noFill/>
                </a:ln>
                <a:solidFill>
                  <a:schemeClr val="tx2">
                    <a:lumMod val="50000"/>
                  </a:schemeClr>
                </a:solidFill>
                <a:latin typeface="微软雅黑" panose="020B0503020204020204" pitchFamily="34" charset="-122"/>
                <a:ea typeface="微软雅黑" panose="020B0503020204020204" pitchFamily="34" charset="-122"/>
              </a:rPr>
              <a:t>推</a:t>
            </a:r>
            <a:endParaRPr lang="zh-CN" altLang="en-US" sz="1200" dirty="0">
              <a:ln>
                <a:noFill/>
              </a:ln>
              <a:solidFill>
                <a:schemeClr val="tx2">
                  <a:lumMod val="50000"/>
                </a:schemeClr>
              </a:solidFill>
              <a:latin typeface="微软雅黑" panose="020B0503020204020204" pitchFamily="34" charset="-122"/>
              <a:ea typeface="微软雅黑" panose="020B0503020204020204" pitchFamily="34" charset="-122"/>
            </a:endParaRPr>
          </a:p>
          <a:p>
            <a:r>
              <a:rPr lang="zh-CN" altLang="en-US" sz="1200" dirty="0">
                <a:ln>
                  <a:noFill/>
                </a:ln>
                <a:solidFill>
                  <a:schemeClr val="tx2">
                    <a:lumMod val="50000"/>
                  </a:schemeClr>
                </a:solidFill>
                <a:latin typeface="微软雅黑" panose="020B0503020204020204" pitchFamily="34" charset="-122"/>
                <a:ea typeface="微软雅黑" panose="020B0503020204020204" pitchFamily="34" charset="-122"/>
              </a:rPr>
              <a:t>广</a:t>
            </a:r>
            <a:endParaRPr lang="zh-CN" altLang="en-US" sz="1200" dirty="0">
              <a:ln>
                <a:noFill/>
              </a:ln>
              <a:solidFill>
                <a:schemeClr val="tx2">
                  <a:lumMod val="50000"/>
                </a:schemeClr>
              </a:solidFill>
              <a:latin typeface="微软雅黑" panose="020B0503020204020204" pitchFamily="34" charset="-122"/>
              <a:ea typeface="微软雅黑" panose="020B0503020204020204" pitchFamily="34" charset="-122"/>
            </a:endParaRPr>
          </a:p>
        </p:txBody>
      </p:sp>
      <p:sp>
        <p:nvSpPr>
          <p:cNvPr id="146" name="TextBox 43"/>
          <p:cNvSpPr txBox="1"/>
          <p:nvPr/>
        </p:nvSpPr>
        <p:spPr>
          <a:xfrm>
            <a:off x="10422973" y="2289274"/>
            <a:ext cx="1139231" cy="400110"/>
          </a:xfrm>
          <a:prstGeom prst="rect">
            <a:avLst/>
          </a:prstGeom>
          <a:noFill/>
        </p:spPr>
        <p:txBody>
          <a:bodyPr wrap="square" rtlCol="0">
            <a:spAutoFit/>
          </a:bodyPr>
          <a:lstStyle/>
          <a:p>
            <a:r>
              <a:rPr lang="en-US" altLang="zh-CN" sz="1000" dirty="0" smtClean="0">
                <a:latin typeface="微软雅黑" panose="020B0503020204020204" pitchFamily="34" charset="-122"/>
                <a:ea typeface="微软雅黑" panose="020B0503020204020204" pitchFamily="34" charset="-122"/>
              </a:rPr>
              <a:t>用户自然生命周期</a:t>
            </a:r>
            <a:endParaRPr lang="en-US" altLang="zh-CN" sz="1000" dirty="0" smtClean="0">
              <a:latin typeface="微软雅黑" panose="020B0503020204020204" pitchFamily="34" charset="-122"/>
              <a:ea typeface="微软雅黑" panose="020B0503020204020204" pitchFamily="34" charset="-122"/>
            </a:endParaRPr>
          </a:p>
        </p:txBody>
      </p:sp>
      <p:sp>
        <p:nvSpPr>
          <p:cNvPr id="147" name="文本框 6"/>
          <p:cNvSpPr txBox="1"/>
          <p:nvPr/>
        </p:nvSpPr>
        <p:spPr>
          <a:xfrm>
            <a:off x="1443464" y="3718382"/>
            <a:ext cx="196362" cy="369332"/>
          </a:xfrm>
          <a:prstGeom prst="rect">
            <a:avLst/>
          </a:prstGeom>
          <a:noFill/>
          <a:ln>
            <a:noFill/>
          </a:ln>
        </p:spPr>
        <p:txBody>
          <a:bodyPr wrap="square" lIns="0" tIns="0" rIns="0" bIns="0" rtlCol="0" anchor="t">
            <a:spAutoFit/>
          </a:bodyPr>
          <a:lstStyle/>
          <a:p>
            <a:r>
              <a:rPr lang="zh-CN" altLang="en-US" sz="1200">
                <a:solidFill>
                  <a:schemeClr val="tx2">
                    <a:lumMod val="50000"/>
                  </a:schemeClr>
                </a:solidFill>
                <a:latin typeface="微软雅黑" panose="020B0503020204020204" pitchFamily="34" charset="-122"/>
                <a:ea typeface="微软雅黑" panose="020B0503020204020204" pitchFamily="34" charset="-122"/>
              </a:rPr>
              <a:t>意</a:t>
            </a:r>
            <a:endParaRPr lang="zh-CN" altLang="en-US" sz="1200">
              <a:solidFill>
                <a:schemeClr val="tx2">
                  <a:lumMod val="50000"/>
                </a:schemeClr>
              </a:solidFill>
              <a:latin typeface="微软雅黑" panose="020B0503020204020204" pitchFamily="34" charset="-122"/>
              <a:ea typeface="微软雅黑" panose="020B0503020204020204" pitchFamily="34" charset="-122"/>
              <a:cs typeface="+mn-ea"/>
            </a:endParaRPr>
          </a:p>
          <a:p>
            <a:r>
              <a:rPr lang="zh-CN" altLang="en-US" sz="1200">
                <a:solidFill>
                  <a:schemeClr val="tx2">
                    <a:lumMod val="50000"/>
                  </a:schemeClr>
                </a:solidFill>
                <a:latin typeface="微软雅黑" panose="020B0503020204020204" pitchFamily="34" charset="-122"/>
                <a:ea typeface="微软雅黑" panose="020B0503020204020204" pitchFamily="34" charset="-122"/>
              </a:rPr>
              <a:t>向</a:t>
            </a:r>
            <a:endParaRPr lang="zh-CN" altLang="en-US" sz="1200">
              <a:solidFill>
                <a:schemeClr val="tx2">
                  <a:lumMod val="50000"/>
                </a:schemeClr>
              </a:solidFill>
              <a:latin typeface="微软雅黑" panose="020B0503020204020204" pitchFamily="34" charset="-122"/>
              <a:ea typeface="微软雅黑" panose="020B0503020204020204" pitchFamily="34" charset="-122"/>
            </a:endParaRPr>
          </a:p>
        </p:txBody>
      </p:sp>
      <p:sp>
        <p:nvSpPr>
          <p:cNvPr id="148" name="文本框 21"/>
          <p:cNvSpPr txBox="1"/>
          <p:nvPr/>
        </p:nvSpPr>
        <p:spPr>
          <a:xfrm>
            <a:off x="2051050" y="3717032"/>
            <a:ext cx="392725" cy="369332"/>
          </a:xfrm>
          <a:prstGeom prst="rect">
            <a:avLst/>
          </a:prstGeom>
          <a:noFill/>
          <a:ln>
            <a:noFill/>
          </a:ln>
        </p:spPr>
        <p:txBody>
          <a:bodyPr wrap="square" lIns="0" tIns="0" rIns="0" bIns="0" rtlCol="0" anchor="t">
            <a:spAutoFit/>
          </a:bodyPr>
          <a:lstStyle/>
          <a:p>
            <a:r>
              <a:rPr lang="zh-CN" altLang="en-US" sz="1200" dirty="0">
                <a:solidFill>
                  <a:schemeClr val="tx2">
                    <a:lumMod val="50000"/>
                  </a:schemeClr>
                </a:solidFill>
                <a:latin typeface="微软雅黑" panose="020B0503020204020204" pitchFamily="34" charset="-122"/>
                <a:ea typeface="微软雅黑" panose="020B0503020204020204" pitchFamily="34" charset="-122"/>
              </a:rPr>
              <a:t>使用</a:t>
            </a:r>
            <a:endParaRPr lang="zh-CN" altLang="en-US" sz="1200" dirty="0">
              <a:solidFill>
                <a:schemeClr val="tx2">
                  <a:lumMod val="50000"/>
                </a:schemeClr>
              </a:solidFill>
              <a:latin typeface="微软雅黑" panose="020B0503020204020204" pitchFamily="34" charset="-122"/>
              <a:ea typeface="微软雅黑" panose="020B0503020204020204" pitchFamily="34" charset="-122"/>
            </a:endParaRPr>
          </a:p>
          <a:p>
            <a:r>
              <a:rPr lang="zh-CN" altLang="en-US" sz="1200" dirty="0">
                <a:solidFill>
                  <a:schemeClr val="tx2">
                    <a:lumMod val="50000"/>
                  </a:schemeClr>
                </a:solidFill>
                <a:latin typeface="微软雅黑" panose="020B0503020204020204" pitchFamily="34" charset="-122"/>
                <a:ea typeface="微软雅黑" panose="020B0503020204020204" pitchFamily="34" charset="-122"/>
              </a:rPr>
              <a:t>体验</a:t>
            </a:r>
            <a:endParaRPr lang="zh-CN" altLang="en-US" sz="1200" dirty="0">
              <a:solidFill>
                <a:schemeClr val="tx2">
                  <a:lumMod val="50000"/>
                </a:schemeClr>
              </a:solidFill>
              <a:latin typeface="微软雅黑" panose="020B0503020204020204" pitchFamily="34" charset="-122"/>
              <a:ea typeface="微软雅黑" panose="020B0503020204020204" pitchFamily="34" charset="-122"/>
            </a:endParaRPr>
          </a:p>
        </p:txBody>
      </p:sp>
      <p:sp>
        <p:nvSpPr>
          <p:cNvPr id="149" name="文本框 24"/>
          <p:cNvSpPr txBox="1"/>
          <p:nvPr/>
        </p:nvSpPr>
        <p:spPr>
          <a:xfrm>
            <a:off x="2841473" y="3718382"/>
            <a:ext cx="196362" cy="369332"/>
          </a:xfrm>
          <a:prstGeom prst="rect">
            <a:avLst/>
          </a:prstGeom>
          <a:noFill/>
        </p:spPr>
        <p:txBody>
          <a:bodyPr wrap="square" lIns="0" tIns="0" rIns="0" bIns="0" rtlCol="0" anchor="t">
            <a:spAutoFit/>
          </a:bodyPr>
          <a:lstStyle/>
          <a:p>
            <a:r>
              <a:rPr lang="zh-CN" altLang="en-US" sz="1200" dirty="0">
                <a:solidFill>
                  <a:schemeClr val="tx2">
                    <a:lumMod val="50000"/>
                  </a:schemeClr>
                </a:solidFill>
                <a:latin typeface="微软雅黑" panose="020B0503020204020204" pitchFamily="34" charset="-122"/>
                <a:ea typeface="微软雅黑" panose="020B0503020204020204" pitchFamily="34" charset="-122"/>
              </a:rPr>
              <a:t>成</a:t>
            </a:r>
            <a:endParaRPr lang="zh-CN" altLang="en-US" sz="1200" dirty="0">
              <a:solidFill>
                <a:schemeClr val="tx2">
                  <a:lumMod val="50000"/>
                </a:schemeClr>
              </a:solidFill>
              <a:latin typeface="微软雅黑" panose="020B0503020204020204" pitchFamily="34" charset="-122"/>
              <a:ea typeface="微软雅黑" panose="020B0503020204020204" pitchFamily="34" charset="-122"/>
            </a:endParaRPr>
          </a:p>
          <a:p>
            <a:r>
              <a:rPr lang="zh-CN" altLang="en-US" sz="1200" dirty="0">
                <a:solidFill>
                  <a:schemeClr val="tx2">
                    <a:lumMod val="50000"/>
                  </a:schemeClr>
                </a:solidFill>
                <a:latin typeface="微软雅黑" panose="020B0503020204020204" pitchFamily="34" charset="-122"/>
                <a:ea typeface="微软雅黑" panose="020B0503020204020204" pitchFamily="34" charset="-122"/>
              </a:rPr>
              <a:t>长</a:t>
            </a:r>
            <a:endParaRPr lang="zh-CN" altLang="en-US" sz="1200" dirty="0">
              <a:solidFill>
                <a:schemeClr val="tx2">
                  <a:lumMod val="50000"/>
                </a:schemeClr>
              </a:solidFill>
              <a:latin typeface="微软雅黑" panose="020B0503020204020204" pitchFamily="34" charset="-122"/>
              <a:ea typeface="微软雅黑" panose="020B0503020204020204" pitchFamily="34" charset="-122"/>
            </a:endParaRPr>
          </a:p>
        </p:txBody>
      </p:sp>
      <p:sp>
        <p:nvSpPr>
          <p:cNvPr id="150" name="文本框 27"/>
          <p:cNvSpPr txBox="1"/>
          <p:nvPr/>
        </p:nvSpPr>
        <p:spPr>
          <a:xfrm>
            <a:off x="4410199" y="3718382"/>
            <a:ext cx="294953" cy="369332"/>
          </a:xfrm>
          <a:prstGeom prst="rect">
            <a:avLst/>
          </a:prstGeom>
          <a:noFill/>
        </p:spPr>
        <p:txBody>
          <a:bodyPr wrap="square" lIns="0" tIns="0" rIns="0" bIns="0" rtlCol="0" anchor="t">
            <a:spAutoFit/>
          </a:bodyPr>
          <a:lstStyle/>
          <a:p>
            <a:r>
              <a:rPr lang="zh-CN" altLang="en-US" sz="1200" dirty="0">
                <a:solidFill>
                  <a:schemeClr val="tx2">
                    <a:lumMod val="50000"/>
                  </a:schemeClr>
                </a:solidFill>
                <a:latin typeface="微软雅黑" panose="020B0503020204020204" pitchFamily="34" charset="-122"/>
                <a:ea typeface="微软雅黑" panose="020B0503020204020204" pitchFamily="34" charset="-122"/>
              </a:rPr>
              <a:t>成</a:t>
            </a:r>
            <a:endParaRPr lang="zh-CN" altLang="en-US" sz="1200" dirty="0">
              <a:solidFill>
                <a:schemeClr val="tx2">
                  <a:lumMod val="50000"/>
                </a:schemeClr>
              </a:solidFill>
              <a:latin typeface="微软雅黑" panose="020B0503020204020204" pitchFamily="34" charset="-122"/>
              <a:ea typeface="微软雅黑" panose="020B0503020204020204" pitchFamily="34" charset="-122"/>
            </a:endParaRPr>
          </a:p>
          <a:p>
            <a:r>
              <a:rPr lang="zh-CN" altLang="en-US" sz="1200" dirty="0">
                <a:solidFill>
                  <a:schemeClr val="tx2">
                    <a:lumMod val="50000"/>
                  </a:schemeClr>
                </a:solidFill>
                <a:latin typeface="微软雅黑" panose="020B0503020204020204" pitchFamily="34" charset="-122"/>
                <a:ea typeface="微软雅黑" panose="020B0503020204020204" pitchFamily="34" charset="-122"/>
              </a:rPr>
              <a:t>熟</a:t>
            </a:r>
            <a:endParaRPr lang="zh-CN" altLang="en-US" sz="1200" dirty="0">
              <a:solidFill>
                <a:schemeClr val="tx2">
                  <a:lumMod val="50000"/>
                </a:schemeClr>
              </a:solidFill>
              <a:latin typeface="微软雅黑" panose="020B0503020204020204" pitchFamily="34" charset="-122"/>
              <a:ea typeface="微软雅黑" panose="020B0503020204020204" pitchFamily="34" charset="-122"/>
            </a:endParaRPr>
          </a:p>
        </p:txBody>
      </p:sp>
      <p:sp>
        <p:nvSpPr>
          <p:cNvPr id="151" name="文本框 30"/>
          <p:cNvSpPr txBox="1"/>
          <p:nvPr/>
        </p:nvSpPr>
        <p:spPr>
          <a:xfrm>
            <a:off x="8131092" y="3718382"/>
            <a:ext cx="196362" cy="369332"/>
          </a:xfrm>
          <a:prstGeom prst="rect">
            <a:avLst/>
          </a:prstGeom>
          <a:noFill/>
        </p:spPr>
        <p:txBody>
          <a:bodyPr wrap="square" lIns="0" tIns="0" rIns="0" bIns="0" rtlCol="0" anchor="t">
            <a:spAutoFit/>
          </a:bodyPr>
          <a:lstStyle/>
          <a:p>
            <a:r>
              <a:rPr lang="zh-CN" altLang="en-US" sz="1200" dirty="0">
                <a:solidFill>
                  <a:schemeClr val="tx2">
                    <a:lumMod val="50000"/>
                  </a:schemeClr>
                </a:solidFill>
                <a:latin typeface="微软雅黑" panose="020B0503020204020204" pitchFamily="34" charset="-122"/>
                <a:ea typeface="微软雅黑" panose="020B0503020204020204" pitchFamily="34" charset="-122"/>
              </a:rPr>
              <a:t>下</a:t>
            </a:r>
            <a:endParaRPr lang="zh-CN" altLang="en-US" sz="1200" dirty="0">
              <a:solidFill>
                <a:schemeClr val="tx2">
                  <a:lumMod val="50000"/>
                </a:schemeClr>
              </a:solidFill>
              <a:latin typeface="微软雅黑" panose="020B0503020204020204" pitchFamily="34" charset="-122"/>
              <a:ea typeface="微软雅黑" panose="020B0503020204020204" pitchFamily="34" charset="-122"/>
            </a:endParaRPr>
          </a:p>
          <a:p>
            <a:r>
              <a:rPr lang="zh-CN" altLang="en-US" sz="1200" dirty="0">
                <a:solidFill>
                  <a:schemeClr val="tx2">
                    <a:lumMod val="50000"/>
                  </a:schemeClr>
                </a:solidFill>
                <a:latin typeface="微软雅黑" panose="020B0503020204020204" pitchFamily="34" charset="-122"/>
                <a:ea typeface="微软雅黑" panose="020B0503020204020204" pitchFamily="34" charset="-122"/>
              </a:rPr>
              <a:t>降</a:t>
            </a:r>
            <a:endParaRPr lang="zh-CN" altLang="en-US" sz="1200" dirty="0">
              <a:solidFill>
                <a:schemeClr val="tx2">
                  <a:lumMod val="50000"/>
                </a:schemeClr>
              </a:solidFill>
              <a:latin typeface="微软雅黑" panose="020B0503020204020204" pitchFamily="34" charset="-122"/>
              <a:ea typeface="微软雅黑" panose="020B0503020204020204" pitchFamily="34" charset="-122"/>
            </a:endParaRPr>
          </a:p>
        </p:txBody>
      </p:sp>
      <p:sp>
        <p:nvSpPr>
          <p:cNvPr id="152" name="文本框 33"/>
          <p:cNvSpPr txBox="1"/>
          <p:nvPr/>
        </p:nvSpPr>
        <p:spPr>
          <a:xfrm>
            <a:off x="9355228" y="3718382"/>
            <a:ext cx="196362" cy="369332"/>
          </a:xfrm>
          <a:prstGeom prst="rect">
            <a:avLst/>
          </a:prstGeom>
          <a:noFill/>
        </p:spPr>
        <p:txBody>
          <a:bodyPr wrap="square" lIns="0" tIns="0" rIns="0" bIns="0" rtlCol="0" anchor="t">
            <a:spAutoFit/>
          </a:bodyPr>
          <a:lstStyle/>
          <a:p>
            <a:r>
              <a:rPr lang="zh-CN" altLang="en-US" sz="1200" dirty="0">
                <a:solidFill>
                  <a:schemeClr val="tx2">
                    <a:lumMod val="50000"/>
                  </a:schemeClr>
                </a:solidFill>
                <a:latin typeface="微软雅黑" panose="020B0503020204020204" pitchFamily="34" charset="-122"/>
                <a:ea typeface="微软雅黑" panose="020B0503020204020204" pitchFamily="34" charset="-122"/>
              </a:rPr>
              <a:t>休</a:t>
            </a:r>
            <a:endParaRPr lang="zh-CN" altLang="en-US" sz="1200" dirty="0">
              <a:solidFill>
                <a:schemeClr val="tx2">
                  <a:lumMod val="50000"/>
                </a:schemeClr>
              </a:solidFill>
              <a:latin typeface="微软雅黑" panose="020B0503020204020204" pitchFamily="34" charset="-122"/>
              <a:ea typeface="微软雅黑" panose="020B0503020204020204" pitchFamily="34" charset="-122"/>
            </a:endParaRPr>
          </a:p>
          <a:p>
            <a:r>
              <a:rPr lang="zh-CN" altLang="en-US" sz="1200" dirty="0">
                <a:solidFill>
                  <a:schemeClr val="tx2">
                    <a:lumMod val="50000"/>
                  </a:schemeClr>
                </a:solidFill>
                <a:latin typeface="微软雅黑" panose="020B0503020204020204" pitchFamily="34" charset="-122"/>
                <a:ea typeface="微软雅黑" panose="020B0503020204020204" pitchFamily="34" charset="-122"/>
              </a:rPr>
              <a:t>眠</a:t>
            </a:r>
            <a:endParaRPr lang="zh-CN" altLang="en-US" sz="1200" dirty="0">
              <a:solidFill>
                <a:schemeClr val="tx2">
                  <a:lumMod val="50000"/>
                </a:schemeClr>
              </a:solidFill>
              <a:latin typeface="微软雅黑" panose="020B0503020204020204" pitchFamily="34" charset="-122"/>
              <a:ea typeface="微软雅黑" panose="020B0503020204020204" pitchFamily="34" charset="-122"/>
            </a:endParaRPr>
          </a:p>
        </p:txBody>
      </p:sp>
      <p:sp>
        <p:nvSpPr>
          <p:cNvPr id="153" name="文本框 36"/>
          <p:cNvSpPr txBox="1"/>
          <p:nvPr/>
        </p:nvSpPr>
        <p:spPr>
          <a:xfrm>
            <a:off x="10291332" y="3718382"/>
            <a:ext cx="196362" cy="369332"/>
          </a:xfrm>
          <a:prstGeom prst="rect">
            <a:avLst/>
          </a:prstGeom>
          <a:noFill/>
        </p:spPr>
        <p:txBody>
          <a:bodyPr wrap="square" lIns="0" tIns="0" rIns="0" bIns="0" rtlCol="0" anchor="t">
            <a:spAutoFit/>
          </a:bodyPr>
          <a:lstStyle/>
          <a:p>
            <a:r>
              <a:rPr lang="zh-CN" altLang="en-US" sz="1200" dirty="0">
                <a:solidFill>
                  <a:schemeClr val="tx2">
                    <a:lumMod val="50000"/>
                  </a:schemeClr>
                </a:solidFill>
                <a:latin typeface="微软雅黑" panose="020B0503020204020204" pitchFamily="34" charset="-122"/>
                <a:ea typeface="微软雅黑" panose="020B0503020204020204" pitchFamily="34" charset="-122"/>
              </a:rPr>
              <a:t>注</a:t>
            </a:r>
            <a:endParaRPr lang="zh-CN" altLang="en-US" sz="1200" dirty="0">
              <a:solidFill>
                <a:schemeClr val="tx2">
                  <a:lumMod val="50000"/>
                </a:schemeClr>
              </a:solidFill>
              <a:latin typeface="微软雅黑" panose="020B0503020204020204" pitchFamily="34" charset="-122"/>
              <a:ea typeface="微软雅黑" panose="020B0503020204020204" pitchFamily="34" charset="-122"/>
            </a:endParaRPr>
          </a:p>
          <a:p>
            <a:r>
              <a:rPr lang="zh-CN" altLang="en-US" sz="1200" dirty="0">
                <a:solidFill>
                  <a:schemeClr val="tx2">
                    <a:lumMod val="50000"/>
                  </a:schemeClr>
                </a:solidFill>
                <a:latin typeface="微软雅黑" panose="020B0503020204020204" pitchFamily="34" charset="-122"/>
                <a:ea typeface="微软雅黑" panose="020B0503020204020204" pitchFamily="34" charset="-122"/>
              </a:rPr>
              <a:t>销</a:t>
            </a:r>
            <a:endParaRPr lang="zh-CN" altLang="en-US" sz="1200" dirty="0">
              <a:solidFill>
                <a:schemeClr val="tx2">
                  <a:lumMod val="50000"/>
                </a:schemeClr>
              </a:solidFill>
              <a:latin typeface="微软雅黑" panose="020B0503020204020204" pitchFamily="34" charset="-122"/>
              <a:ea typeface="微软雅黑" panose="020B0503020204020204" pitchFamily="34" charset="-122"/>
            </a:endParaRPr>
          </a:p>
        </p:txBody>
      </p:sp>
      <p:grpSp>
        <p:nvGrpSpPr>
          <p:cNvPr id="154" name="组合 65"/>
          <p:cNvGrpSpPr/>
          <p:nvPr/>
        </p:nvGrpSpPr>
        <p:grpSpPr>
          <a:xfrm>
            <a:off x="1188402" y="1424806"/>
            <a:ext cx="8651219" cy="2242828"/>
            <a:chOff x="1188402" y="1714183"/>
            <a:chExt cx="6779916" cy="2092325"/>
          </a:xfrm>
        </p:grpSpPr>
        <p:cxnSp>
          <p:nvCxnSpPr>
            <p:cNvPr id="155" name="直接连接符 154"/>
            <p:cNvCxnSpPr/>
            <p:nvPr/>
          </p:nvCxnSpPr>
          <p:spPr>
            <a:xfrm rot="5400000">
              <a:off x="816610" y="2755265"/>
              <a:ext cx="2068830" cy="635"/>
            </a:xfrm>
            <a:prstGeom prst="line">
              <a:avLst/>
            </a:prstGeom>
            <a:ln w="12700">
              <a:solidFill>
                <a:srgbClr val="41859C"/>
              </a:solidFill>
              <a:prstDash val="dash"/>
            </a:ln>
          </p:spPr>
          <p:style>
            <a:lnRef idx="1">
              <a:schemeClr val="accent1"/>
            </a:lnRef>
            <a:fillRef idx="0">
              <a:schemeClr val="accent1"/>
            </a:fillRef>
            <a:effectRef idx="0">
              <a:schemeClr val="accent1"/>
            </a:effectRef>
            <a:fontRef idx="minor">
              <a:schemeClr val="tx1"/>
            </a:fontRef>
          </p:style>
        </p:cxnSp>
        <p:cxnSp>
          <p:nvCxnSpPr>
            <p:cNvPr id="156" name="直接连接符 155"/>
            <p:cNvCxnSpPr/>
            <p:nvPr/>
          </p:nvCxnSpPr>
          <p:spPr>
            <a:xfrm rot="5400000">
              <a:off x="3547648" y="2755265"/>
              <a:ext cx="2068830" cy="635"/>
            </a:xfrm>
            <a:prstGeom prst="line">
              <a:avLst/>
            </a:prstGeom>
            <a:ln w="12700">
              <a:solidFill>
                <a:srgbClr val="41859C"/>
              </a:solidFill>
              <a:prstDash val="dash"/>
            </a:ln>
          </p:spPr>
          <p:style>
            <a:lnRef idx="1">
              <a:schemeClr val="accent1"/>
            </a:lnRef>
            <a:fillRef idx="0">
              <a:schemeClr val="accent1"/>
            </a:fillRef>
            <a:effectRef idx="0">
              <a:schemeClr val="accent1"/>
            </a:effectRef>
            <a:fontRef idx="minor">
              <a:schemeClr val="tx1"/>
            </a:fontRef>
          </p:style>
        </p:cxnSp>
        <p:cxnSp>
          <p:nvCxnSpPr>
            <p:cNvPr id="157" name="直接连接符 156"/>
            <p:cNvCxnSpPr/>
            <p:nvPr/>
          </p:nvCxnSpPr>
          <p:spPr>
            <a:xfrm rot="5400000">
              <a:off x="5184185" y="2755265"/>
              <a:ext cx="2068830" cy="635"/>
            </a:xfrm>
            <a:prstGeom prst="line">
              <a:avLst/>
            </a:prstGeom>
            <a:ln w="12700">
              <a:solidFill>
                <a:srgbClr val="41859C"/>
              </a:solidFill>
              <a:prstDash val="dash"/>
            </a:ln>
          </p:spPr>
          <p:style>
            <a:lnRef idx="1">
              <a:schemeClr val="accent1"/>
            </a:lnRef>
            <a:fillRef idx="0">
              <a:schemeClr val="accent1"/>
            </a:fillRef>
            <a:effectRef idx="0">
              <a:schemeClr val="accent1"/>
            </a:effectRef>
            <a:fontRef idx="minor">
              <a:schemeClr val="tx1"/>
            </a:fontRef>
          </p:style>
        </p:cxnSp>
        <p:cxnSp>
          <p:nvCxnSpPr>
            <p:cNvPr id="158" name="直接连接符 157"/>
            <p:cNvCxnSpPr/>
            <p:nvPr/>
          </p:nvCxnSpPr>
          <p:spPr>
            <a:xfrm rot="5400000">
              <a:off x="154305" y="2748280"/>
              <a:ext cx="2068830" cy="635"/>
            </a:xfrm>
            <a:prstGeom prst="line">
              <a:avLst/>
            </a:prstGeom>
            <a:ln w="12700">
              <a:solidFill>
                <a:srgbClr val="41859C"/>
              </a:solidFill>
              <a:prstDash val="dash"/>
            </a:ln>
          </p:spPr>
          <p:style>
            <a:lnRef idx="1">
              <a:schemeClr val="accent1"/>
            </a:lnRef>
            <a:fillRef idx="0">
              <a:schemeClr val="accent1"/>
            </a:fillRef>
            <a:effectRef idx="0">
              <a:schemeClr val="accent1"/>
            </a:effectRef>
            <a:fontRef idx="minor">
              <a:schemeClr val="tx1"/>
            </a:fontRef>
          </p:style>
        </p:cxnSp>
        <p:cxnSp>
          <p:nvCxnSpPr>
            <p:cNvPr id="159" name="直接连接符 158"/>
            <p:cNvCxnSpPr/>
            <p:nvPr/>
          </p:nvCxnSpPr>
          <p:spPr>
            <a:xfrm rot="5400000">
              <a:off x="1517650" y="2748280"/>
              <a:ext cx="2068830" cy="635"/>
            </a:xfrm>
            <a:prstGeom prst="line">
              <a:avLst/>
            </a:prstGeom>
            <a:ln w="12700">
              <a:solidFill>
                <a:srgbClr val="41859C"/>
              </a:solidFill>
              <a:prstDash val="dash"/>
            </a:ln>
          </p:spPr>
          <p:style>
            <a:lnRef idx="1">
              <a:schemeClr val="accent1"/>
            </a:lnRef>
            <a:fillRef idx="0">
              <a:schemeClr val="accent1"/>
            </a:fillRef>
            <a:effectRef idx="0">
              <a:schemeClr val="accent1"/>
            </a:effectRef>
            <a:fontRef idx="minor">
              <a:schemeClr val="tx1"/>
            </a:fontRef>
          </p:style>
        </p:cxnSp>
        <p:cxnSp>
          <p:nvCxnSpPr>
            <p:cNvPr id="160" name="直接连接符 159"/>
            <p:cNvCxnSpPr/>
            <p:nvPr/>
          </p:nvCxnSpPr>
          <p:spPr>
            <a:xfrm rot="5400000">
              <a:off x="6143534" y="2770505"/>
              <a:ext cx="2068830" cy="635"/>
            </a:xfrm>
            <a:prstGeom prst="line">
              <a:avLst/>
            </a:prstGeom>
            <a:ln w="12700">
              <a:solidFill>
                <a:srgbClr val="41859C"/>
              </a:solidFill>
              <a:prstDash val="dash"/>
            </a:ln>
          </p:spPr>
          <p:style>
            <a:lnRef idx="1">
              <a:schemeClr val="accent1"/>
            </a:lnRef>
            <a:fillRef idx="0">
              <a:schemeClr val="accent1"/>
            </a:fillRef>
            <a:effectRef idx="0">
              <a:schemeClr val="accent1"/>
            </a:effectRef>
            <a:fontRef idx="minor">
              <a:schemeClr val="tx1"/>
            </a:fontRef>
          </p:style>
        </p:cxnSp>
        <p:cxnSp>
          <p:nvCxnSpPr>
            <p:cNvPr id="161" name="直接连接符 160"/>
            <p:cNvCxnSpPr/>
            <p:nvPr/>
          </p:nvCxnSpPr>
          <p:spPr>
            <a:xfrm rot="5400000">
              <a:off x="6933586" y="2771775"/>
              <a:ext cx="2068830" cy="635"/>
            </a:xfrm>
            <a:prstGeom prst="line">
              <a:avLst/>
            </a:prstGeom>
            <a:ln w="12700">
              <a:solidFill>
                <a:srgbClr val="41859C"/>
              </a:solidFill>
              <a:prstDash val="dash"/>
            </a:ln>
          </p:spPr>
          <p:style>
            <a:lnRef idx="1">
              <a:schemeClr val="accent1"/>
            </a:lnRef>
            <a:fillRef idx="0">
              <a:schemeClr val="accent1"/>
            </a:fillRef>
            <a:effectRef idx="0">
              <a:schemeClr val="accent1"/>
            </a:effectRef>
            <a:fontRef idx="minor">
              <a:schemeClr val="tx1"/>
            </a:fontRef>
          </p:style>
        </p:cxnSp>
      </p:grpSp>
      <p:sp>
        <p:nvSpPr>
          <p:cNvPr id="162" name="矩形 161"/>
          <p:cNvSpPr/>
          <p:nvPr/>
        </p:nvSpPr>
        <p:spPr>
          <a:xfrm>
            <a:off x="10520443" y="1587224"/>
            <a:ext cx="474406" cy="45719"/>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63" name="矩形 162"/>
          <p:cNvSpPr/>
          <p:nvPr/>
        </p:nvSpPr>
        <p:spPr>
          <a:xfrm>
            <a:off x="10516052" y="2201834"/>
            <a:ext cx="474406" cy="45719"/>
          </a:xfrm>
          <a:prstGeom prst="rect">
            <a:avLst/>
          </a:prstGeom>
          <a:solidFill>
            <a:srgbClr val="9DC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164" name="直接连接符 163"/>
          <p:cNvCxnSpPr/>
          <p:nvPr/>
        </p:nvCxnSpPr>
        <p:spPr>
          <a:xfrm flipV="1">
            <a:off x="539750" y="1399504"/>
            <a:ext cx="0" cy="2251083"/>
          </a:xfrm>
          <a:prstGeom prst="line">
            <a:avLst/>
          </a:prstGeom>
          <a:ln w="19050">
            <a:solidFill>
              <a:schemeClr val="tx2">
                <a:lumMod val="50000"/>
              </a:schemeClr>
            </a:solidFill>
          </a:ln>
        </p:spPr>
        <p:style>
          <a:lnRef idx="1">
            <a:schemeClr val="dk1"/>
          </a:lnRef>
          <a:fillRef idx="0">
            <a:schemeClr val="dk1"/>
          </a:fillRef>
          <a:effectRef idx="0">
            <a:schemeClr val="dk1"/>
          </a:effectRef>
          <a:fontRef idx="minor">
            <a:schemeClr val="tx1"/>
          </a:fontRef>
        </p:style>
      </p:cxnSp>
      <p:sp>
        <p:nvSpPr>
          <p:cNvPr id="165" name="任意多边形 164"/>
          <p:cNvSpPr/>
          <p:nvPr/>
        </p:nvSpPr>
        <p:spPr>
          <a:xfrm>
            <a:off x="473056" y="1261615"/>
            <a:ext cx="98694" cy="371328"/>
          </a:xfrm>
          <a:custGeom>
            <a:avLst/>
            <a:gdLst>
              <a:gd name="connsiteX0" fmla="*/ 0 w 97722"/>
              <a:gd name="connsiteY0" fmla="*/ 328067 h 328067"/>
              <a:gd name="connsiteX1" fmla="*/ 97722 w 97722"/>
              <a:gd name="connsiteY1" fmla="*/ 0 h 328067"/>
              <a:gd name="connsiteX2" fmla="*/ 90742 w 97722"/>
              <a:gd name="connsiteY2" fmla="*/ 328067 h 328067"/>
              <a:gd name="connsiteX3" fmla="*/ 0 w 97722"/>
              <a:gd name="connsiteY3" fmla="*/ 328067 h 328067"/>
              <a:gd name="connsiteX0-1" fmla="*/ 0 w 97722"/>
              <a:gd name="connsiteY0-2" fmla="*/ 328067 h 328067"/>
              <a:gd name="connsiteX1-3" fmla="*/ 97722 w 97722"/>
              <a:gd name="connsiteY1-4" fmla="*/ 0 h 328067"/>
              <a:gd name="connsiteX2-5" fmla="*/ 90742 w 97722"/>
              <a:gd name="connsiteY2-6" fmla="*/ 272225 h 328067"/>
              <a:gd name="connsiteX3-7" fmla="*/ 0 w 97722"/>
              <a:gd name="connsiteY3-8" fmla="*/ 328067 h 328067"/>
              <a:gd name="connsiteX0-9" fmla="*/ 0 w 104949"/>
              <a:gd name="connsiteY0-10" fmla="*/ 328067 h 328067"/>
              <a:gd name="connsiteX1-11" fmla="*/ 97722 w 104949"/>
              <a:gd name="connsiteY1-12" fmla="*/ 0 h 328067"/>
              <a:gd name="connsiteX2-13" fmla="*/ 104949 w 104949"/>
              <a:gd name="connsiteY2-14" fmla="*/ 284331 h 328067"/>
              <a:gd name="connsiteX3-15" fmla="*/ 0 w 104949"/>
              <a:gd name="connsiteY3-16" fmla="*/ 328067 h 328067"/>
              <a:gd name="connsiteX0-17" fmla="*/ 0 w 104949"/>
              <a:gd name="connsiteY0-18" fmla="*/ 322014 h 322014"/>
              <a:gd name="connsiteX1-19" fmla="*/ 102458 w 104949"/>
              <a:gd name="connsiteY1-20" fmla="*/ 0 h 322014"/>
              <a:gd name="connsiteX2-21" fmla="*/ 104949 w 104949"/>
              <a:gd name="connsiteY2-22" fmla="*/ 278278 h 322014"/>
              <a:gd name="connsiteX3-23" fmla="*/ 0 w 104949"/>
              <a:gd name="connsiteY3-24" fmla="*/ 322014 h 322014"/>
            </a:gdLst>
            <a:ahLst/>
            <a:cxnLst>
              <a:cxn ang="0">
                <a:pos x="connsiteX0-1" y="connsiteY0-2"/>
              </a:cxn>
              <a:cxn ang="0">
                <a:pos x="connsiteX1-3" y="connsiteY1-4"/>
              </a:cxn>
              <a:cxn ang="0">
                <a:pos x="connsiteX2-5" y="connsiteY2-6"/>
              </a:cxn>
              <a:cxn ang="0">
                <a:pos x="connsiteX3-7" y="connsiteY3-8"/>
              </a:cxn>
            </a:cxnLst>
            <a:rect l="l" t="t" r="r" b="b"/>
            <a:pathLst>
              <a:path w="104949" h="322014">
                <a:moveTo>
                  <a:pt x="0" y="322014"/>
                </a:moveTo>
                <a:lnTo>
                  <a:pt x="102458" y="0"/>
                </a:lnTo>
                <a:cubicBezTo>
                  <a:pt x="103288" y="92759"/>
                  <a:pt x="104119" y="185519"/>
                  <a:pt x="104949" y="278278"/>
                </a:cubicBezTo>
                <a:lnTo>
                  <a:pt x="0" y="322014"/>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66" name="组合 44"/>
          <p:cNvGrpSpPr/>
          <p:nvPr/>
        </p:nvGrpSpPr>
        <p:grpSpPr>
          <a:xfrm>
            <a:off x="532598" y="3587148"/>
            <a:ext cx="10720206" cy="77346"/>
            <a:chOff x="-5208513" y="2670010"/>
            <a:chExt cx="8401375" cy="77346"/>
          </a:xfrm>
        </p:grpSpPr>
        <p:cxnSp>
          <p:nvCxnSpPr>
            <p:cNvPr id="167" name="直接连接符 166"/>
            <p:cNvCxnSpPr/>
            <p:nvPr/>
          </p:nvCxnSpPr>
          <p:spPr>
            <a:xfrm flipH="1">
              <a:off x="-5208513" y="2736998"/>
              <a:ext cx="8185401" cy="0"/>
            </a:xfrm>
            <a:prstGeom prst="line">
              <a:avLst/>
            </a:prstGeom>
            <a:ln w="19050">
              <a:solidFill>
                <a:schemeClr val="tx2">
                  <a:lumMod val="50000"/>
                </a:schemeClr>
              </a:solidFill>
            </a:ln>
          </p:spPr>
          <p:style>
            <a:lnRef idx="1">
              <a:schemeClr val="dk1"/>
            </a:lnRef>
            <a:fillRef idx="0">
              <a:schemeClr val="dk1"/>
            </a:fillRef>
            <a:effectRef idx="0">
              <a:schemeClr val="dk1"/>
            </a:effectRef>
            <a:fontRef idx="minor">
              <a:schemeClr val="tx1"/>
            </a:fontRef>
          </p:style>
        </p:cxnSp>
        <p:sp>
          <p:nvSpPr>
            <p:cNvPr id="168" name="任意多边形 167"/>
            <p:cNvSpPr/>
            <p:nvPr/>
          </p:nvSpPr>
          <p:spPr>
            <a:xfrm rot="5400000">
              <a:off x="2968525" y="2523019"/>
              <a:ext cx="77346" cy="371328"/>
            </a:xfrm>
            <a:custGeom>
              <a:avLst/>
              <a:gdLst>
                <a:gd name="connsiteX0" fmla="*/ 0 w 97722"/>
                <a:gd name="connsiteY0" fmla="*/ 328067 h 328067"/>
                <a:gd name="connsiteX1" fmla="*/ 97722 w 97722"/>
                <a:gd name="connsiteY1" fmla="*/ 0 h 328067"/>
                <a:gd name="connsiteX2" fmla="*/ 90742 w 97722"/>
                <a:gd name="connsiteY2" fmla="*/ 328067 h 328067"/>
                <a:gd name="connsiteX3" fmla="*/ 0 w 97722"/>
                <a:gd name="connsiteY3" fmla="*/ 328067 h 328067"/>
                <a:gd name="connsiteX0-1" fmla="*/ 0 w 97722"/>
                <a:gd name="connsiteY0-2" fmla="*/ 328067 h 328067"/>
                <a:gd name="connsiteX1-3" fmla="*/ 97722 w 97722"/>
                <a:gd name="connsiteY1-4" fmla="*/ 0 h 328067"/>
                <a:gd name="connsiteX2-5" fmla="*/ 90742 w 97722"/>
                <a:gd name="connsiteY2-6" fmla="*/ 272225 h 328067"/>
                <a:gd name="connsiteX3-7" fmla="*/ 0 w 97722"/>
                <a:gd name="connsiteY3-8" fmla="*/ 328067 h 328067"/>
                <a:gd name="connsiteX0-9" fmla="*/ 0 w 104949"/>
                <a:gd name="connsiteY0-10" fmla="*/ 328067 h 328067"/>
                <a:gd name="connsiteX1-11" fmla="*/ 97722 w 104949"/>
                <a:gd name="connsiteY1-12" fmla="*/ 0 h 328067"/>
                <a:gd name="connsiteX2-13" fmla="*/ 104949 w 104949"/>
                <a:gd name="connsiteY2-14" fmla="*/ 284331 h 328067"/>
                <a:gd name="connsiteX3-15" fmla="*/ 0 w 104949"/>
                <a:gd name="connsiteY3-16" fmla="*/ 328067 h 328067"/>
                <a:gd name="connsiteX0-17" fmla="*/ 0 w 104949"/>
                <a:gd name="connsiteY0-18" fmla="*/ 322014 h 322014"/>
                <a:gd name="connsiteX1-19" fmla="*/ 102458 w 104949"/>
                <a:gd name="connsiteY1-20" fmla="*/ 0 h 322014"/>
                <a:gd name="connsiteX2-21" fmla="*/ 104949 w 104949"/>
                <a:gd name="connsiteY2-22" fmla="*/ 278278 h 322014"/>
                <a:gd name="connsiteX3-23" fmla="*/ 0 w 104949"/>
                <a:gd name="connsiteY3-24" fmla="*/ 322014 h 322014"/>
              </a:gdLst>
              <a:ahLst/>
              <a:cxnLst>
                <a:cxn ang="0">
                  <a:pos x="connsiteX0-1" y="connsiteY0-2"/>
                </a:cxn>
                <a:cxn ang="0">
                  <a:pos x="connsiteX1-3" y="connsiteY1-4"/>
                </a:cxn>
                <a:cxn ang="0">
                  <a:pos x="connsiteX2-5" y="connsiteY2-6"/>
                </a:cxn>
                <a:cxn ang="0">
                  <a:pos x="connsiteX3-7" y="connsiteY3-8"/>
                </a:cxn>
              </a:cxnLst>
              <a:rect l="l" t="t" r="r" b="b"/>
              <a:pathLst>
                <a:path w="104949" h="322014">
                  <a:moveTo>
                    <a:pt x="0" y="322014"/>
                  </a:moveTo>
                  <a:lnTo>
                    <a:pt x="102458" y="0"/>
                  </a:lnTo>
                  <a:cubicBezTo>
                    <a:pt x="103288" y="92759"/>
                    <a:pt x="104119" y="185519"/>
                    <a:pt x="104949" y="278278"/>
                  </a:cubicBezTo>
                  <a:lnTo>
                    <a:pt x="0" y="322014"/>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mc:AlternateContent xmlns:mc="http://schemas.openxmlformats.org/markup-compatibility/2006">
    <mc:Choice xmlns:p14="http://schemas.microsoft.com/office/powerpoint/2010/main" Requires="p14">
      <p:transition p14:dur="0" advTm="2000"/>
    </mc:Choice>
    <mc:Fallback>
      <p:transition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1"/>
                                        </p:tgtEl>
                                        <p:attrNameLst>
                                          <p:attrName>style.visibility</p:attrName>
                                        </p:attrNameLst>
                                      </p:cBhvr>
                                      <p:to>
                                        <p:strVal val="visible"/>
                                      </p:to>
                                    </p:set>
                                    <p:animEffect transition="in" filter="wipe(left)">
                                      <p:cBhvr>
                                        <p:cTn id="12" dur="2000"/>
                                        <p:tgtEl>
                                          <p:spTgt spid="14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3" nodeType="clickEffect">
                                  <p:stCondLst>
                                    <p:cond delay="0"/>
                                  </p:stCondLst>
                                  <p:childTnLst>
                                    <p:set>
                                      <p:cBhvr>
                                        <p:cTn id="16" dur="1" fill="hold">
                                          <p:stCondLst>
                                            <p:cond delay="0"/>
                                          </p:stCondLst>
                                        </p:cTn>
                                        <p:tgtEl>
                                          <p:spTgt spid="140"/>
                                        </p:tgtEl>
                                        <p:attrNameLst>
                                          <p:attrName>style.visibility</p:attrName>
                                        </p:attrNameLst>
                                      </p:cBhvr>
                                      <p:to>
                                        <p:strVal val="visible"/>
                                      </p:to>
                                    </p:set>
                                    <p:animEffect transition="in" filter="wipe(left)">
                                      <p:cBhvr>
                                        <p:cTn id="17" dur="2000"/>
                                        <p:tgtEl>
                                          <p:spTgt spid="140"/>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5361"/>
                                        </p:tgtEl>
                                        <p:attrNameLst>
                                          <p:attrName>style.visibility</p:attrName>
                                        </p:attrNameLst>
                                      </p:cBhvr>
                                      <p:to>
                                        <p:strVal val="visible"/>
                                      </p:to>
                                    </p:set>
                                    <p:anim calcmode="lin" valueType="num">
                                      <p:cBhvr additive="base">
                                        <p:cTn id="22" dur="500" fill="hold"/>
                                        <p:tgtEl>
                                          <p:spTgt spid="15361"/>
                                        </p:tgtEl>
                                        <p:attrNameLst>
                                          <p:attrName>ppt_x</p:attrName>
                                        </p:attrNameLst>
                                      </p:cBhvr>
                                      <p:tavLst>
                                        <p:tav tm="0">
                                          <p:val>
                                            <p:strVal val="#ppt_x"/>
                                          </p:val>
                                        </p:tav>
                                        <p:tav tm="100000">
                                          <p:val>
                                            <p:strVal val="#ppt_x"/>
                                          </p:val>
                                        </p:tav>
                                      </p:tavLst>
                                    </p:anim>
                                    <p:anim calcmode="lin" valueType="num">
                                      <p:cBhvr additive="base">
                                        <p:cTn id="23" dur="500" fill="hold"/>
                                        <p:tgtEl>
                                          <p:spTgt spid="1536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40" grpId="0" animBg="1"/>
      <p:bldP spid="140" grpId="1" animBg="1"/>
      <p:bldP spid="140" grpId="2" animBg="1"/>
      <p:bldP spid="140" grpId="3" bldLvl="0" animBg="1"/>
      <p:bldP spid="141"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0" y="-1"/>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550590" y="-603448"/>
            <a:ext cx="1368153" cy="183418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17"/>
          <p:cNvSpPr txBox="1"/>
          <p:nvPr/>
        </p:nvSpPr>
        <p:spPr>
          <a:xfrm>
            <a:off x="1937870" y="724634"/>
            <a:ext cx="1637056" cy="400110"/>
          </a:xfrm>
          <a:prstGeom prst="rect">
            <a:avLst/>
          </a:prstGeom>
          <a:noFill/>
        </p:spPr>
        <p:txBody>
          <a:bodyPr wrap="square" rtlCol="0">
            <a:spAutoFit/>
          </a:bodyPr>
          <a:lstStyle/>
          <a:p>
            <a:r>
              <a:rPr lang="zh-CN" altLang="en-US" sz="2000" b="1" dirty="0">
                <a:solidFill>
                  <a:schemeClr val="accent2"/>
                </a:solidFill>
                <a:latin typeface="微软雅黑" panose="020B0503020204020204" pitchFamily="34" charset="-122"/>
                <a:ea typeface="微软雅黑" panose="020B0503020204020204" pitchFamily="34" charset="-122"/>
              </a:rPr>
              <a:t>产</a:t>
            </a:r>
            <a:r>
              <a:rPr lang="en-US" altLang="en-US" sz="2000" b="1" dirty="0">
                <a:solidFill>
                  <a:schemeClr val="accent2"/>
                </a:solidFill>
                <a:latin typeface="微软雅黑" panose="020B0503020204020204" pitchFamily="34" charset="-122"/>
                <a:ea typeface="微软雅黑" panose="020B0503020204020204" pitchFamily="34" charset="-122"/>
              </a:rPr>
              <a:t>品</a:t>
            </a:r>
            <a:r>
              <a:rPr lang="zh-CN" altLang="en-US" sz="2000" b="1" dirty="0">
                <a:solidFill>
                  <a:schemeClr val="accent2"/>
                </a:solidFill>
                <a:latin typeface="微软雅黑" panose="020B0503020204020204" pitchFamily="34" charset="-122"/>
                <a:ea typeface="微软雅黑" panose="020B0503020204020204" pitchFamily="34" charset="-122"/>
              </a:rPr>
              <a:t>结构</a:t>
            </a:r>
            <a:endParaRPr lang="en-US" sz="2000" b="1" dirty="0">
              <a:solidFill>
                <a:schemeClr val="accent2"/>
              </a:solidFill>
              <a:latin typeface="微软雅黑" panose="020B0503020204020204" pitchFamily="34" charset="-122"/>
              <a:ea typeface="微软雅黑" panose="020B0503020204020204" pitchFamily="34" charset="-122"/>
            </a:endParaRPr>
          </a:p>
        </p:txBody>
      </p:sp>
      <p:sp>
        <p:nvSpPr>
          <p:cNvPr id="79" name="标题 4"/>
          <p:cNvSpPr txBox="1"/>
          <p:nvPr/>
        </p:nvSpPr>
        <p:spPr>
          <a:xfrm>
            <a:off x="226554" y="363133"/>
            <a:ext cx="2016224" cy="4015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和君</a:t>
            </a:r>
            <a:endParaRPr lang="en-US" altLang="zh-CN" sz="2400" b="1" dirty="0">
              <a:solidFill>
                <a:schemeClr val="bg1"/>
              </a:solidFill>
              <a:latin typeface="微软雅黑" panose="020B0503020204020204" pitchFamily="34" charset="-122"/>
              <a:ea typeface="微软雅黑" panose="020B0503020204020204" pitchFamily="34" charset="-122"/>
            </a:endParaRPr>
          </a:p>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纵达</a:t>
            </a:r>
            <a:endParaRPr lang="en-US" altLang="zh-CN" sz="1200" dirty="0">
              <a:solidFill>
                <a:schemeClr val="bg1"/>
              </a:solidFill>
              <a:latin typeface="微软雅黑" panose="020B0503020204020204" pitchFamily="34" charset="-122"/>
              <a:ea typeface="微软雅黑" panose="020B0503020204020204" pitchFamily="34" charset="-122"/>
            </a:endParaRPr>
          </a:p>
        </p:txBody>
      </p:sp>
      <p:graphicFrame>
        <p:nvGraphicFramePr>
          <p:cNvPr id="15" name="图示 14"/>
          <p:cNvGraphicFramePr/>
          <p:nvPr/>
        </p:nvGraphicFramePr>
        <p:xfrm>
          <a:off x="0" y="1196752"/>
          <a:ext cx="12190413" cy="494122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16" name="椭圆 15"/>
          <p:cNvSpPr/>
          <p:nvPr/>
        </p:nvSpPr>
        <p:spPr>
          <a:xfrm>
            <a:off x="0" y="3933056"/>
            <a:ext cx="2566814" cy="5760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国内国际 </a:t>
            </a:r>
            <a:endParaRPr lang="en-US" altLang="zh-CN" dirty="0" smtClean="0"/>
          </a:p>
          <a:p>
            <a:pPr algn="ctr"/>
            <a:r>
              <a:rPr lang="zh-CN" altLang="en-US" dirty="0" smtClean="0"/>
              <a:t>全领域</a:t>
            </a:r>
            <a:endParaRPr lang="zh-CN" altLang="en-US" dirty="0"/>
          </a:p>
        </p:txBody>
      </p:sp>
      <p:sp>
        <p:nvSpPr>
          <p:cNvPr id="17" name="椭圆 16"/>
          <p:cNvSpPr/>
          <p:nvPr/>
        </p:nvSpPr>
        <p:spPr>
          <a:xfrm>
            <a:off x="118542" y="5877272"/>
            <a:ext cx="3600400" cy="360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零售金融</a:t>
            </a:r>
            <a:endParaRPr lang="zh-CN" altLang="en-US" dirty="0"/>
          </a:p>
        </p:txBody>
      </p:sp>
      <p:sp>
        <p:nvSpPr>
          <p:cNvPr id="19" name="TextBox 8"/>
          <p:cNvSpPr txBox="1"/>
          <p:nvPr/>
        </p:nvSpPr>
        <p:spPr>
          <a:xfrm>
            <a:off x="5159102"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集团简介</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20" name="直接连接符 19"/>
          <p:cNvCxnSpPr/>
          <p:nvPr/>
        </p:nvCxnSpPr>
        <p:spPr>
          <a:xfrm>
            <a:off x="6599262"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1" name="TextBox 10"/>
          <p:cNvSpPr txBox="1"/>
          <p:nvPr/>
        </p:nvSpPr>
        <p:spPr>
          <a:xfrm>
            <a:off x="6815286" y="116632"/>
            <a:ext cx="1637056" cy="400110"/>
          </a:xfrm>
          <a:prstGeom prst="rect">
            <a:avLst/>
          </a:prstGeom>
          <a:noFill/>
        </p:spPr>
        <p:txBody>
          <a:bodyPr wrap="square" rtlCol="0">
            <a:spAutoFit/>
          </a:bodyPr>
          <a:lstStyle/>
          <a:p>
            <a:r>
              <a:rPr lang="zh-CN" altLang="en-US" sz="2000" b="1" dirty="0">
                <a:solidFill>
                  <a:srgbClr val="F8931D"/>
                </a:solidFill>
                <a:latin typeface="微软雅黑" panose="020B0503020204020204" pitchFamily="34" charset="-122"/>
                <a:ea typeface="微软雅黑" panose="020B0503020204020204" pitchFamily="34" charset="-122"/>
              </a:rPr>
              <a:t>产品服务</a:t>
            </a:r>
            <a:endParaRPr lang="en-US" sz="2000" b="1" dirty="0">
              <a:solidFill>
                <a:srgbClr val="F8931D"/>
              </a:solidFill>
              <a:latin typeface="微软雅黑" panose="020B0503020204020204" pitchFamily="34" charset="-122"/>
              <a:ea typeface="微软雅黑" panose="020B0503020204020204" pitchFamily="34" charset="-122"/>
            </a:endParaRPr>
          </a:p>
        </p:txBody>
      </p:sp>
      <p:cxnSp>
        <p:nvCxnSpPr>
          <p:cNvPr id="22" name="直接连接符 21"/>
          <p:cNvCxnSpPr/>
          <p:nvPr/>
        </p:nvCxnSpPr>
        <p:spPr>
          <a:xfrm>
            <a:off x="8255446"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3" name="TextBox 12"/>
          <p:cNvSpPr txBox="1"/>
          <p:nvPr/>
        </p:nvSpPr>
        <p:spPr>
          <a:xfrm>
            <a:off x="8490598"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运营体系</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24" name="直接连接符 23"/>
          <p:cNvCxnSpPr/>
          <p:nvPr/>
        </p:nvCxnSpPr>
        <p:spPr>
          <a:xfrm>
            <a:off x="9911630"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5" name="TextBox 15"/>
          <p:cNvSpPr txBox="1"/>
          <p:nvPr/>
        </p:nvSpPr>
        <p:spPr>
          <a:xfrm>
            <a:off x="10146782"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运营基地</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2000"/>
    </mc:Choice>
    <mc:Fallback>
      <p:transition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0" y="-1"/>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550590" y="-603448"/>
            <a:ext cx="1368153" cy="183418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17"/>
          <p:cNvSpPr txBox="1"/>
          <p:nvPr/>
        </p:nvSpPr>
        <p:spPr>
          <a:xfrm>
            <a:off x="1937870" y="724634"/>
            <a:ext cx="3653280" cy="400110"/>
          </a:xfrm>
          <a:prstGeom prst="rect">
            <a:avLst/>
          </a:prstGeom>
          <a:noFill/>
        </p:spPr>
        <p:txBody>
          <a:bodyPr wrap="square" rtlCol="0">
            <a:spAutoFit/>
          </a:bodyPr>
          <a:lstStyle/>
          <a:p>
            <a:r>
              <a:rPr lang="en-US" altLang="en-US" sz="2000" b="1" dirty="0" err="1" smtClean="0">
                <a:solidFill>
                  <a:schemeClr val="accent2"/>
                </a:solidFill>
                <a:latin typeface="微软雅黑" panose="020B0503020204020204" pitchFamily="34" charset="-122"/>
                <a:ea typeface="微软雅黑" panose="020B0503020204020204" pitchFamily="34" charset="-122"/>
              </a:rPr>
              <a:t>产品介绍</a:t>
            </a:r>
            <a:r>
              <a:rPr lang="en-US" altLang="en-US" sz="2000" b="1" dirty="0" smtClean="0">
                <a:solidFill>
                  <a:schemeClr val="accent2"/>
                </a:solidFill>
                <a:latin typeface="微软雅黑" panose="020B0503020204020204" pitchFamily="34" charset="-122"/>
                <a:ea typeface="微软雅黑" panose="020B0503020204020204" pitchFamily="34" charset="-122"/>
              </a:rPr>
              <a:t>—</a:t>
            </a:r>
            <a:r>
              <a:rPr lang="zh-CN" altLang="en-US" sz="2000" b="1" dirty="0" smtClean="0">
                <a:solidFill>
                  <a:schemeClr val="accent2"/>
                </a:solidFill>
                <a:latin typeface="微软雅黑" panose="020B0503020204020204" pitchFamily="34" charset="-122"/>
                <a:ea typeface="微软雅黑" panose="020B0503020204020204" pitchFamily="34" charset="-122"/>
              </a:rPr>
              <a:t>全媒体</a:t>
            </a:r>
            <a:r>
              <a:rPr lang="en-US" altLang="en-US" sz="2000" b="1" dirty="0" err="1" smtClean="0">
                <a:solidFill>
                  <a:schemeClr val="accent2"/>
                </a:solidFill>
                <a:latin typeface="微软雅黑" panose="020B0503020204020204" pitchFamily="34" charset="-122"/>
                <a:ea typeface="微软雅黑" panose="020B0503020204020204" pitchFamily="34" charset="-122"/>
              </a:rPr>
              <a:t>营销</a:t>
            </a:r>
            <a:endParaRPr lang="en-US" sz="2000" b="1" dirty="0">
              <a:solidFill>
                <a:schemeClr val="accent2"/>
              </a:solidFill>
              <a:latin typeface="微软雅黑" panose="020B0503020204020204" pitchFamily="34" charset="-122"/>
              <a:ea typeface="微软雅黑" panose="020B0503020204020204" pitchFamily="34" charset="-122"/>
            </a:endParaRPr>
          </a:p>
        </p:txBody>
      </p:sp>
      <p:sp>
        <p:nvSpPr>
          <p:cNvPr id="31" name="标题 4"/>
          <p:cNvSpPr txBox="1"/>
          <p:nvPr/>
        </p:nvSpPr>
        <p:spPr>
          <a:xfrm>
            <a:off x="226554" y="363133"/>
            <a:ext cx="2016224" cy="4015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和君</a:t>
            </a:r>
            <a:endParaRPr lang="en-US" altLang="zh-CN" sz="2400" b="1" dirty="0">
              <a:solidFill>
                <a:schemeClr val="bg1"/>
              </a:solidFill>
              <a:latin typeface="微软雅黑" panose="020B0503020204020204" pitchFamily="34" charset="-122"/>
              <a:ea typeface="微软雅黑" panose="020B0503020204020204" pitchFamily="34" charset="-122"/>
            </a:endParaRPr>
          </a:p>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纵达</a:t>
            </a:r>
            <a:endParaRPr lang="en-US" altLang="zh-CN" sz="1200" dirty="0">
              <a:solidFill>
                <a:schemeClr val="bg1"/>
              </a:solidFill>
              <a:latin typeface="微软雅黑" panose="020B0503020204020204" pitchFamily="34" charset="-122"/>
              <a:ea typeface="微软雅黑" panose="020B0503020204020204" pitchFamily="34" charset="-122"/>
            </a:endParaRPr>
          </a:p>
        </p:txBody>
      </p:sp>
      <p:pic>
        <p:nvPicPr>
          <p:cNvPr id="15" name="Picture 4"/>
          <p:cNvPicPr>
            <a:picLocks noChangeAspect="1" noChangeArrowheads="1"/>
          </p:cNvPicPr>
          <p:nvPr/>
        </p:nvPicPr>
        <p:blipFill>
          <a:blip r:embed="rId1" cstate="print"/>
          <a:srcRect/>
          <a:stretch>
            <a:fillRect/>
          </a:stretch>
        </p:blipFill>
        <p:spPr bwMode="auto">
          <a:xfrm>
            <a:off x="5735165" y="1124744"/>
            <a:ext cx="6455247" cy="5301208"/>
          </a:xfrm>
          <a:prstGeom prst="rect">
            <a:avLst/>
          </a:prstGeom>
          <a:noFill/>
          <a:ln w="9525">
            <a:noFill/>
            <a:miter lim="800000"/>
            <a:headEnd/>
            <a:tailEnd/>
          </a:ln>
        </p:spPr>
      </p:pic>
      <p:pic>
        <p:nvPicPr>
          <p:cNvPr id="16" name="Picture 2"/>
          <p:cNvPicPr>
            <a:picLocks noChangeAspect="1" noChangeArrowheads="1"/>
          </p:cNvPicPr>
          <p:nvPr/>
        </p:nvPicPr>
        <p:blipFill>
          <a:blip r:embed="rId2" cstate="print"/>
          <a:srcRect/>
          <a:stretch>
            <a:fillRect/>
          </a:stretch>
        </p:blipFill>
        <p:spPr bwMode="auto">
          <a:xfrm>
            <a:off x="0" y="1125000"/>
            <a:ext cx="5637684" cy="5733000"/>
          </a:xfrm>
          <a:prstGeom prst="rect">
            <a:avLst/>
          </a:prstGeom>
          <a:noFill/>
          <a:ln w="9525">
            <a:noFill/>
            <a:miter lim="800000"/>
            <a:headEnd/>
            <a:tailEnd/>
          </a:ln>
        </p:spPr>
      </p:pic>
      <p:sp>
        <p:nvSpPr>
          <p:cNvPr id="17" name="TextBox 8"/>
          <p:cNvSpPr txBox="1"/>
          <p:nvPr/>
        </p:nvSpPr>
        <p:spPr>
          <a:xfrm>
            <a:off x="5159102"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集团简介</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19" name="直接连接符 18"/>
          <p:cNvCxnSpPr/>
          <p:nvPr/>
        </p:nvCxnSpPr>
        <p:spPr>
          <a:xfrm>
            <a:off x="6599262"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0" name="TextBox 10"/>
          <p:cNvSpPr txBox="1"/>
          <p:nvPr/>
        </p:nvSpPr>
        <p:spPr>
          <a:xfrm>
            <a:off x="6815286" y="116632"/>
            <a:ext cx="1637056" cy="400110"/>
          </a:xfrm>
          <a:prstGeom prst="rect">
            <a:avLst/>
          </a:prstGeom>
          <a:noFill/>
        </p:spPr>
        <p:txBody>
          <a:bodyPr wrap="square" rtlCol="0">
            <a:spAutoFit/>
          </a:bodyPr>
          <a:lstStyle/>
          <a:p>
            <a:r>
              <a:rPr lang="zh-CN" altLang="en-US" sz="2000" b="1" dirty="0">
                <a:solidFill>
                  <a:srgbClr val="F8931D"/>
                </a:solidFill>
                <a:latin typeface="微软雅黑" panose="020B0503020204020204" pitchFamily="34" charset="-122"/>
                <a:ea typeface="微软雅黑" panose="020B0503020204020204" pitchFamily="34" charset="-122"/>
              </a:rPr>
              <a:t>产品服务</a:t>
            </a:r>
            <a:endParaRPr lang="en-US" sz="2000" b="1" dirty="0">
              <a:solidFill>
                <a:srgbClr val="F8931D"/>
              </a:solidFill>
              <a:latin typeface="微软雅黑" panose="020B0503020204020204" pitchFamily="34" charset="-122"/>
              <a:ea typeface="微软雅黑" panose="020B0503020204020204" pitchFamily="34" charset="-122"/>
            </a:endParaRPr>
          </a:p>
        </p:txBody>
      </p:sp>
      <p:cxnSp>
        <p:nvCxnSpPr>
          <p:cNvPr id="21" name="直接连接符 20"/>
          <p:cNvCxnSpPr/>
          <p:nvPr/>
        </p:nvCxnSpPr>
        <p:spPr>
          <a:xfrm>
            <a:off x="8255446"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2" name="TextBox 12"/>
          <p:cNvSpPr txBox="1"/>
          <p:nvPr/>
        </p:nvSpPr>
        <p:spPr>
          <a:xfrm>
            <a:off x="8490598"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运营体系</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23" name="直接连接符 22"/>
          <p:cNvCxnSpPr/>
          <p:nvPr/>
        </p:nvCxnSpPr>
        <p:spPr>
          <a:xfrm>
            <a:off x="9911630"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4" name="TextBox 15"/>
          <p:cNvSpPr txBox="1"/>
          <p:nvPr/>
        </p:nvSpPr>
        <p:spPr>
          <a:xfrm>
            <a:off x="10146782"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运营基地</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2000"/>
    </mc:Choice>
    <mc:Fallback>
      <p:transition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0" y="-1"/>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550590" y="-603448"/>
            <a:ext cx="1368153" cy="183418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17"/>
          <p:cNvSpPr txBox="1"/>
          <p:nvPr/>
        </p:nvSpPr>
        <p:spPr>
          <a:xfrm>
            <a:off x="1937870" y="724634"/>
            <a:ext cx="3221232" cy="400110"/>
          </a:xfrm>
          <a:prstGeom prst="rect">
            <a:avLst/>
          </a:prstGeom>
          <a:noFill/>
        </p:spPr>
        <p:txBody>
          <a:bodyPr wrap="square" rtlCol="0">
            <a:spAutoFit/>
          </a:bodyPr>
          <a:lstStyle/>
          <a:p>
            <a:r>
              <a:rPr lang="en-US" altLang="en-US" sz="2000" b="1" dirty="0" err="1" smtClean="0">
                <a:solidFill>
                  <a:schemeClr val="accent2"/>
                </a:solidFill>
                <a:latin typeface="微软雅黑" panose="020B0503020204020204" pitchFamily="34" charset="-122"/>
                <a:ea typeface="微软雅黑" panose="020B0503020204020204" pitchFamily="34" charset="-122"/>
              </a:rPr>
              <a:t>产品介绍</a:t>
            </a:r>
            <a:r>
              <a:rPr lang="en-US" altLang="zh-CN" sz="2000" b="1" dirty="0" smtClean="0">
                <a:solidFill>
                  <a:schemeClr val="accent2"/>
                </a:solidFill>
                <a:latin typeface="微软雅黑" panose="020B0503020204020204" pitchFamily="34" charset="-122"/>
                <a:ea typeface="微软雅黑" panose="020B0503020204020204" pitchFamily="34" charset="-122"/>
              </a:rPr>
              <a:t>—</a:t>
            </a:r>
            <a:r>
              <a:rPr lang="zh-CN" altLang="en-US" sz="2000" b="1" dirty="0" smtClean="0">
                <a:solidFill>
                  <a:schemeClr val="accent2"/>
                </a:solidFill>
                <a:latin typeface="微软雅黑" panose="020B0503020204020204" pitchFamily="34" charset="-122"/>
                <a:ea typeface="微软雅黑" panose="020B0503020204020204" pitchFamily="34" charset="-122"/>
              </a:rPr>
              <a:t>全媒体</a:t>
            </a:r>
            <a:r>
              <a:rPr lang="en-US" altLang="en-US" sz="2000" b="1" dirty="0" err="1" smtClean="0">
                <a:solidFill>
                  <a:schemeClr val="accent2"/>
                </a:solidFill>
                <a:latin typeface="微软雅黑" panose="020B0503020204020204" pitchFamily="34" charset="-122"/>
                <a:ea typeface="微软雅黑" panose="020B0503020204020204" pitchFamily="34" charset="-122"/>
              </a:rPr>
              <a:t>客服</a:t>
            </a:r>
            <a:endParaRPr lang="en-US" sz="2000" b="1" dirty="0">
              <a:solidFill>
                <a:schemeClr val="accent2"/>
              </a:solidFill>
              <a:latin typeface="微软雅黑" panose="020B0503020204020204" pitchFamily="34" charset="-122"/>
              <a:ea typeface="微软雅黑" panose="020B0503020204020204" pitchFamily="34" charset="-122"/>
            </a:endParaRPr>
          </a:p>
        </p:txBody>
      </p:sp>
      <p:sp>
        <p:nvSpPr>
          <p:cNvPr id="31" name="标题 4"/>
          <p:cNvSpPr txBox="1"/>
          <p:nvPr/>
        </p:nvSpPr>
        <p:spPr>
          <a:xfrm>
            <a:off x="226554" y="363133"/>
            <a:ext cx="2016224" cy="4015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和君</a:t>
            </a:r>
            <a:endParaRPr lang="en-US" altLang="zh-CN" sz="2400" b="1" dirty="0">
              <a:solidFill>
                <a:schemeClr val="bg1"/>
              </a:solidFill>
              <a:latin typeface="微软雅黑" panose="020B0503020204020204" pitchFamily="34" charset="-122"/>
              <a:ea typeface="微软雅黑" panose="020B0503020204020204" pitchFamily="34" charset="-122"/>
            </a:endParaRPr>
          </a:p>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纵达</a:t>
            </a:r>
            <a:endParaRPr lang="en-US" altLang="zh-CN" sz="1200" dirty="0">
              <a:solidFill>
                <a:schemeClr val="bg1"/>
              </a:solidFill>
              <a:latin typeface="微软雅黑" panose="020B0503020204020204" pitchFamily="34" charset="-122"/>
              <a:ea typeface="微软雅黑" panose="020B0503020204020204" pitchFamily="34" charset="-122"/>
            </a:endParaRPr>
          </a:p>
        </p:txBody>
      </p:sp>
      <p:grpSp>
        <p:nvGrpSpPr>
          <p:cNvPr id="39" name="组合 3"/>
          <p:cNvGrpSpPr/>
          <p:nvPr/>
        </p:nvGrpSpPr>
        <p:grpSpPr>
          <a:xfrm>
            <a:off x="2781349" y="2177901"/>
            <a:ext cx="1901825" cy="1282700"/>
            <a:chOff x="3237545" y="4561747"/>
            <a:chExt cx="1146960" cy="1146960"/>
          </a:xfrm>
        </p:grpSpPr>
        <p:sp>
          <p:nvSpPr>
            <p:cNvPr id="40" name="圆角矩形 39"/>
            <p:cNvSpPr/>
            <p:nvPr/>
          </p:nvSpPr>
          <p:spPr>
            <a:xfrm>
              <a:off x="3237545" y="4561747"/>
              <a:ext cx="1146960" cy="1146960"/>
            </a:xfrm>
            <a:prstGeom prst="roundRect">
              <a:avLst>
                <a:gd name="adj" fmla="val 9039"/>
              </a:avLst>
            </a:prstGeom>
            <a:solidFill>
              <a:schemeClr val="accent1"/>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FFFFFF"/>
                </a:solidFill>
                <a:effectLst/>
                <a:uLnTx/>
                <a:uFillTx/>
                <a:latin typeface="+mj-ea"/>
                <a:ea typeface="+mj-ea"/>
                <a:cs typeface="+mn-cs"/>
              </a:endParaRPr>
            </a:p>
          </p:txBody>
        </p:sp>
        <p:sp>
          <p:nvSpPr>
            <p:cNvPr id="41" name="圆角矩形 40"/>
            <p:cNvSpPr/>
            <p:nvPr/>
          </p:nvSpPr>
          <p:spPr>
            <a:xfrm>
              <a:off x="3294838" y="4642031"/>
              <a:ext cx="1032367" cy="986387"/>
            </a:xfrm>
            <a:prstGeom prst="roundRect">
              <a:avLst>
                <a:gd name="adj" fmla="val 9613"/>
              </a:avLst>
            </a:prstGeom>
            <a:solidFill>
              <a:schemeClr val="bg1">
                <a:lumMod val="95000"/>
              </a:schemeClr>
            </a:solidFill>
            <a:ln w="50800">
              <a:noFill/>
            </a:ln>
            <a:effectLst>
              <a:outerShdw blurRad="76200" dist="38100" dir="2700000" algn="tl" rotWithShape="0">
                <a:schemeClr val="tx1">
                  <a:lumMod val="65000"/>
                  <a:lumOff val="35000"/>
                  <a:alpha val="64000"/>
                </a:schemeClr>
              </a:outerShdw>
            </a:effectLst>
            <a:scene3d>
              <a:camera prst="orthographicFront"/>
              <a:lightRig rig="threePt" dir="t"/>
            </a:scene3d>
            <a:sp3d prstMaterial="softEdge">
              <a:bevelT w="44450" h="1270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FFFFFF"/>
                </a:solidFill>
                <a:effectLst/>
                <a:uLnTx/>
                <a:uFillTx/>
                <a:latin typeface="+mj-ea"/>
                <a:ea typeface="+mj-ea"/>
                <a:cs typeface="+mn-cs"/>
              </a:endParaRPr>
            </a:p>
          </p:txBody>
        </p:sp>
      </p:grpSp>
      <p:grpSp>
        <p:nvGrpSpPr>
          <p:cNvPr id="42" name="组合 6"/>
          <p:cNvGrpSpPr/>
          <p:nvPr/>
        </p:nvGrpSpPr>
        <p:grpSpPr>
          <a:xfrm>
            <a:off x="5143549" y="2177901"/>
            <a:ext cx="1901825" cy="1282700"/>
            <a:chOff x="3237545" y="4561747"/>
            <a:chExt cx="1146960" cy="1146960"/>
          </a:xfrm>
        </p:grpSpPr>
        <p:sp>
          <p:nvSpPr>
            <p:cNvPr id="43" name="圆角矩形 42"/>
            <p:cNvSpPr/>
            <p:nvPr/>
          </p:nvSpPr>
          <p:spPr>
            <a:xfrm>
              <a:off x="3237545" y="4561747"/>
              <a:ext cx="1146960" cy="1146960"/>
            </a:xfrm>
            <a:prstGeom prst="roundRect">
              <a:avLst>
                <a:gd name="adj" fmla="val 9039"/>
              </a:avLst>
            </a:prstGeom>
            <a:solidFill>
              <a:schemeClr val="accent2"/>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FFFFFF"/>
                </a:solidFill>
                <a:effectLst/>
                <a:uLnTx/>
                <a:uFillTx/>
                <a:latin typeface="+mj-ea"/>
                <a:ea typeface="+mj-ea"/>
                <a:cs typeface="+mn-cs"/>
              </a:endParaRPr>
            </a:p>
          </p:txBody>
        </p:sp>
        <p:sp>
          <p:nvSpPr>
            <p:cNvPr id="44" name="圆角矩形 43"/>
            <p:cNvSpPr/>
            <p:nvPr/>
          </p:nvSpPr>
          <p:spPr>
            <a:xfrm>
              <a:off x="3294838" y="4642031"/>
              <a:ext cx="1032367" cy="986387"/>
            </a:xfrm>
            <a:prstGeom prst="roundRect">
              <a:avLst>
                <a:gd name="adj" fmla="val 9613"/>
              </a:avLst>
            </a:prstGeom>
            <a:solidFill>
              <a:schemeClr val="bg1">
                <a:lumMod val="95000"/>
              </a:schemeClr>
            </a:solidFill>
            <a:ln w="50800">
              <a:noFill/>
            </a:ln>
            <a:effectLst>
              <a:outerShdw blurRad="76200" dist="38100" dir="2700000" algn="tl" rotWithShape="0">
                <a:schemeClr val="tx1">
                  <a:lumMod val="65000"/>
                  <a:lumOff val="35000"/>
                  <a:alpha val="64000"/>
                </a:schemeClr>
              </a:outerShdw>
            </a:effectLst>
            <a:scene3d>
              <a:camera prst="orthographicFront"/>
              <a:lightRig rig="threePt" dir="t"/>
            </a:scene3d>
            <a:sp3d prstMaterial="softEdge">
              <a:bevelT w="44450" h="1270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FFFFFF"/>
                </a:solidFill>
                <a:effectLst/>
                <a:uLnTx/>
                <a:uFillTx/>
                <a:latin typeface="+mj-ea"/>
                <a:ea typeface="+mj-ea"/>
                <a:cs typeface="+mn-cs"/>
              </a:endParaRPr>
            </a:p>
          </p:txBody>
        </p:sp>
      </p:grpSp>
      <p:grpSp>
        <p:nvGrpSpPr>
          <p:cNvPr id="49" name="组合 9"/>
          <p:cNvGrpSpPr/>
          <p:nvPr/>
        </p:nvGrpSpPr>
        <p:grpSpPr>
          <a:xfrm>
            <a:off x="7505749" y="2177901"/>
            <a:ext cx="1901825" cy="1282700"/>
            <a:chOff x="3237545" y="4561747"/>
            <a:chExt cx="1146960" cy="1146960"/>
          </a:xfrm>
        </p:grpSpPr>
        <p:sp>
          <p:nvSpPr>
            <p:cNvPr id="50" name="圆角矩形 49"/>
            <p:cNvSpPr/>
            <p:nvPr/>
          </p:nvSpPr>
          <p:spPr>
            <a:xfrm>
              <a:off x="3237545" y="4561747"/>
              <a:ext cx="1146960" cy="1146960"/>
            </a:xfrm>
            <a:prstGeom prst="roundRect">
              <a:avLst>
                <a:gd name="adj" fmla="val 9039"/>
              </a:avLst>
            </a:prstGeom>
            <a:solidFill>
              <a:schemeClr val="accent3"/>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FFFFFF"/>
                </a:solidFill>
                <a:effectLst/>
                <a:uLnTx/>
                <a:uFillTx/>
                <a:latin typeface="+mj-ea"/>
                <a:ea typeface="+mj-ea"/>
                <a:cs typeface="+mn-cs"/>
              </a:endParaRPr>
            </a:p>
          </p:txBody>
        </p:sp>
        <p:sp>
          <p:nvSpPr>
            <p:cNvPr id="51" name="圆角矩形 50"/>
            <p:cNvSpPr/>
            <p:nvPr/>
          </p:nvSpPr>
          <p:spPr>
            <a:xfrm>
              <a:off x="3294838" y="4642031"/>
              <a:ext cx="1032367" cy="986387"/>
            </a:xfrm>
            <a:prstGeom prst="roundRect">
              <a:avLst>
                <a:gd name="adj" fmla="val 9613"/>
              </a:avLst>
            </a:prstGeom>
            <a:solidFill>
              <a:schemeClr val="bg1">
                <a:lumMod val="95000"/>
              </a:schemeClr>
            </a:solidFill>
            <a:ln w="50800">
              <a:noFill/>
            </a:ln>
            <a:effectLst>
              <a:outerShdw blurRad="76200" dist="38100" dir="2700000" algn="tl" rotWithShape="0">
                <a:schemeClr val="tx1">
                  <a:lumMod val="65000"/>
                  <a:lumOff val="35000"/>
                  <a:alpha val="64000"/>
                </a:schemeClr>
              </a:outerShdw>
            </a:effectLst>
            <a:scene3d>
              <a:camera prst="orthographicFront"/>
              <a:lightRig rig="threePt" dir="t"/>
            </a:scene3d>
            <a:sp3d prstMaterial="softEdge">
              <a:bevelT w="44450" h="1270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FFFFFF"/>
                </a:solidFill>
                <a:effectLst/>
                <a:uLnTx/>
                <a:uFillTx/>
                <a:latin typeface="+mj-ea"/>
                <a:ea typeface="+mj-ea"/>
                <a:cs typeface="+mn-cs"/>
              </a:endParaRPr>
            </a:p>
          </p:txBody>
        </p:sp>
      </p:grpSp>
      <p:grpSp>
        <p:nvGrpSpPr>
          <p:cNvPr id="52" name="组合 12"/>
          <p:cNvGrpSpPr/>
          <p:nvPr/>
        </p:nvGrpSpPr>
        <p:grpSpPr>
          <a:xfrm>
            <a:off x="2781349" y="3730476"/>
            <a:ext cx="1901825" cy="1282700"/>
            <a:chOff x="3237545" y="4561747"/>
            <a:chExt cx="1146960" cy="1146960"/>
          </a:xfrm>
        </p:grpSpPr>
        <p:sp>
          <p:nvSpPr>
            <p:cNvPr id="53" name="圆角矩形 52"/>
            <p:cNvSpPr/>
            <p:nvPr/>
          </p:nvSpPr>
          <p:spPr>
            <a:xfrm>
              <a:off x="3237545" y="4561747"/>
              <a:ext cx="1146960" cy="1146960"/>
            </a:xfrm>
            <a:prstGeom prst="roundRect">
              <a:avLst>
                <a:gd name="adj" fmla="val 9039"/>
              </a:avLst>
            </a:prstGeom>
            <a:solidFill>
              <a:schemeClr val="accent4"/>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FFFFFF"/>
                </a:solidFill>
                <a:effectLst/>
                <a:uLnTx/>
                <a:uFillTx/>
                <a:latin typeface="+mj-ea"/>
                <a:ea typeface="+mj-ea"/>
                <a:cs typeface="+mn-cs"/>
              </a:endParaRPr>
            </a:p>
          </p:txBody>
        </p:sp>
        <p:sp>
          <p:nvSpPr>
            <p:cNvPr id="54" name="圆角矩形 53"/>
            <p:cNvSpPr/>
            <p:nvPr/>
          </p:nvSpPr>
          <p:spPr>
            <a:xfrm>
              <a:off x="3294838" y="4642031"/>
              <a:ext cx="1032367" cy="986387"/>
            </a:xfrm>
            <a:prstGeom prst="roundRect">
              <a:avLst>
                <a:gd name="adj" fmla="val 9613"/>
              </a:avLst>
            </a:prstGeom>
            <a:solidFill>
              <a:schemeClr val="bg1">
                <a:lumMod val="95000"/>
              </a:schemeClr>
            </a:solidFill>
            <a:ln w="50800">
              <a:noFill/>
            </a:ln>
            <a:effectLst>
              <a:outerShdw blurRad="76200" dist="38100" dir="2700000" algn="tl" rotWithShape="0">
                <a:schemeClr val="tx1">
                  <a:lumMod val="65000"/>
                  <a:lumOff val="35000"/>
                  <a:alpha val="64000"/>
                </a:schemeClr>
              </a:outerShdw>
            </a:effectLst>
            <a:scene3d>
              <a:camera prst="orthographicFront"/>
              <a:lightRig rig="threePt" dir="t"/>
            </a:scene3d>
            <a:sp3d prstMaterial="softEdge">
              <a:bevelT w="44450" h="1270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FFFFFF"/>
                </a:solidFill>
                <a:effectLst/>
                <a:uLnTx/>
                <a:uFillTx/>
                <a:latin typeface="+mj-ea"/>
                <a:ea typeface="+mj-ea"/>
                <a:cs typeface="+mn-cs"/>
              </a:endParaRPr>
            </a:p>
          </p:txBody>
        </p:sp>
      </p:grpSp>
      <p:grpSp>
        <p:nvGrpSpPr>
          <p:cNvPr id="55" name="组合 15"/>
          <p:cNvGrpSpPr/>
          <p:nvPr/>
        </p:nvGrpSpPr>
        <p:grpSpPr>
          <a:xfrm>
            <a:off x="5143549" y="3730476"/>
            <a:ext cx="1901825" cy="1282700"/>
            <a:chOff x="3237545" y="4561747"/>
            <a:chExt cx="1146960" cy="1146960"/>
          </a:xfrm>
        </p:grpSpPr>
        <p:sp>
          <p:nvSpPr>
            <p:cNvPr id="56" name="圆角矩形 55"/>
            <p:cNvSpPr/>
            <p:nvPr/>
          </p:nvSpPr>
          <p:spPr>
            <a:xfrm>
              <a:off x="3237545" y="4561747"/>
              <a:ext cx="1146960" cy="1146960"/>
            </a:xfrm>
            <a:prstGeom prst="roundRect">
              <a:avLst>
                <a:gd name="adj" fmla="val 9039"/>
              </a:avLst>
            </a:prstGeom>
            <a:solidFill>
              <a:schemeClr val="accent1"/>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FFFFFF"/>
                </a:solidFill>
                <a:effectLst/>
                <a:uLnTx/>
                <a:uFillTx/>
                <a:latin typeface="+mj-ea"/>
                <a:ea typeface="+mj-ea"/>
                <a:cs typeface="+mn-cs"/>
              </a:endParaRPr>
            </a:p>
          </p:txBody>
        </p:sp>
        <p:sp>
          <p:nvSpPr>
            <p:cNvPr id="57" name="圆角矩形 56"/>
            <p:cNvSpPr/>
            <p:nvPr/>
          </p:nvSpPr>
          <p:spPr>
            <a:xfrm>
              <a:off x="3294838" y="4642031"/>
              <a:ext cx="1032367" cy="986387"/>
            </a:xfrm>
            <a:prstGeom prst="roundRect">
              <a:avLst>
                <a:gd name="adj" fmla="val 9613"/>
              </a:avLst>
            </a:prstGeom>
            <a:solidFill>
              <a:schemeClr val="bg1">
                <a:lumMod val="95000"/>
              </a:schemeClr>
            </a:solidFill>
            <a:ln w="50800">
              <a:noFill/>
            </a:ln>
            <a:effectLst>
              <a:outerShdw blurRad="76200" dist="38100" dir="2700000" algn="tl" rotWithShape="0">
                <a:schemeClr val="tx1">
                  <a:lumMod val="65000"/>
                  <a:lumOff val="35000"/>
                  <a:alpha val="64000"/>
                </a:schemeClr>
              </a:outerShdw>
            </a:effectLst>
            <a:scene3d>
              <a:camera prst="orthographicFront"/>
              <a:lightRig rig="threePt" dir="t"/>
            </a:scene3d>
            <a:sp3d prstMaterial="softEdge">
              <a:bevelT w="44450" h="1270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FFFFFF"/>
                </a:solidFill>
                <a:effectLst/>
                <a:uLnTx/>
                <a:uFillTx/>
                <a:latin typeface="+mj-ea"/>
                <a:ea typeface="+mj-ea"/>
                <a:cs typeface="+mn-cs"/>
              </a:endParaRPr>
            </a:p>
          </p:txBody>
        </p:sp>
      </p:grpSp>
      <p:grpSp>
        <p:nvGrpSpPr>
          <p:cNvPr id="58" name="组合 18"/>
          <p:cNvGrpSpPr/>
          <p:nvPr/>
        </p:nvGrpSpPr>
        <p:grpSpPr>
          <a:xfrm>
            <a:off x="7505749" y="3730476"/>
            <a:ext cx="1901825" cy="1282700"/>
            <a:chOff x="3237545" y="4561747"/>
            <a:chExt cx="1146960" cy="1146960"/>
          </a:xfrm>
        </p:grpSpPr>
        <p:sp>
          <p:nvSpPr>
            <p:cNvPr id="59" name="圆角矩形 58"/>
            <p:cNvSpPr/>
            <p:nvPr/>
          </p:nvSpPr>
          <p:spPr>
            <a:xfrm>
              <a:off x="3237545" y="4561747"/>
              <a:ext cx="1146960" cy="1146960"/>
            </a:xfrm>
            <a:prstGeom prst="roundRect">
              <a:avLst>
                <a:gd name="adj" fmla="val 9039"/>
              </a:avLst>
            </a:prstGeom>
            <a:solidFill>
              <a:schemeClr val="accent2"/>
            </a:solidFill>
            <a:ln w="31750">
              <a:gradFill flip="none" rotWithShape="1">
                <a:gsLst>
                  <a:gs pos="0">
                    <a:schemeClr val="bg1">
                      <a:lumMod val="85000"/>
                    </a:schemeClr>
                  </a:gs>
                  <a:gs pos="100000">
                    <a:schemeClr val="bg1"/>
                  </a:gs>
                </a:gsLst>
                <a:lin ang="2700000" scaled="1"/>
                <a:tileRect/>
              </a:gradFill>
            </a:ln>
            <a:effectLst>
              <a:innerShdw blurRad="127000" dist="63500" dir="13500000">
                <a:schemeClr val="tx1">
                  <a:lumMod val="65000"/>
                  <a:lumOff val="35000"/>
                  <a:alpha val="4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FFFFFF"/>
                </a:solidFill>
                <a:effectLst/>
                <a:uLnTx/>
                <a:uFillTx/>
                <a:latin typeface="+mj-ea"/>
                <a:ea typeface="+mj-ea"/>
                <a:cs typeface="+mn-cs"/>
              </a:endParaRPr>
            </a:p>
          </p:txBody>
        </p:sp>
        <p:sp>
          <p:nvSpPr>
            <p:cNvPr id="60" name="圆角矩形 59"/>
            <p:cNvSpPr/>
            <p:nvPr/>
          </p:nvSpPr>
          <p:spPr>
            <a:xfrm>
              <a:off x="3294838" y="4642031"/>
              <a:ext cx="1032367" cy="986387"/>
            </a:xfrm>
            <a:prstGeom prst="roundRect">
              <a:avLst>
                <a:gd name="adj" fmla="val 9613"/>
              </a:avLst>
            </a:prstGeom>
            <a:solidFill>
              <a:schemeClr val="bg1">
                <a:lumMod val="95000"/>
              </a:schemeClr>
            </a:solidFill>
            <a:ln w="50800">
              <a:noFill/>
            </a:ln>
            <a:effectLst>
              <a:outerShdw blurRad="76200" dist="38100" dir="2700000" algn="tl" rotWithShape="0">
                <a:schemeClr val="tx1">
                  <a:lumMod val="65000"/>
                  <a:lumOff val="35000"/>
                  <a:alpha val="64000"/>
                </a:schemeClr>
              </a:outerShdw>
            </a:effectLst>
            <a:scene3d>
              <a:camera prst="orthographicFront"/>
              <a:lightRig rig="threePt" dir="t"/>
            </a:scene3d>
            <a:sp3d prstMaterial="softEdge">
              <a:bevelT w="44450" h="12700"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FFFFFF"/>
                </a:solidFill>
                <a:effectLst/>
                <a:uLnTx/>
                <a:uFillTx/>
                <a:latin typeface="+mj-ea"/>
                <a:ea typeface="+mj-ea"/>
                <a:cs typeface="+mn-cs"/>
              </a:endParaRPr>
            </a:p>
          </p:txBody>
        </p:sp>
      </p:grpSp>
      <p:grpSp>
        <p:nvGrpSpPr>
          <p:cNvPr id="61" name="组合 21"/>
          <p:cNvGrpSpPr/>
          <p:nvPr/>
        </p:nvGrpSpPr>
        <p:grpSpPr>
          <a:xfrm>
            <a:off x="3593051" y="2502832"/>
            <a:ext cx="271519" cy="241276"/>
            <a:chOff x="3843406" y="5497220"/>
            <a:chExt cx="438051" cy="389258"/>
          </a:xfrm>
          <a:solidFill>
            <a:schemeClr val="accent1"/>
          </a:solidFill>
        </p:grpSpPr>
        <p:sp>
          <p:nvSpPr>
            <p:cNvPr id="62" name="Freeform 63"/>
            <p:cNvSpPr>
              <a:spLocks noEditPoints="1"/>
            </p:cNvSpPr>
            <p:nvPr/>
          </p:nvSpPr>
          <p:spPr bwMode="auto">
            <a:xfrm>
              <a:off x="3843406" y="5497220"/>
              <a:ext cx="438051" cy="389258"/>
            </a:xfrm>
            <a:custGeom>
              <a:avLst/>
              <a:gdLst>
                <a:gd name="T0" fmla="*/ 165 w 171"/>
                <a:gd name="T1" fmla="*/ 0 h 152"/>
                <a:gd name="T2" fmla="*/ 5 w 171"/>
                <a:gd name="T3" fmla="*/ 0 h 152"/>
                <a:gd name="T4" fmla="*/ 0 w 171"/>
                <a:gd name="T5" fmla="*/ 5 h 152"/>
                <a:gd name="T6" fmla="*/ 0 w 171"/>
                <a:gd name="T7" fmla="*/ 146 h 152"/>
                <a:gd name="T8" fmla="*/ 5 w 171"/>
                <a:gd name="T9" fmla="*/ 152 h 152"/>
                <a:gd name="T10" fmla="*/ 165 w 171"/>
                <a:gd name="T11" fmla="*/ 152 h 152"/>
                <a:gd name="T12" fmla="*/ 171 w 171"/>
                <a:gd name="T13" fmla="*/ 146 h 152"/>
                <a:gd name="T14" fmla="*/ 171 w 171"/>
                <a:gd name="T15" fmla="*/ 5 h 152"/>
                <a:gd name="T16" fmla="*/ 165 w 171"/>
                <a:gd name="T17" fmla="*/ 0 h 152"/>
                <a:gd name="T18" fmla="*/ 132 w 171"/>
                <a:gd name="T19" fmla="*/ 12 h 152"/>
                <a:gd name="T20" fmla="*/ 139 w 171"/>
                <a:gd name="T21" fmla="*/ 19 h 152"/>
                <a:gd name="T22" fmla="*/ 132 w 171"/>
                <a:gd name="T23" fmla="*/ 26 h 152"/>
                <a:gd name="T24" fmla="*/ 124 w 171"/>
                <a:gd name="T25" fmla="*/ 19 h 152"/>
                <a:gd name="T26" fmla="*/ 132 w 171"/>
                <a:gd name="T27" fmla="*/ 12 h 152"/>
                <a:gd name="T28" fmla="*/ 110 w 171"/>
                <a:gd name="T29" fmla="*/ 12 h 152"/>
                <a:gd name="T30" fmla="*/ 118 w 171"/>
                <a:gd name="T31" fmla="*/ 19 h 152"/>
                <a:gd name="T32" fmla="*/ 110 w 171"/>
                <a:gd name="T33" fmla="*/ 26 h 152"/>
                <a:gd name="T34" fmla="*/ 103 w 171"/>
                <a:gd name="T35" fmla="*/ 19 h 152"/>
                <a:gd name="T36" fmla="*/ 110 w 171"/>
                <a:gd name="T37" fmla="*/ 12 h 152"/>
                <a:gd name="T38" fmla="*/ 160 w 171"/>
                <a:gd name="T39" fmla="*/ 141 h 152"/>
                <a:gd name="T40" fmla="*/ 11 w 171"/>
                <a:gd name="T41" fmla="*/ 141 h 152"/>
                <a:gd name="T42" fmla="*/ 11 w 171"/>
                <a:gd name="T43" fmla="*/ 38 h 152"/>
                <a:gd name="T44" fmla="*/ 160 w 171"/>
                <a:gd name="T45" fmla="*/ 38 h 152"/>
                <a:gd name="T46" fmla="*/ 160 w 171"/>
                <a:gd name="T47" fmla="*/ 141 h 152"/>
                <a:gd name="T48" fmla="*/ 153 w 171"/>
                <a:gd name="T49" fmla="*/ 26 h 152"/>
                <a:gd name="T50" fmla="*/ 146 w 171"/>
                <a:gd name="T51" fmla="*/ 19 h 152"/>
                <a:gd name="T52" fmla="*/ 153 w 171"/>
                <a:gd name="T53" fmla="*/ 12 h 152"/>
                <a:gd name="T54" fmla="*/ 160 w 171"/>
                <a:gd name="T55" fmla="*/ 19 h 152"/>
                <a:gd name="T56" fmla="*/ 153 w 171"/>
                <a:gd name="T57" fmla="*/ 2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1" h="152">
                  <a:moveTo>
                    <a:pt x="165" y="0"/>
                  </a:moveTo>
                  <a:cubicBezTo>
                    <a:pt x="5" y="0"/>
                    <a:pt x="5" y="0"/>
                    <a:pt x="5" y="0"/>
                  </a:cubicBezTo>
                  <a:cubicBezTo>
                    <a:pt x="2" y="0"/>
                    <a:pt x="0" y="2"/>
                    <a:pt x="0" y="5"/>
                  </a:cubicBezTo>
                  <a:cubicBezTo>
                    <a:pt x="0" y="146"/>
                    <a:pt x="0" y="146"/>
                    <a:pt x="0" y="146"/>
                  </a:cubicBezTo>
                  <a:cubicBezTo>
                    <a:pt x="0" y="149"/>
                    <a:pt x="2" y="152"/>
                    <a:pt x="5" y="152"/>
                  </a:cubicBezTo>
                  <a:cubicBezTo>
                    <a:pt x="165" y="152"/>
                    <a:pt x="165" y="152"/>
                    <a:pt x="165" y="152"/>
                  </a:cubicBezTo>
                  <a:cubicBezTo>
                    <a:pt x="168" y="152"/>
                    <a:pt x="171" y="149"/>
                    <a:pt x="171" y="146"/>
                  </a:cubicBezTo>
                  <a:cubicBezTo>
                    <a:pt x="171" y="5"/>
                    <a:pt x="171" y="5"/>
                    <a:pt x="171" y="5"/>
                  </a:cubicBezTo>
                  <a:cubicBezTo>
                    <a:pt x="171" y="2"/>
                    <a:pt x="168" y="0"/>
                    <a:pt x="165" y="0"/>
                  </a:cubicBezTo>
                  <a:close/>
                  <a:moveTo>
                    <a:pt x="132" y="12"/>
                  </a:moveTo>
                  <a:cubicBezTo>
                    <a:pt x="136" y="12"/>
                    <a:pt x="139" y="15"/>
                    <a:pt x="139" y="19"/>
                  </a:cubicBezTo>
                  <a:cubicBezTo>
                    <a:pt x="139" y="23"/>
                    <a:pt x="136" y="26"/>
                    <a:pt x="132" y="26"/>
                  </a:cubicBezTo>
                  <a:cubicBezTo>
                    <a:pt x="128" y="26"/>
                    <a:pt x="124" y="23"/>
                    <a:pt x="124" y="19"/>
                  </a:cubicBezTo>
                  <a:cubicBezTo>
                    <a:pt x="124" y="15"/>
                    <a:pt x="128" y="12"/>
                    <a:pt x="132" y="12"/>
                  </a:cubicBezTo>
                  <a:close/>
                  <a:moveTo>
                    <a:pt x="110" y="12"/>
                  </a:moveTo>
                  <a:cubicBezTo>
                    <a:pt x="114" y="12"/>
                    <a:pt x="118" y="15"/>
                    <a:pt x="118" y="19"/>
                  </a:cubicBezTo>
                  <a:cubicBezTo>
                    <a:pt x="118" y="23"/>
                    <a:pt x="114" y="26"/>
                    <a:pt x="110" y="26"/>
                  </a:cubicBezTo>
                  <a:cubicBezTo>
                    <a:pt x="106" y="26"/>
                    <a:pt x="103" y="23"/>
                    <a:pt x="103" y="19"/>
                  </a:cubicBezTo>
                  <a:cubicBezTo>
                    <a:pt x="103" y="15"/>
                    <a:pt x="106" y="12"/>
                    <a:pt x="110" y="12"/>
                  </a:cubicBezTo>
                  <a:close/>
                  <a:moveTo>
                    <a:pt x="160" y="141"/>
                  </a:moveTo>
                  <a:cubicBezTo>
                    <a:pt x="11" y="141"/>
                    <a:pt x="11" y="141"/>
                    <a:pt x="11" y="141"/>
                  </a:cubicBezTo>
                  <a:cubicBezTo>
                    <a:pt x="11" y="38"/>
                    <a:pt x="11" y="38"/>
                    <a:pt x="11" y="38"/>
                  </a:cubicBezTo>
                  <a:cubicBezTo>
                    <a:pt x="160" y="38"/>
                    <a:pt x="160" y="38"/>
                    <a:pt x="160" y="38"/>
                  </a:cubicBezTo>
                  <a:lnTo>
                    <a:pt x="160" y="141"/>
                  </a:lnTo>
                  <a:close/>
                  <a:moveTo>
                    <a:pt x="153" y="26"/>
                  </a:moveTo>
                  <a:cubicBezTo>
                    <a:pt x="149" y="26"/>
                    <a:pt x="146" y="23"/>
                    <a:pt x="146" y="19"/>
                  </a:cubicBezTo>
                  <a:cubicBezTo>
                    <a:pt x="146" y="15"/>
                    <a:pt x="149" y="12"/>
                    <a:pt x="153" y="12"/>
                  </a:cubicBezTo>
                  <a:cubicBezTo>
                    <a:pt x="157" y="12"/>
                    <a:pt x="160" y="15"/>
                    <a:pt x="160" y="19"/>
                  </a:cubicBezTo>
                  <a:cubicBezTo>
                    <a:pt x="160" y="23"/>
                    <a:pt x="157" y="26"/>
                    <a:pt x="153" y="26"/>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63" name="Freeform 64"/>
            <p:cNvSpPr>
              <a:spLocks noEditPoints="1"/>
            </p:cNvSpPr>
            <p:nvPr/>
          </p:nvSpPr>
          <p:spPr bwMode="auto">
            <a:xfrm>
              <a:off x="3864007" y="5619744"/>
              <a:ext cx="394679" cy="249385"/>
            </a:xfrm>
            <a:custGeom>
              <a:avLst/>
              <a:gdLst>
                <a:gd name="T0" fmla="*/ 0 w 154"/>
                <a:gd name="T1" fmla="*/ 76 h 97"/>
                <a:gd name="T2" fmla="*/ 12 w 154"/>
                <a:gd name="T3" fmla="*/ 97 h 97"/>
                <a:gd name="T4" fmla="*/ 9 w 154"/>
                <a:gd name="T5" fmla="*/ 66 h 97"/>
                <a:gd name="T6" fmla="*/ 8 w 154"/>
                <a:gd name="T7" fmla="*/ 64 h 97"/>
                <a:gd name="T8" fmla="*/ 24 w 154"/>
                <a:gd name="T9" fmla="*/ 32 h 97"/>
                <a:gd name="T10" fmla="*/ 27 w 154"/>
                <a:gd name="T11" fmla="*/ 30 h 97"/>
                <a:gd name="T12" fmla="*/ 27 w 154"/>
                <a:gd name="T13" fmla="*/ 28 h 97"/>
                <a:gd name="T14" fmla="*/ 30 w 154"/>
                <a:gd name="T15" fmla="*/ 26 h 97"/>
                <a:gd name="T16" fmla="*/ 31 w 154"/>
                <a:gd name="T17" fmla="*/ 25 h 97"/>
                <a:gd name="T18" fmla="*/ 30 w 154"/>
                <a:gd name="T19" fmla="*/ 25 h 97"/>
                <a:gd name="T20" fmla="*/ 31 w 154"/>
                <a:gd name="T21" fmla="*/ 23 h 97"/>
                <a:gd name="T22" fmla="*/ 33 w 154"/>
                <a:gd name="T23" fmla="*/ 24 h 97"/>
                <a:gd name="T24" fmla="*/ 44 w 154"/>
                <a:gd name="T25" fmla="*/ 14 h 97"/>
                <a:gd name="T26" fmla="*/ 42 w 154"/>
                <a:gd name="T27" fmla="*/ 16 h 97"/>
                <a:gd name="T28" fmla="*/ 77 w 154"/>
                <a:gd name="T29" fmla="*/ 8 h 97"/>
                <a:gd name="T30" fmla="*/ 114 w 154"/>
                <a:gd name="T31" fmla="*/ 19 h 97"/>
                <a:gd name="T32" fmla="*/ 118 w 154"/>
                <a:gd name="T33" fmla="*/ 22 h 97"/>
                <a:gd name="T34" fmla="*/ 122 w 154"/>
                <a:gd name="T35" fmla="*/ 23 h 97"/>
                <a:gd name="T36" fmla="*/ 123 w 154"/>
                <a:gd name="T37" fmla="*/ 25 h 97"/>
                <a:gd name="T38" fmla="*/ 124 w 154"/>
                <a:gd name="T39" fmla="*/ 26 h 97"/>
                <a:gd name="T40" fmla="*/ 139 w 154"/>
                <a:gd name="T41" fmla="*/ 44 h 97"/>
                <a:gd name="T42" fmla="*/ 140 w 154"/>
                <a:gd name="T43" fmla="*/ 45 h 97"/>
                <a:gd name="T44" fmla="*/ 141 w 154"/>
                <a:gd name="T45" fmla="*/ 52 h 97"/>
                <a:gd name="T46" fmla="*/ 142 w 154"/>
                <a:gd name="T47" fmla="*/ 55 h 97"/>
                <a:gd name="T48" fmla="*/ 143 w 154"/>
                <a:gd name="T49" fmla="*/ 54 h 97"/>
                <a:gd name="T50" fmla="*/ 144 w 154"/>
                <a:gd name="T51" fmla="*/ 57 h 97"/>
                <a:gd name="T52" fmla="*/ 142 w 154"/>
                <a:gd name="T53" fmla="*/ 56 h 97"/>
                <a:gd name="T54" fmla="*/ 143 w 154"/>
                <a:gd name="T55" fmla="*/ 57 h 97"/>
                <a:gd name="T56" fmla="*/ 144 w 154"/>
                <a:gd name="T57" fmla="*/ 62 h 97"/>
                <a:gd name="T58" fmla="*/ 145 w 154"/>
                <a:gd name="T59" fmla="*/ 76 h 97"/>
                <a:gd name="T60" fmla="*/ 144 w 154"/>
                <a:gd name="T61" fmla="*/ 89 h 97"/>
                <a:gd name="T62" fmla="*/ 144 w 154"/>
                <a:gd name="T63" fmla="*/ 95 h 97"/>
                <a:gd name="T64" fmla="*/ 143 w 154"/>
                <a:gd name="T65" fmla="*/ 93 h 97"/>
                <a:gd name="T66" fmla="*/ 151 w 154"/>
                <a:gd name="T67" fmla="*/ 97 h 97"/>
                <a:gd name="T68" fmla="*/ 77 w 154"/>
                <a:gd name="T69" fmla="*/ 0 h 97"/>
                <a:gd name="T70" fmla="*/ 142 w 154"/>
                <a:gd name="T71" fmla="*/ 5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4" h="97">
                  <a:moveTo>
                    <a:pt x="77" y="0"/>
                  </a:moveTo>
                  <a:cubicBezTo>
                    <a:pt x="35" y="0"/>
                    <a:pt x="0" y="34"/>
                    <a:pt x="0" y="76"/>
                  </a:cubicBezTo>
                  <a:cubicBezTo>
                    <a:pt x="0" y="83"/>
                    <a:pt x="1" y="90"/>
                    <a:pt x="3" y="97"/>
                  </a:cubicBezTo>
                  <a:cubicBezTo>
                    <a:pt x="12" y="97"/>
                    <a:pt x="12" y="97"/>
                    <a:pt x="12" y="97"/>
                  </a:cubicBezTo>
                  <a:cubicBezTo>
                    <a:pt x="10" y="91"/>
                    <a:pt x="8" y="84"/>
                    <a:pt x="8" y="76"/>
                  </a:cubicBezTo>
                  <a:cubicBezTo>
                    <a:pt x="8" y="73"/>
                    <a:pt x="9" y="70"/>
                    <a:pt x="9" y="66"/>
                  </a:cubicBezTo>
                  <a:cubicBezTo>
                    <a:pt x="9" y="66"/>
                    <a:pt x="9" y="65"/>
                    <a:pt x="9" y="64"/>
                  </a:cubicBezTo>
                  <a:cubicBezTo>
                    <a:pt x="8" y="64"/>
                    <a:pt x="8" y="64"/>
                    <a:pt x="8" y="64"/>
                  </a:cubicBezTo>
                  <a:cubicBezTo>
                    <a:pt x="10" y="52"/>
                    <a:pt x="15" y="41"/>
                    <a:pt x="23" y="32"/>
                  </a:cubicBezTo>
                  <a:cubicBezTo>
                    <a:pt x="23" y="32"/>
                    <a:pt x="24" y="32"/>
                    <a:pt x="24" y="32"/>
                  </a:cubicBezTo>
                  <a:cubicBezTo>
                    <a:pt x="25" y="32"/>
                    <a:pt x="25" y="31"/>
                    <a:pt x="26" y="31"/>
                  </a:cubicBezTo>
                  <a:cubicBezTo>
                    <a:pt x="26" y="31"/>
                    <a:pt x="26" y="30"/>
                    <a:pt x="27" y="30"/>
                  </a:cubicBezTo>
                  <a:cubicBezTo>
                    <a:pt x="27" y="30"/>
                    <a:pt x="27" y="29"/>
                    <a:pt x="26" y="29"/>
                  </a:cubicBezTo>
                  <a:cubicBezTo>
                    <a:pt x="26" y="28"/>
                    <a:pt x="27" y="29"/>
                    <a:pt x="27" y="28"/>
                  </a:cubicBezTo>
                  <a:cubicBezTo>
                    <a:pt x="27" y="28"/>
                    <a:pt x="28" y="28"/>
                    <a:pt x="28" y="28"/>
                  </a:cubicBezTo>
                  <a:cubicBezTo>
                    <a:pt x="29" y="28"/>
                    <a:pt x="30" y="27"/>
                    <a:pt x="30" y="26"/>
                  </a:cubicBezTo>
                  <a:cubicBezTo>
                    <a:pt x="31" y="26"/>
                    <a:pt x="31" y="25"/>
                    <a:pt x="31" y="25"/>
                  </a:cubicBezTo>
                  <a:cubicBezTo>
                    <a:pt x="31" y="25"/>
                    <a:pt x="31" y="25"/>
                    <a:pt x="31" y="25"/>
                  </a:cubicBezTo>
                  <a:cubicBezTo>
                    <a:pt x="32" y="25"/>
                    <a:pt x="32" y="25"/>
                    <a:pt x="32" y="25"/>
                  </a:cubicBezTo>
                  <a:cubicBezTo>
                    <a:pt x="31" y="25"/>
                    <a:pt x="31" y="25"/>
                    <a:pt x="30" y="25"/>
                  </a:cubicBezTo>
                  <a:cubicBezTo>
                    <a:pt x="30" y="25"/>
                    <a:pt x="30" y="24"/>
                    <a:pt x="30" y="24"/>
                  </a:cubicBezTo>
                  <a:cubicBezTo>
                    <a:pt x="30" y="24"/>
                    <a:pt x="31" y="24"/>
                    <a:pt x="31" y="23"/>
                  </a:cubicBezTo>
                  <a:cubicBezTo>
                    <a:pt x="31" y="24"/>
                    <a:pt x="32" y="24"/>
                    <a:pt x="33" y="24"/>
                  </a:cubicBezTo>
                  <a:cubicBezTo>
                    <a:pt x="33" y="24"/>
                    <a:pt x="33" y="24"/>
                    <a:pt x="33" y="24"/>
                  </a:cubicBezTo>
                  <a:cubicBezTo>
                    <a:pt x="33" y="23"/>
                    <a:pt x="32" y="23"/>
                    <a:pt x="32" y="23"/>
                  </a:cubicBezTo>
                  <a:cubicBezTo>
                    <a:pt x="36" y="19"/>
                    <a:pt x="40" y="17"/>
                    <a:pt x="44" y="14"/>
                  </a:cubicBezTo>
                  <a:cubicBezTo>
                    <a:pt x="44" y="15"/>
                    <a:pt x="45" y="14"/>
                    <a:pt x="45" y="15"/>
                  </a:cubicBezTo>
                  <a:cubicBezTo>
                    <a:pt x="45" y="16"/>
                    <a:pt x="43" y="16"/>
                    <a:pt x="42" y="16"/>
                  </a:cubicBezTo>
                  <a:cubicBezTo>
                    <a:pt x="42" y="16"/>
                    <a:pt x="42" y="17"/>
                    <a:pt x="42" y="17"/>
                  </a:cubicBezTo>
                  <a:cubicBezTo>
                    <a:pt x="52" y="11"/>
                    <a:pt x="64" y="8"/>
                    <a:pt x="77" y="8"/>
                  </a:cubicBezTo>
                  <a:cubicBezTo>
                    <a:pt x="90" y="8"/>
                    <a:pt x="102" y="11"/>
                    <a:pt x="112" y="17"/>
                  </a:cubicBezTo>
                  <a:cubicBezTo>
                    <a:pt x="113" y="18"/>
                    <a:pt x="114" y="18"/>
                    <a:pt x="114" y="19"/>
                  </a:cubicBezTo>
                  <a:cubicBezTo>
                    <a:pt x="114" y="19"/>
                    <a:pt x="114" y="19"/>
                    <a:pt x="114" y="19"/>
                  </a:cubicBezTo>
                  <a:cubicBezTo>
                    <a:pt x="115" y="20"/>
                    <a:pt x="117" y="21"/>
                    <a:pt x="118" y="22"/>
                  </a:cubicBezTo>
                  <a:cubicBezTo>
                    <a:pt x="119" y="22"/>
                    <a:pt x="120" y="22"/>
                    <a:pt x="120" y="22"/>
                  </a:cubicBezTo>
                  <a:cubicBezTo>
                    <a:pt x="121" y="22"/>
                    <a:pt x="121" y="23"/>
                    <a:pt x="122" y="23"/>
                  </a:cubicBezTo>
                  <a:cubicBezTo>
                    <a:pt x="122" y="24"/>
                    <a:pt x="122" y="24"/>
                    <a:pt x="121" y="24"/>
                  </a:cubicBezTo>
                  <a:cubicBezTo>
                    <a:pt x="122" y="25"/>
                    <a:pt x="122" y="25"/>
                    <a:pt x="123" y="25"/>
                  </a:cubicBezTo>
                  <a:cubicBezTo>
                    <a:pt x="123" y="25"/>
                    <a:pt x="123" y="26"/>
                    <a:pt x="123" y="26"/>
                  </a:cubicBezTo>
                  <a:cubicBezTo>
                    <a:pt x="124" y="26"/>
                    <a:pt x="124" y="26"/>
                    <a:pt x="124" y="26"/>
                  </a:cubicBezTo>
                  <a:cubicBezTo>
                    <a:pt x="125" y="26"/>
                    <a:pt x="125" y="26"/>
                    <a:pt x="126" y="26"/>
                  </a:cubicBezTo>
                  <a:cubicBezTo>
                    <a:pt x="131" y="31"/>
                    <a:pt x="136" y="37"/>
                    <a:pt x="139" y="44"/>
                  </a:cubicBezTo>
                  <a:cubicBezTo>
                    <a:pt x="139" y="44"/>
                    <a:pt x="138" y="44"/>
                    <a:pt x="138" y="45"/>
                  </a:cubicBezTo>
                  <a:cubicBezTo>
                    <a:pt x="138" y="46"/>
                    <a:pt x="139" y="46"/>
                    <a:pt x="140" y="45"/>
                  </a:cubicBezTo>
                  <a:cubicBezTo>
                    <a:pt x="140" y="46"/>
                    <a:pt x="141" y="47"/>
                    <a:pt x="141" y="48"/>
                  </a:cubicBezTo>
                  <a:cubicBezTo>
                    <a:pt x="141" y="49"/>
                    <a:pt x="141" y="51"/>
                    <a:pt x="141" y="52"/>
                  </a:cubicBezTo>
                  <a:cubicBezTo>
                    <a:pt x="141" y="52"/>
                    <a:pt x="141" y="52"/>
                    <a:pt x="141" y="52"/>
                  </a:cubicBezTo>
                  <a:cubicBezTo>
                    <a:pt x="141" y="53"/>
                    <a:pt x="142" y="54"/>
                    <a:pt x="142" y="55"/>
                  </a:cubicBezTo>
                  <a:cubicBezTo>
                    <a:pt x="142" y="54"/>
                    <a:pt x="142" y="54"/>
                    <a:pt x="142" y="53"/>
                  </a:cubicBezTo>
                  <a:cubicBezTo>
                    <a:pt x="143" y="53"/>
                    <a:pt x="143" y="53"/>
                    <a:pt x="143" y="54"/>
                  </a:cubicBezTo>
                  <a:cubicBezTo>
                    <a:pt x="144" y="55"/>
                    <a:pt x="144" y="55"/>
                    <a:pt x="144" y="56"/>
                  </a:cubicBezTo>
                  <a:cubicBezTo>
                    <a:pt x="144" y="56"/>
                    <a:pt x="144" y="57"/>
                    <a:pt x="144" y="57"/>
                  </a:cubicBezTo>
                  <a:cubicBezTo>
                    <a:pt x="143" y="57"/>
                    <a:pt x="144" y="56"/>
                    <a:pt x="143" y="56"/>
                  </a:cubicBezTo>
                  <a:cubicBezTo>
                    <a:pt x="143" y="56"/>
                    <a:pt x="143" y="56"/>
                    <a:pt x="142" y="56"/>
                  </a:cubicBezTo>
                  <a:cubicBezTo>
                    <a:pt x="143" y="56"/>
                    <a:pt x="143" y="57"/>
                    <a:pt x="143" y="57"/>
                  </a:cubicBezTo>
                  <a:cubicBezTo>
                    <a:pt x="143" y="57"/>
                    <a:pt x="143" y="57"/>
                    <a:pt x="143" y="57"/>
                  </a:cubicBezTo>
                  <a:cubicBezTo>
                    <a:pt x="143" y="57"/>
                    <a:pt x="143" y="57"/>
                    <a:pt x="143" y="57"/>
                  </a:cubicBezTo>
                  <a:cubicBezTo>
                    <a:pt x="143" y="59"/>
                    <a:pt x="144" y="60"/>
                    <a:pt x="144" y="62"/>
                  </a:cubicBezTo>
                  <a:cubicBezTo>
                    <a:pt x="144" y="62"/>
                    <a:pt x="144" y="62"/>
                    <a:pt x="144" y="62"/>
                  </a:cubicBezTo>
                  <a:cubicBezTo>
                    <a:pt x="145" y="67"/>
                    <a:pt x="145" y="71"/>
                    <a:pt x="145" y="76"/>
                  </a:cubicBezTo>
                  <a:cubicBezTo>
                    <a:pt x="145" y="81"/>
                    <a:pt x="145" y="85"/>
                    <a:pt x="144" y="89"/>
                  </a:cubicBezTo>
                  <a:cubicBezTo>
                    <a:pt x="144" y="89"/>
                    <a:pt x="144" y="89"/>
                    <a:pt x="144" y="89"/>
                  </a:cubicBezTo>
                  <a:cubicBezTo>
                    <a:pt x="145" y="90"/>
                    <a:pt x="145" y="90"/>
                    <a:pt x="146" y="90"/>
                  </a:cubicBezTo>
                  <a:cubicBezTo>
                    <a:pt x="145" y="92"/>
                    <a:pt x="145" y="94"/>
                    <a:pt x="144" y="95"/>
                  </a:cubicBezTo>
                  <a:cubicBezTo>
                    <a:pt x="144" y="95"/>
                    <a:pt x="144" y="94"/>
                    <a:pt x="144" y="94"/>
                  </a:cubicBezTo>
                  <a:cubicBezTo>
                    <a:pt x="144" y="93"/>
                    <a:pt x="144" y="93"/>
                    <a:pt x="143" y="93"/>
                  </a:cubicBezTo>
                  <a:cubicBezTo>
                    <a:pt x="143" y="94"/>
                    <a:pt x="143" y="96"/>
                    <a:pt x="142" y="97"/>
                  </a:cubicBezTo>
                  <a:cubicBezTo>
                    <a:pt x="151" y="97"/>
                    <a:pt x="151" y="97"/>
                    <a:pt x="151" y="97"/>
                  </a:cubicBezTo>
                  <a:cubicBezTo>
                    <a:pt x="153" y="90"/>
                    <a:pt x="154" y="83"/>
                    <a:pt x="154" y="76"/>
                  </a:cubicBezTo>
                  <a:cubicBezTo>
                    <a:pt x="154" y="34"/>
                    <a:pt x="119" y="0"/>
                    <a:pt x="77" y="0"/>
                  </a:cubicBezTo>
                  <a:close/>
                  <a:moveTo>
                    <a:pt x="143" y="53"/>
                  </a:moveTo>
                  <a:cubicBezTo>
                    <a:pt x="142" y="52"/>
                    <a:pt x="142" y="51"/>
                    <a:pt x="142" y="50"/>
                  </a:cubicBezTo>
                  <a:cubicBezTo>
                    <a:pt x="142" y="51"/>
                    <a:pt x="143" y="52"/>
                    <a:pt x="143" y="53"/>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64" name="Freeform 65"/>
            <p:cNvSpPr/>
            <p:nvPr/>
          </p:nvSpPr>
          <p:spPr bwMode="auto">
            <a:xfrm>
              <a:off x="3961592" y="5668537"/>
              <a:ext cx="5422" cy="3253"/>
            </a:xfrm>
            <a:custGeom>
              <a:avLst/>
              <a:gdLst>
                <a:gd name="T0" fmla="*/ 0 w 2"/>
                <a:gd name="T1" fmla="*/ 1 h 1"/>
                <a:gd name="T2" fmla="*/ 2 w 2"/>
                <a:gd name="T3" fmla="*/ 0 h 1"/>
                <a:gd name="T4" fmla="*/ 0 w 2"/>
                <a:gd name="T5" fmla="*/ 1 h 1"/>
                <a:gd name="T6" fmla="*/ 0 w 2"/>
                <a:gd name="T7" fmla="*/ 1 h 1"/>
              </a:gdLst>
              <a:ahLst/>
              <a:cxnLst>
                <a:cxn ang="0">
                  <a:pos x="T0" y="T1"/>
                </a:cxn>
                <a:cxn ang="0">
                  <a:pos x="T2" y="T3"/>
                </a:cxn>
                <a:cxn ang="0">
                  <a:pos x="T4" y="T5"/>
                </a:cxn>
                <a:cxn ang="0">
                  <a:pos x="T6" y="T7"/>
                </a:cxn>
              </a:cxnLst>
              <a:rect l="0" t="0" r="r" b="b"/>
              <a:pathLst>
                <a:path w="2" h="1">
                  <a:moveTo>
                    <a:pt x="0" y="1"/>
                  </a:moveTo>
                  <a:cubicBezTo>
                    <a:pt x="1" y="1"/>
                    <a:pt x="1" y="0"/>
                    <a:pt x="2" y="0"/>
                  </a:cubicBezTo>
                  <a:cubicBezTo>
                    <a:pt x="1" y="0"/>
                    <a:pt x="1" y="1"/>
                    <a:pt x="0" y="1"/>
                  </a:cubicBezTo>
                  <a:cubicBezTo>
                    <a:pt x="0" y="1"/>
                    <a:pt x="0" y="1"/>
                    <a:pt x="0" y="1"/>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65" name="Freeform 66"/>
            <p:cNvSpPr/>
            <p:nvPr/>
          </p:nvSpPr>
          <p:spPr bwMode="auto">
            <a:xfrm>
              <a:off x="3969183" y="5666368"/>
              <a:ext cx="2169"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66" name="Freeform 67"/>
            <p:cNvSpPr>
              <a:spLocks noEditPoints="1"/>
            </p:cNvSpPr>
            <p:nvPr/>
          </p:nvSpPr>
          <p:spPr bwMode="auto">
            <a:xfrm>
              <a:off x="3884608" y="5683717"/>
              <a:ext cx="114934" cy="185413"/>
            </a:xfrm>
            <a:custGeom>
              <a:avLst/>
              <a:gdLst>
                <a:gd name="T0" fmla="*/ 23 w 45"/>
                <a:gd name="T1" fmla="*/ 6 h 72"/>
                <a:gd name="T2" fmla="*/ 20 w 45"/>
                <a:gd name="T3" fmla="*/ 3 h 72"/>
                <a:gd name="T4" fmla="*/ 18 w 45"/>
                <a:gd name="T5" fmla="*/ 4 h 72"/>
                <a:gd name="T6" fmla="*/ 18 w 45"/>
                <a:gd name="T7" fmla="*/ 6 h 72"/>
                <a:gd name="T8" fmla="*/ 15 w 45"/>
                <a:gd name="T9" fmla="*/ 7 h 72"/>
                <a:gd name="T10" fmla="*/ 1 w 45"/>
                <a:gd name="T11" fmla="*/ 41 h 72"/>
                <a:gd name="T12" fmla="*/ 3 w 45"/>
                <a:gd name="T13" fmla="*/ 47 h 72"/>
                <a:gd name="T14" fmla="*/ 4 w 45"/>
                <a:gd name="T15" fmla="*/ 44 h 72"/>
                <a:gd name="T16" fmla="*/ 7 w 45"/>
                <a:gd name="T17" fmla="*/ 47 h 72"/>
                <a:gd name="T18" fmla="*/ 14 w 45"/>
                <a:gd name="T19" fmla="*/ 55 h 72"/>
                <a:gd name="T20" fmla="*/ 17 w 45"/>
                <a:gd name="T21" fmla="*/ 57 h 72"/>
                <a:gd name="T22" fmla="*/ 21 w 45"/>
                <a:gd name="T23" fmla="*/ 61 h 72"/>
                <a:gd name="T24" fmla="*/ 20 w 45"/>
                <a:gd name="T25" fmla="*/ 68 h 72"/>
                <a:gd name="T26" fmla="*/ 21 w 45"/>
                <a:gd name="T27" fmla="*/ 72 h 72"/>
                <a:gd name="T28" fmla="*/ 45 w 45"/>
                <a:gd name="T29" fmla="*/ 70 h 72"/>
                <a:gd name="T30" fmla="*/ 42 w 45"/>
                <a:gd name="T31" fmla="*/ 66 h 72"/>
                <a:gd name="T32" fmla="*/ 36 w 45"/>
                <a:gd name="T33" fmla="*/ 64 h 72"/>
                <a:gd name="T34" fmla="*/ 29 w 45"/>
                <a:gd name="T35" fmla="*/ 56 h 72"/>
                <a:gd name="T36" fmla="*/ 26 w 45"/>
                <a:gd name="T37" fmla="*/ 55 h 72"/>
                <a:gd name="T38" fmla="*/ 21 w 45"/>
                <a:gd name="T39" fmla="*/ 58 h 72"/>
                <a:gd name="T40" fmla="*/ 19 w 45"/>
                <a:gd name="T41" fmla="*/ 53 h 72"/>
                <a:gd name="T42" fmla="*/ 14 w 45"/>
                <a:gd name="T43" fmla="*/ 48 h 72"/>
                <a:gd name="T44" fmla="*/ 14 w 45"/>
                <a:gd name="T45" fmla="*/ 43 h 72"/>
                <a:gd name="T46" fmla="*/ 20 w 45"/>
                <a:gd name="T47" fmla="*/ 43 h 72"/>
                <a:gd name="T48" fmla="*/ 20 w 45"/>
                <a:gd name="T49" fmla="*/ 42 h 72"/>
                <a:gd name="T50" fmla="*/ 25 w 45"/>
                <a:gd name="T51" fmla="*/ 37 h 72"/>
                <a:gd name="T52" fmla="*/ 27 w 45"/>
                <a:gd name="T53" fmla="*/ 31 h 72"/>
                <a:gd name="T54" fmla="*/ 32 w 45"/>
                <a:gd name="T55" fmla="*/ 29 h 72"/>
                <a:gd name="T56" fmla="*/ 32 w 45"/>
                <a:gd name="T57" fmla="*/ 25 h 72"/>
                <a:gd name="T58" fmla="*/ 35 w 45"/>
                <a:gd name="T59" fmla="*/ 27 h 72"/>
                <a:gd name="T60" fmla="*/ 37 w 45"/>
                <a:gd name="T61" fmla="*/ 27 h 72"/>
                <a:gd name="T62" fmla="*/ 34 w 45"/>
                <a:gd name="T63" fmla="*/ 21 h 72"/>
                <a:gd name="T64" fmla="*/ 31 w 45"/>
                <a:gd name="T65" fmla="*/ 15 h 72"/>
                <a:gd name="T66" fmla="*/ 30 w 45"/>
                <a:gd name="T67" fmla="*/ 14 h 72"/>
                <a:gd name="T68" fmla="*/ 25 w 45"/>
                <a:gd name="T69" fmla="*/ 13 h 72"/>
                <a:gd name="T70" fmla="*/ 24 w 45"/>
                <a:gd name="T71" fmla="*/ 20 h 72"/>
                <a:gd name="T72" fmla="*/ 21 w 45"/>
                <a:gd name="T73" fmla="*/ 20 h 72"/>
                <a:gd name="T74" fmla="*/ 17 w 45"/>
                <a:gd name="T75" fmla="*/ 16 h 72"/>
                <a:gd name="T76" fmla="*/ 22 w 45"/>
                <a:gd name="T77" fmla="*/ 11 h 72"/>
                <a:gd name="T78" fmla="*/ 25 w 45"/>
                <a:gd name="T79" fmla="*/ 6 h 72"/>
                <a:gd name="T80" fmla="*/ 28 w 45"/>
                <a:gd name="T81" fmla="*/ 6 h 72"/>
                <a:gd name="T82" fmla="*/ 28 w 45"/>
                <a:gd name="T83" fmla="*/ 11 h 72"/>
                <a:gd name="T84" fmla="*/ 32 w 45"/>
                <a:gd name="T85" fmla="*/ 9 h 72"/>
                <a:gd name="T86" fmla="*/ 35 w 45"/>
                <a:gd name="T87" fmla="*/ 8 h 72"/>
                <a:gd name="T88" fmla="*/ 32 w 45"/>
                <a:gd name="T89" fmla="*/ 5 h 72"/>
                <a:gd name="T90" fmla="*/ 29 w 45"/>
                <a:gd name="T91" fmla="*/ 2 h 72"/>
                <a:gd name="T92" fmla="*/ 23 w 45"/>
                <a:gd name="T93" fmla="*/ 0 h 72"/>
                <a:gd name="T94" fmla="*/ 34 w 45"/>
                <a:gd name="T95" fmla="*/ 22 h 72"/>
                <a:gd name="T96" fmla="*/ 3 w 45"/>
                <a:gd name="T97" fmla="*/ 42 h 72"/>
                <a:gd name="T98" fmla="*/ 3 w 45"/>
                <a:gd name="T99" fmla="*/ 4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5" h="72">
                  <a:moveTo>
                    <a:pt x="22" y="1"/>
                  </a:moveTo>
                  <a:cubicBezTo>
                    <a:pt x="21" y="2"/>
                    <a:pt x="21" y="4"/>
                    <a:pt x="22" y="5"/>
                  </a:cubicBezTo>
                  <a:cubicBezTo>
                    <a:pt x="22" y="5"/>
                    <a:pt x="23" y="5"/>
                    <a:pt x="23" y="6"/>
                  </a:cubicBezTo>
                  <a:cubicBezTo>
                    <a:pt x="23" y="6"/>
                    <a:pt x="23" y="7"/>
                    <a:pt x="22" y="8"/>
                  </a:cubicBezTo>
                  <a:cubicBezTo>
                    <a:pt x="22" y="7"/>
                    <a:pt x="23" y="7"/>
                    <a:pt x="22" y="6"/>
                  </a:cubicBezTo>
                  <a:cubicBezTo>
                    <a:pt x="22" y="5"/>
                    <a:pt x="21" y="5"/>
                    <a:pt x="20" y="3"/>
                  </a:cubicBezTo>
                  <a:cubicBezTo>
                    <a:pt x="20" y="3"/>
                    <a:pt x="20" y="3"/>
                    <a:pt x="20" y="3"/>
                  </a:cubicBezTo>
                  <a:cubicBezTo>
                    <a:pt x="20" y="3"/>
                    <a:pt x="19" y="3"/>
                    <a:pt x="19" y="3"/>
                  </a:cubicBezTo>
                  <a:cubicBezTo>
                    <a:pt x="19" y="4"/>
                    <a:pt x="18" y="3"/>
                    <a:pt x="18" y="4"/>
                  </a:cubicBezTo>
                  <a:cubicBezTo>
                    <a:pt x="19" y="4"/>
                    <a:pt x="19" y="5"/>
                    <a:pt x="19" y="5"/>
                  </a:cubicBezTo>
                  <a:cubicBezTo>
                    <a:pt x="19" y="6"/>
                    <a:pt x="19" y="7"/>
                    <a:pt x="18" y="7"/>
                  </a:cubicBezTo>
                  <a:cubicBezTo>
                    <a:pt x="18" y="7"/>
                    <a:pt x="18" y="7"/>
                    <a:pt x="18" y="6"/>
                  </a:cubicBezTo>
                  <a:cubicBezTo>
                    <a:pt x="18" y="6"/>
                    <a:pt x="18" y="6"/>
                    <a:pt x="18" y="6"/>
                  </a:cubicBezTo>
                  <a:cubicBezTo>
                    <a:pt x="17" y="6"/>
                    <a:pt x="17" y="7"/>
                    <a:pt x="16" y="7"/>
                  </a:cubicBezTo>
                  <a:cubicBezTo>
                    <a:pt x="16" y="7"/>
                    <a:pt x="15" y="7"/>
                    <a:pt x="15" y="7"/>
                  </a:cubicBezTo>
                  <a:cubicBezTo>
                    <a:pt x="7" y="16"/>
                    <a:pt x="2" y="27"/>
                    <a:pt x="0" y="39"/>
                  </a:cubicBezTo>
                  <a:cubicBezTo>
                    <a:pt x="0" y="39"/>
                    <a:pt x="0" y="39"/>
                    <a:pt x="1" y="39"/>
                  </a:cubicBezTo>
                  <a:cubicBezTo>
                    <a:pt x="1" y="40"/>
                    <a:pt x="1" y="41"/>
                    <a:pt x="1" y="41"/>
                  </a:cubicBezTo>
                  <a:cubicBezTo>
                    <a:pt x="1" y="42"/>
                    <a:pt x="2" y="43"/>
                    <a:pt x="2" y="43"/>
                  </a:cubicBezTo>
                  <a:cubicBezTo>
                    <a:pt x="2" y="43"/>
                    <a:pt x="2" y="44"/>
                    <a:pt x="2" y="44"/>
                  </a:cubicBezTo>
                  <a:cubicBezTo>
                    <a:pt x="3" y="44"/>
                    <a:pt x="3" y="46"/>
                    <a:pt x="3" y="47"/>
                  </a:cubicBezTo>
                  <a:cubicBezTo>
                    <a:pt x="4" y="46"/>
                    <a:pt x="4" y="47"/>
                    <a:pt x="5" y="47"/>
                  </a:cubicBezTo>
                  <a:cubicBezTo>
                    <a:pt x="5" y="46"/>
                    <a:pt x="4" y="46"/>
                    <a:pt x="4" y="44"/>
                  </a:cubicBezTo>
                  <a:cubicBezTo>
                    <a:pt x="4" y="44"/>
                    <a:pt x="4" y="44"/>
                    <a:pt x="4" y="44"/>
                  </a:cubicBezTo>
                  <a:cubicBezTo>
                    <a:pt x="4" y="44"/>
                    <a:pt x="4" y="44"/>
                    <a:pt x="4" y="44"/>
                  </a:cubicBezTo>
                  <a:cubicBezTo>
                    <a:pt x="5" y="44"/>
                    <a:pt x="5" y="45"/>
                    <a:pt x="5" y="45"/>
                  </a:cubicBezTo>
                  <a:cubicBezTo>
                    <a:pt x="5" y="46"/>
                    <a:pt x="6" y="47"/>
                    <a:pt x="7" y="47"/>
                  </a:cubicBezTo>
                  <a:cubicBezTo>
                    <a:pt x="6" y="49"/>
                    <a:pt x="7" y="50"/>
                    <a:pt x="8" y="52"/>
                  </a:cubicBezTo>
                  <a:cubicBezTo>
                    <a:pt x="10" y="52"/>
                    <a:pt x="11" y="54"/>
                    <a:pt x="13" y="53"/>
                  </a:cubicBezTo>
                  <a:cubicBezTo>
                    <a:pt x="13" y="54"/>
                    <a:pt x="14" y="54"/>
                    <a:pt x="14" y="55"/>
                  </a:cubicBezTo>
                  <a:cubicBezTo>
                    <a:pt x="15" y="55"/>
                    <a:pt x="15" y="55"/>
                    <a:pt x="16" y="55"/>
                  </a:cubicBezTo>
                  <a:cubicBezTo>
                    <a:pt x="16" y="56"/>
                    <a:pt x="16" y="56"/>
                    <a:pt x="17" y="57"/>
                  </a:cubicBezTo>
                  <a:cubicBezTo>
                    <a:pt x="17" y="57"/>
                    <a:pt x="17" y="57"/>
                    <a:pt x="17" y="57"/>
                  </a:cubicBezTo>
                  <a:cubicBezTo>
                    <a:pt x="18" y="57"/>
                    <a:pt x="19" y="59"/>
                    <a:pt x="20" y="59"/>
                  </a:cubicBezTo>
                  <a:cubicBezTo>
                    <a:pt x="20" y="59"/>
                    <a:pt x="20" y="58"/>
                    <a:pt x="20" y="58"/>
                  </a:cubicBezTo>
                  <a:cubicBezTo>
                    <a:pt x="21" y="59"/>
                    <a:pt x="21" y="60"/>
                    <a:pt x="21" y="61"/>
                  </a:cubicBezTo>
                  <a:cubicBezTo>
                    <a:pt x="21" y="61"/>
                    <a:pt x="21" y="61"/>
                    <a:pt x="21" y="62"/>
                  </a:cubicBezTo>
                  <a:cubicBezTo>
                    <a:pt x="21" y="63"/>
                    <a:pt x="20" y="63"/>
                    <a:pt x="20" y="64"/>
                  </a:cubicBezTo>
                  <a:cubicBezTo>
                    <a:pt x="19" y="66"/>
                    <a:pt x="21" y="67"/>
                    <a:pt x="20" y="68"/>
                  </a:cubicBezTo>
                  <a:cubicBezTo>
                    <a:pt x="20" y="69"/>
                    <a:pt x="21" y="69"/>
                    <a:pt x="21" y="69"/>
                  </a:cubicBezTo>
                  <a:cubicBezTo>
                    <a:pt x="21" y="70"/>
                    <a:pt x="21" y="70"/>
                    <a:pt x="20" y="70"/>
                  </a:cubicBezTo>
                  <a:cubicBezTo>
                    <a:pt x="20" y="71"/>
                    <a:pt x="20" y="72"/>
                    <a:pt x="21" y="72"/>
                  </a:cubicBezTo>
                  <a:cubicBezTo>
                    <a:pt x="45" y="72"/>
                    <a:pt x="45" y="72"/>
                    <a:pt x="45" y="72"/>
                  </a:cubicBezTo>
                  <a:cubicBezTo>
                    <a:pt x="45" y="72"/>
                    <a:pt x="45" y="71"/>
                    <a:pt x="45" y="71"/>
                  </a:cubicBezTo>
                  <a:cubicBezTo>
                    <a:pt x="45" y="70"/>
                    <a:pt x="45" y="70"/>
                    <a:pt x="45" y="70"/>
                  </a:cubicBezTo>
                  <a:cubicBezTo>
                    <a:pt x="45" y="69"/>
                    <a:pt x="45" y="68"/>
                    <a:pt x="45" y="67"/>
                  </a:cubicBezTo>
                  <a:cubicBezTo>
                    <a:pt x="44" y="67"/>
                    <a:pt x="44" y="67"/>
                    <a:pt x="44" y="67"/>
                  </a:cubicBezTo>
                  <a:cubicBezTo>
                    <a:pt x="43" y="67"/>
                    <a:pt x="42" y="66"/>
                    <a:pt x="42" y="66"/>
                  </a:cubicBezTo>
                  <a:cubicBezTo>
                    <a:pt x="41" y="66"/>
                    <a:pt x="40" y="66"/>
                    <a:pt x="40" y="66"/>
                  </a:cubicBezTo>
                  <a:cubicBezTo>
                    <a:pt x="39" y="65"/>
                    <a:pt x="38" y="66"/>
                    <a:pt x="38" y="64"/>
                  </a:cubicBezTo>
                  <a:cubicBezTo>
                    <a:pt x="37" y="64"/>
                    <a:pt x="36" y="65"/>
                    <a:pt x="36" y="64"/>
                  </a:cubicBezTo>
                  <a:cubicBezTo>
                    <a:pt x="37" y="63"/>
                    <a:pt x="36" y="59"/>
                    <a:pt x="34" y="60"/>
                  </a:cubicBezTo>
                  <a:cubicBezTo>
                    <a:pt x="33" y="60"/>
                    <a:pt x="32" y="59"/>
                    <a:pt x="32" y="58"/>
                  </a:cubicBezTo>
                  <a:cubicBezTo>
                    <a:pt x="31" y="57"/>
                    <a:pt x="30" y="57"/>
                    <a:pt x="29" y="56"/>
                  </a:cubicBezTo>
                  <a:cubicBezTo>
                    <a:pt x="29" y="56"/>
                    <a:pt x="29" y="57"/>
                    <a:pt x="28" y="57"/>
                  </a:cubicBezTo>
                  <a:cubicBezTo>
                    <a:pt x="28" y="56"/>
                    <a:pt x="27" y="56"/>
                    <a:pt x="27" y="55"/>
                  </a:cubicBezTo>
                  <a:cubicBezTo>
                    <a:pt x="26" y="54"/>
                    <a:pt x="26" y="55"/>
                    <a:pt x="26" y="55"/>
                  </a:cubicBezTo>
                  <a:cubicBezTo>
                    <a:pt x="25" y="55"/>
                    <a:pt x="25" y="55"/>
                    <a:pt x="24" y="54"/>
                  </a:cubicBezTo>
                  <a:cubicBezTo>
                    <a:pt x="24" y="55"/>
                    <a:pt x="24" y="55"/>
                    <a:pt x="23" y="55"/>
                  </a:cubicBezTo>
                  <a:cubicBezTo>
                    <a:pt x="23" y="56"/>
                    <a:pt x="22" y="57"/>
                    <a:pt x="21" y="58"/>
                  </a:cubicBezTo>
                  <a:cubicBezTo>
                    <a:pt x="21" y="57"/>
                    <a:pt x="21" y="56"/>
                    <a:pt x="20" y="56"/>
                  </a:cubicBezTo>
                  <a:cubicBezTo>
                    <a:pt x="20" y="57"/>
                    <a:pt x="20" y="57"/>
                    <a:pt x="19" y="57"/>
                  </a:cubicBezTo>
                  <a:cubicBezTo>
                    <a:pt x="18" y="56"/>
                    <a:pt x="19" y="55"/>
                    <a:pt x="19" y="53"/>
                  </a:cubicBezTo>
                  <a:cubicBezTo>
                    <a:pt x="18" y="52"/>
                    <a:pt x="17" y="52"/>
                    <a:pt x="16" y="52"/>
                  </a:cubicBezTo>
                  <a:cubicBezTo>
                    <a:pt x="16" y="51"/>
                    <a:pt x="17" y="50"/>
                    <a:pt x="17" y="48"/>
                  </a:cubicBezTo>
                  <a:cubicBezTo>
                    <a:pt x="16" y="48"/>
                    <a:pt x="16" y="48"/>
                    <a:pt x="14" y="48"/>
                  </a:cubicBezTo>
                  <a:cubicBezTo>
                    <a:pt x="14" y="49"/>
                    <a:pt x="14" y="50"/>
                    <a:pt x="13" y="50"/>
                  </a:cubicBezTo>
                  <a:cubicBezTo>
                    <a:pt x="10" y="51"/>
                    <a:pt x="12" y="46"/>
                    <a:pt x="12" y="44"/>
                  </a:cubicBezTo>
                  <a:cubicBezTo>
                    <a:pt x="12" y="43"/>
                    <a:pt x="13" y="43"/>
                    <a:pt x="14" y="43"/>
                  </a:cubicBezTo>
                  <a:cubicBezTo>
                    <a:pt x="15" y="42"/>
                    <a:pt x="15" y="43"/>
                    <a:pt x="16" y="43"/>
                  </a:cubicBezTo>
                  <a:cubicBezTo>
                    <a:pt x="16" y="43"/>
                    <a:pt x="16" y="43"/>
                    <a:pt x="17" y="43"/>
                  </a:cubicBezTo>
                  <a:cubicBezTo>
                    <a:pt x="18" y="43"/>
                    <a:pt x="19" y="42"/>
                    <a:pt x="20" y="43"/>
                  </a:cubicBezTo>
                  <a:cubicBezTo>
                    <a:pt x="19" y="45"/>
                    <a:pt x="20" y="46"/>
                    <a:pt x="21" y="46"/>
                  </a:cubicBezTo>
                  <a:cubicBezTo>
                    <a:pt x="21" y="44"/>
                    <a:pt x="21" y="44"/>
                    <a:pt x="21" y="43"/>
                  </a:cubicBezTo>
                  <a:cubicBezTo>
                    <a:pt x="21" y="43"/>
                    <a:pt x="20" y="42"/>
                    <a:pt x="20" y="42"/>
                  </a:cubicBezTo>
                  <a:cubicBezTo>
                    <a:pt x="21" y="40"/>
                    <a:pt x="22" y="39"/>
                    <a:pt x="23" y="38"/>
                  </a:cubicBezTo>
                  <a:cubicBezTo>
                    <a:pt x="24" y="38"/>
                    <a:pt x="24" y="38"/>
                    <a:pt x="23" y="37"/>
                  </a:cubicBezTo>
                  <a:cubicBezTo>
                    <a:pt x="24" y="37"/>
                    <a:pt x="24" y="37"/>
                    <a:pt x="25" y="37"/>
                  </a:cubicBezTo>
                  <a:cubicBezTo>
                    <a:pt x="24" y="35"/>
                    <a:pt x="25" y="35"/>
                    <a:pt x="25" y="34"/>
                  </a:cubicBezTo>
                  <a:cubicBezTo>
                    <a:pt x="26" y="33"/>
                    <a:pt x="27" y="33"/>
                    <a:pt x="27" y="32"/>
                  </a:cubicBezTo>
                  <a:cubicBezTo>
                    <a:pt x="28" y="32"/>
                    <a:pt x="27" y="32"/>
                    <a:pt x="27" y="31"/>
                  </a:cubicBezTo>
                  <a:cubicBezTo>
                    <a:pt x="28" y="30"/>
                    <a:pt x="29" y="30"/>
                    <a:pt x="30" y="29"/>
                  </a:cubicBezTo>
                  <a:cubicBezTo>
                    <a:pt x="30" y="30"/>
                    <a:pt x="30" y="30"/>
                    <a:pt x="30" y="30"/>
                  </a:cubicBezTo>
                  <a:cubicBezTo>
                    <a:pt x="31" y="30"/>
                    <a:pt x="32" y="29"/>
                    <a:pt x="32" y="29"/>
                  </a:cubicBezTo>
                  <a:cubicBezTo>
                    <a:pt x="32" y="28"/>
                    <a:pt x="31" y="28"/>
                    <a:pt x="31" y="27"/>
                  </a:cubicBezTo>
                  <a:cubicBezTo>
                    <a:pt x="31" y="26"/>
                    <a:pt x="32" y="26"/>
                    <a:pt x="32" y="26"/>
                  </a:cubicBezTo>
                  <a:cubicBezTo>
                    <a:pt x="32" y="25"/>
                    <a:pt x="32" y="26"/>
                    <a:pt x="32" y="25"/>
                  </a:cubicBezTo>
                  <a:cubicBezTo>
                    <a:pt x="33" y="26"/>
                    <a:pt x="34" y="23"/>
                    <a:pt x="35" y="24"/>
                  </a:cubicBezTo>
                  <a:cubicBezTo>
                    <a:pt x="35" y="25"/>
                    <a:pt x="34" y="26"/>
                    <a:pt x="33" y="28"/>
                  </a:cubicBezTo>
                  <a:cubicBezTo>
                    <a:pt x="34" y="28"/>
                    <a:pt x="34" y="27"/>
                    <a:pt x="35" y="27"/>
                  </a:cubicBezTo>
                  <a:cubicBezTo>
                    <a:pt x="35" y="28"/>
                    <a:pt x="35" y="29"/>
                    <a:pt x="35" y="29"/>
                  </a:cubicBezTo>
                  <a:cubicBezTo>
                    <a:pt x="35" y="28"/>
                    <a:pt x="36" y="29"/>
                    <a:pt x="37" y="29"/>
                  </a:cubicBezTo>
                  <a:cubicBezTo>
                    <a:pt x="37" y="28"/>
                    <a:pt x="36" y="27"/>
                    <a:pt x="37" y="27"/>
                  </a:cubicBezTo>
                  <a:cubicBezTo>
                    <a:pt x="36" y="27"/>
                    <a:pt x="36" y="26"/>
                    <a:pt x="35" y="25"/>
                  </a:cubicBezTo>
                  <a:cubicBezTo>
                    <a:pt x="36" y="23"/>
                    <a:pt x="36" y="23"/>
                    <a:pt x="35" y="21"/>
                  </a:cubicBezTo>
                  <a:cubicBezTo>
                    <a:pt x="35" y="21"/>
                    <a:pt x="35" y="21"/>
                    <a:pt x="34" y="21"/>
                  </a:cubicBezTo>
                  <a:cubicBezTo>
                    <a:pt x="34" y="20"/>
                    <a:pt x="33" y="20"/>
                    <a:pt x="33" y="19"/>
                  </a:cubicBezTo>
                  <a:cubicBezTo>
                    <a:pt x="33" y="19"/>
                    <a:pt x="33" y="18"/>
                    <a:pt x="33" y="18"/>
                  </a:cubicBezTo>
                  <a:cubicBezTo>
                    <a:pt x="32" y="17"/>
                    <a:pt x="33" y="15"/>
                    <a:pt x="31" y="15"/>
                  </a:cubicBezTo>
                  <a:cubicBezTo>
                    <a:pt x="31" y="16"/>
                    <a:pt x="32" y="17"/>
                    <a:pt x="31" y="17"/>
                  </a:cubicBezTo>
                  <a:cubicBezTo>
                    <a:pt x="31" y="16"/>
                    <a:pt x="30" y="17"/>
                    <a:pt x="30" y="16"/>
                  </a:cubicBezTo>
                  <a:cubicBezTo>
                    <a:pt x="30" y="15"/>
                    <a:pt x="30" y="14"/>
                    <a:pt x="30" y="14"/>
                  </a:cubicBezTo>
                  <a:cubicBezTo>
                    <a:pt x="28" y="14"/>
                    <a:pt x="29" y="13"/>
                    <a:pt x="27" y="13"/>
                  </a:cubicBezTo>
                  <a:cubicBezTo>
                    <a:pt x="27" y="13"/>
                    <a:pt x="27" y="12"/>
                    <a:pt x="26" y="12"/>
                  </a:cubicBezTo>
                  <a:cubicBezTo>
                    <a:pt x="26" y="12"/>
                    <a:pt x="26" y="13"/>
                    <a:pt x="25" y="13"/>
                  </a:cubicBezTo>
                  <a:cubicBezTo>
                    <a:pt x="25" y="15"/>
                    <a:pt x="24" y="17"/>
                    <a:pt x="25" y="19"/>
                  </a:cubicBezTo>
                  <a:cubicBezTo>
                    <a:pt x="24" y="19"/>
                    <a:pt x="24" y="18"/>
                    <a:pt x="23" y="19"/>
                  </a:cubicBezTo>
                  <a:cubicBezTo>
                    <a:pt x="24" y="20"/>
                    <a:pt x="24" y="19"/>
                    <a:pt x="24" y="20"/>
                  </a:cubicBezTo>
                  <a:cubicBezTo>
                    <a:pt x="24" y="20"/>
                    <a:pt x="24" y="22"/>
                    <a:pt x="23" y="23"/>
                  </a:cubicBezTo>
                  <a:cubicBezTo>
                    <a:pt x="23" y="22"/>
                    <a:pt x="23" y="21"/>
                    <a:pt x="22" y="20"/>
                  </a:cubicBezTo>
                  <a:cubicBezTo>
                    <a:pt x="22" y="19"/>
                    <a:pt x="22" y="20"/>
                    <a:pt x="21" y="20"/>
                  </a:cubicBezTo>
                  <a:cubicBezTo>
                    <a:pt x="21" y="19"/>
                    <a:pt x="21" y="20"/>
                    <a:pt x="20" y="20"/>
                  </a:cubicBezTo>
                  <a:cubicBezTo>
                    <a:pt x="20" y="19"/>
                    <a:pt x="19" y="18"/>
                    <a:pt x="18" y="18"/>
                  </a:cubicBezTo>
                  <a:cubicBezTo>
                    <a:pt x="18" y="16"/>
                    <a:pt x="17" y="17"/>
                    <a:pt x="17" y="16"/>
                  </a:cubicBezTo>
                  <a:cubicBezTo>
                    <a:pt x="18" y="16"/>
                    <a:pt x="18" y="15"/>
                    <a:pt x="18" y="15"/>
                  </a:cubicBezTo>
                  <a:cubicBezTo>
                    <a:pt x="18" y="14"/>
                    <a:pt x="19" y="13"/>
                    <a:pt x="20" y="13"/>
                  </a:cubicBezTo>
                  <a:cubicBezTo>
                    <a:pt x="20" y="12"/>
                    <a:pt x="20" y="11"/>
                    <a:pt x="22" y="11"/>
                  </a:cubicBezTo>
                  <a:cubicBezTo>
                    <a:pt x="22" y="10"/>
                    <a:pt x="21" y="10"/>
                    <a:pt x="21" y="10"/>
                  </a:cubicBezTo>
                  <a:cubicBezTo>
                    <a:pt x="23" y="9"/>
                    <a:pt x="24" y="9"/>
                    <a:pt x="25" y="9"/>
                  </a:cubicBezTo>
                  <a:cubicBezTo>
                    <a:pt x="25" y="8"/>
                    <a:pt x="25" y="7"/>
                    <a:pt x="25" y="6"/>
                  </a:cubicBezTo>
                  <a:cubicBezTo>
                    <a:pt x="25" y="5"/>
                    <a:pt x="24" y="5"/>
                    <a:pt x="24" y="5"/>
                  </a:cubicBezTo>
                  <a:cubicBezTo>
                    <a:pt x="25" y="5"/>
                    <a:pt x="26" y="5"/>
                    <a:pt x="26" y="6"/>
                  </a:cubicBezTo>
                  <a:cubicBezTo>
                    <a:pt x="27" y="5"/>
                    <a:pt x="27" y="6"/>
                    <a:pt x="28" y="6"/>
                  </a:cubicBezTo>
                  <a:cubicBezTo>
                    <a:pt x="28" y="7"/>
                    <a:pt x="29" y="6"/>
                    <a:pt x="29" y="8"/>
                  </a:cubicBezTo>
                  <a:cubicBezTo>
                    <a:pt x="29" y="10"/>
                    <a:pt x="26" y="9"/>
                    <a:pt x="26" y="11"/>
                  </a:cubicBezTo>
                  <a:cubicBezTo>
                    <a:pt x="26" y="11"/>
                    <a:pt x="27" y="11"/>
                    <a:pt x="28" y="11"/>
                  </a:cubicBezTo>
                  <a:cubicBezTo>
                    <a:pt x="30" y="12"/>
                    <a:pt x="30" y="14"/>
                    <a:pt x="32" y="14"/>
                  </a:cubicBezTo>
                  <a:cubicBezTo>
                    <a:pt x="32" y="13"/>
                    <a:pt x="33" y="13"/>
                    <a:pt x="32" y="11"/>
                  </a:cubicBezTo>
                  <a:cubicBezTo>
                    <a:pt x="32" y="10"/>
                    <a:pt x="32" y="10"/>
                    <a:pt x="32" y="9"/>
                  </a:cubicBezTo>
                  <a:cubicBezTo>
                    <a:pt x="33" y="9"/>
                    <a:pt x="33" y="10"/>
                    <a:pt x="34" y="11"/>
                  </a:cubicBezTo>
                  <a:cubicBezTo>
                    <a:pt x="34" y="10"/>
                    <a:pt x="33" y="9"/>
                    <a:pt x="34" y="9"/>
                  </a:cubicBezTo>
                  <a:cubicBezTo>
                    <a:pt x="34" y="9"/>
                    <a:pt x="35" y="8"/>
                    <a:pt x="35" y="8"/>
                  </a:cubicBezTo>
                  <a:cubicBezTo>
                    <a:pt x="34" y="8"/>
                    <a:pt x="34" y="7"/>
                    <a:pt x="34" y="7"/>
                  </a:cubicBezTo>
                  <a:cubicBezTo>
                    <a:pt x="33" y="7"/>
                    <a:pt x="32" y="6"/>
                    <a:pt x="32" y="6"/>
                  </a:cubicBezTo>
                  <a:cubicBezTo>
                    <a:pt x="32" y="6"/>
                    <a:pt x="32" y="6"/>
                    <a:pt x="32" y="5"/>
                  </a:cubicBezTo>
                  <a:cubicBezTo>
                    <a:pt x="32" y="4"/>
                    <a:pt x="31" y="4"/>
                    <a:pt x="31" y="3"/>
                  </a:cubicBezTo>
                  <a:cubicBezTo>
                    <a:pt x="31" y="3"/>
                    <a:pt x="30" y="3"/>
                    <a:pt x="29" y="3"/>
                  </a:cubicBezTo>
                  <a:cubicBezTo>
                    <a:pt x="29" y="2"/>
                    <a:pt x="29" y="2"/>
                    <a:pt x="29" y="2"/>
                  </a:cubicBezTo>
                  <a:cubicBezTo>
                    <a:pt x="28" y="2"/>
                    <a:pt x="27" y="2"/>
                    <a:pt x="26" y="2"/>
                  </a:cubicBezTo>
                  <a:cubicBezTo>
                    <a:pt x="26" y="0"/>
                    <a:pt x="24" y="1"/>
                    <a:pt x="24" y="2"/>
                  </a:cubicBezTo>
                  <a:cubicBezTo>
                    <a:pt x="24" y="1"/>
                    <a:pt x="24" y="0"/>
                    <a:pt x="23" y="0"/>
                  </a:cubicBezTo>
                  <a:cubicBezTo>
                    <a:pt x="23" y="0"/>
                    <a:pt x="23" y="0"/>
                    <a:pt x="23" y="0"/>
                  </a:cubicBezTo>
                  <a:cubicBezTo>
                    <a:pt x="23" y="0"/>
                    <a:pt x="23" y="1"/>
                    <a:pt x="22" y="1"/>
                  </a:cubicBezTo>
                  <a:close/>
                  <a:moveTo>
                    <a:pt x="34" y="22"/>
                  </a:moveTo>
                  <a:cubicBezTo>
                    <a:pt x="34" y="22"/>
                    <a:pt x="34" y="22"/>
                    <a:pt x="34" y="22"/>
                  </a:cubicBezTo>
                  <a:cubicBezTo>
                    <a:pt x="34" y="22"/>
                    <a:pt x="34" y="22"/>
                    <a:pt x="34" y="22"/>
                  </a:cubicBezTo>
                  <a:close/>
                  <a:moveTo>
                    <a:pt x="3" y="42"/>
                  </a:moveTo>
                  <a:cubicBezTo>
                    <a:pt x="3" y="41"/>
                    <a:pt x="3" y="42"/>
                    <a:pt x="3" y="42"/>
                  </a:cubicBezTo>
                  <a:cubicBezTo>
                    <a:pt x="3" y="42"/>
                    <a:pt x="3" y="42"/>
                    <a:pt x="3" y="42"/>
                  </a:cubicBezTo>
                  <a:close/>
                  <a:moveTo>
                    <a:pt x="3" y="42"/>
                  </a:moveTo>
                  <a:cubicBezTo>
                    <a:pt x="4" y="42"/>
                    <a:pt x="4" y="43"/>
                    <a:pt x="4" y="43"/>
                  </a:cubicBezTo>
                  <a:cubicBezTo>
                    <a:pt x="4" y="44"/>
                    <a:pt x="3" y="43"/>
                    <a:pt x="3" y="42"/>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67" name="Freeform 68"/>
            <p:cNvSpPr>
              <a:spLocks noEditPoints="1"/>
            </p:cNvSpPr>
            <p:nvPr/>
          </p:nvSpPr>
          <p:spPr bwMode="auto">
            <a:xfrm>
              <a:off x="3940991" y="5655525"/>
              <a:ext cx="37950" cy="31445"/>
            </a:xfrm>
            <a:custGeom>
              <a:avLst/>
              <a:gdLst>
                <a:gd name="T0" fmla="*/ 12 w 15"/>
                <a:gd name="T1" fmla="*/ 2 h 12"/>
                <a:gd name="T2" fmla="*/ 15 w 15"/>
                <a:gd name="T3" fmla="*/ 1 h 12"/>
                <a:gd name="T4" fmla="*/ 14 w 15"/>
                <a:gd name="T5" fmla="*/ 0 h 12"/>
                <a:gd name="T6" fmla="*/ 2 w 15"/>
                <a:gd name="T7" fmla="*/ 9 h 12"/>
                <a:gd name="T8" fmla="*/ 3 w 15"/>
                <a:gd name="T9" fmla="*/ 10 h 12"/>
                <a:gd name="T10" fmla="*/ 3 w 15"/>
                <a:gd name="T11" fmla="*/ 10 h 12"/>
                <a:gd name="T12" fmla="*/ 3 w 15"/>
                <a:gd name="T13" fmla="*/ 10 h 12"/>
                <a:gd name="T14" fmla="*/ 1 w 15"/>
                <a:gd name="T15" fmla="*/ 9 h 12"/>
                <a:gd name="T16" fmla="*/ 0 w 15"/>
                <a:gd name="T17" fmla="*/ 10 h 12"/>
                <a:gd name="T18" fmla="*/ 0 w 15"/>
                <a:gd name="T19" fmla="*/ 11 h 12"/>
                <a:gd name="T20" fmla="*/ 2 w 15"/>
                <a:gd name="T21" fmla="*/ 11 h 12"/>
                <a:gd name="T22" fmla="*/ 5 w 15"/>
                <a:gd name="T23" fmla="*/ 10 h 12"/>
                <a:gd name="T24" fmla="*/ 6 w 15"/>
                <a:gd name="T25" fmla="*/ 9 h 12"/>
                <a:gd name="T26" fmla="*/ 5 w 15"/>
                <a:gd name="T27" fmla="*/ 9 h 12"/>
                <a:gd name="T28" fmla="*/ 7 w 15"/>
                <a:gd name="T29" fmla="*/ 9 h 12"/>
                <a:gd name="T30" fmla="*/ 8 w 15"/>
                <a:gd name="T31" fmla="*/ 6 h 12"/>
                <a:gd name="T32" fmla="*/ 8 w 15"/>
                <a:gd name="T33" fmla="*/ 6 h 12"/>
                <a:gd name="T34" fmla="*/ 10 w 15"/>
                <a:gd name="T35" fmla="*/ 5 h 12"/>
                <a:gd name="T36" fmla="*/ 11 w 15"/>
                <a:gd name="T37" fmla="*/ 5 h 12"/>
                <a:gd name="T38" fmla="*/ 11 w 15"/>
                <a:gd name="T39" fmla="*/ 4 h 12"/>
                <a:gd name="T40" fmla="*/ 12 w 15"/>
                <a:gd name="T41" fmla="*/ 4 h 12"/>
                <a:gd name="T42" fmla="*/ 12 w 15"/>
                <a:gd name="T43" fmla="*/ 3 h 12"/>
                <a:gd name="T44" fmla="*/ 12 w 15"/>
                <a:gd name="T45" fmla="*/ 3 h 12"/>
                <a:gd name="T46" fmla="*/ 12 w 15"/>
                <a:gd name="T47" fmla="*/ 2 h 12"/>
                <a:gd name="T48" fmla="*/ 4 w 15"/>
                <a:gd name="T49" fmla="*/ 10 h 12"/>
                <a:gd name="T50" fmla="*/ 4 w 15"/>
                <a:gd name="T51" fmla="*/ 10 h 12"/>
                <a:gd name="T52" fmla="*/ 4 w 15"/>
                <a:gd name="T53" fmla="*/ 1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 h="12">
                  <a:moveTo>
                    <a:pt x="12" y="2"/>
                  </a:moveTo>
                  <a:cubicBezTo>
                    <a:pt x="13" y="2"/>
                    <a:pt x="15" y="2"/>
                    <a:pt x="15" y="1"/>
                  </a:cubicBezTo>
                  <a:cubicBezTo>
                    <a:pt x="15" y="0"/>
                    <a:pt x="14" y="1"/>
                    <a:pt x="14" y="0"/>
                  </a:cubicBezTo>
                  <a:cubicBezTo>
                    <a:pt x="10" y="3"/>
                    <a:pt x="6" y="5"/>
                    <a:pt x="2" y="9"/>
                  </a:cubicBezTo>
                  <a:cubicBezTo>
                    <a:pt x="2" y="9"/>
                    <a:pt x="3" y="9"/>
                    <a:pt x="3" y="10"/>
                  </a:cubicBezTo>
                  <a:cubicBezTo>
                    <a:pt x="3" y="10"/>
                    <a:pt x="3" y="10"/>
                    <a:pt x="3" y="10"/>
                  </a:cubicBezTo>
                  <a:cubicBezTo>
                    <a:pt x="3" y="10"/>
                    <a:pt x="3" y="10"/>
                    <a:pt x="3" y="10"/>
                  </a:cubicBezTo>
                  <a:cubicBezTo>
                    <a:pt x="2" y="10"/>
                    <a:pt x="1" y="10"/>
                    <a:pt x="1" y="9"/>
                  </a:cubicBezTo>
                  <a:cubicBezTo>
                    <a:pt x="1" y="10"/>
                    <a:pt x="0" y="10"/>
                    <a:pt x="0" y="10"/>
                  </a:cubicBezTo>
                  <a:cubicBezTo>
                    <a:pt x="0" y="10"/>
                    <a:pt x="0" y="11"/>
                    <a:pt x="0" y="11"/>
                  </a:cubicBezTo>
                  <a:cubicBezTo>
                    <a:pt x="1" y="11"/>
                    <a:pt x="1" y="11"/>
                    <a:pt x="2" y="11"/>
                  </a:cubicBezTo>
                  <a:cubicBezTo>
                    <a:pt x="3" y="11"/>
                    <a:pt x="5" y="12"/>
                    <a:pt x="5" y="10"/>
                  </a:cubicBezTo>
                  <a:cubicBezTo>
                    <a:pt x="6" y="10"/>
                    <a:pt x="6" y="10"/>
                    <a:pt x="6" y="9"/>
                  </a:cubicBezTo>
                  <a:cubicBezTo>
                    <a:pt x="6" y="8"/>
                    <a:pt x="5" y="9"/>
                    <a:pt x="5" y="9"/>
                  </a:cubicBezTo>
                  <a:cubicBezTo>
                    <a:pt x="6" y="9"/>
                    <a:pt x="6" y="9"/>
                    <a:pt x="7" y="9"/>
                  </a:cubicBezTo>
                  <a:cubicBezTo>
                    <a:pt x="7" y="7"/>
                    <a:pt x="8" y="7"/>
                    <a:pt x="8" y="6"/>
                  </a:cubicBezTo>
                  <a:cubicBezTo>
                    <a:pt x="8" y="6"/>
                    <a:pt x="8" y="6"/>
                    <a:pt x="8" y="6"/>
                  </a:cubicBezTo>
                  <a:cubicBezTo>
                    <a:pt x="9" y="6"/>
                    <a:pt x="9" y="5"/>
                    <a:pt x="10" y="5"/>
                  </a:cubicBezTo>
                  <a:cubicBezTo>
                    <a:pt x="10" y="5"/>
                    <a:pt x="10" y="5"/>
                    <a:pt x="11" y="5"/>
                  </a:cubicBezTo>
                  <a:cubicBezTo>
                    <a:pt x="11" y="4"/>
                    <a:pt x="11" y="4"/>
                    <a:pt x="11" y="4"/>
                  </a:cubicBezTo>
                  <a:cubicBezTo>
                    <a:pt x="11" y="4"/>
                    <a:pt x="11" y="4"/>
                    <a:pt x="12" y="4"/>
                  </a:cubicBezTo>
                  <a:cubicBezTo>
                    <a:pt x="12" y="4"/>
                    <a:pt x="12" y="3"/>
                    <a:pt x="12" y="3"/>
                  </a:cubicBezTo>
                  <a:cubicBezTo>
                    <a:pt x="12" y="3"/>
                    <a:pt x="12" y="3"/>
                    <a:pt x="12" y="3"/>
                  </a:cubicBezTo>
                  <a:cubicBezTo>
                    <a:pt x="12" y="3"/>
                    <a:pt x="12" y="2"/>
                    <a:pt x="12" y="2"/>
                  </a:cubicBezTo>
                  <a:close/>
                  <a:moveTo>
                    <a:pt x="4" y="10"/>
                  </a:moveTo>
                  <a:cubicBezTo>
                    <a:pt x="4" y="10"/>
                    <a:pt x="4" y="10"/>
                    <a:pt x="4" y="10"/>
                  </a:cubicBezTo>
                  <a:cubicBezTo>
                    <a:pt x="4" y="10"/>
                    <a:pt x="4" y="10"/>
                    <a:pt x="4" y="10"/>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68" name="Freeform 69"/>
            <p:cNvSpPr/>
            <p:nvPr/>
          </p:nvSpPr>
          <p:spPr bwMode="auto">
            <a:xfrm>
              <a:off x="4192545" y="5812747"/>
              <a:ext cx="2169" cy="4337"/>
            </a:xfrm>
            <a:custGeom>
              <a:avLst/>
              <a:gdLst>
                <a:gd name="T0" fmla="*/ 0 w 1"/>
                <a:gd name="T1" fmla="*/ 2 h 2"/>
                <a:gd name="T2" fmla="*/ 1 w 1"/>
                <a:gd name="T3" fmla="*/ 0 h 2"/>
                <a:gd name="T4" fmla="*/ 0 w 1"/>
                <a:gd name="T5" fmla="*/ 0 h 2"/>
                <a:gd name="T6" fmla="*/ 0 w 1"/>
                <a:gd name="T7" fmla="*/ 2 h 2"/>
              </a:gdLst>
              <a:ahLst/>
              <a:cxnLst>
                <a:cxn ang="0">
                  <a:pos x="T0" y="T1"/>
                </a:cxn>
                <a:cxn ang="0">
                  <a:pos x="T2" y="T3"/>
                </a:cxn>
                <a:cxn ang="0">
                  <a:pos x="T4" y="T5"/>
                </a:cxn>
                <a:cxn ang="0">
                  <a:pos x="T6" y="T7"/>
                </a:cxn>
              </a:cxnLst>
              <a:rect l="0" t="0" r="r" b="b"/>
              <a:pathLst>
                <a:path w="1" h="2">
                  <a:moveTo>
                    <a:pt x="0" y="2"/>
                  </a:moveTo>
                  <a:cubicBezTo>
                    <a:pt x="1" y="2"/>
                    <a:pt x="1" y="1"/>
                    <a:pt x="1" y="0"/>
                  </a:cubicBezTo>
                  <a:cubicBezTo>
                    <a:pt x="1" y="0"/>
                    <a:pt x="1" y="0"/>
                    <a:pt x="0" y="0"/>
                  </a:cubicBezTo>
                  <a:cubicBezTo>
                    <a:pt x="0" y="1"/>
                    <a:pt x="0" y="0"/>
                    <a:pt x="0" y="2"/>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69" name="Freeform 70"/>
            <p:cNvSpPr/>
            <p:nvPr/>
          </p:nvSpPr>
          <p:spPr bwMode="auto">
            <a:xfrm>
              <a:off x="4072189" y="5779134"/>
              <a:ext cx="2169" cy="2169"/>
            </a:xfrm>
            <a:custGeom>
              <a:avLst/>
              <a:gdLst>
                <a:gd name="T0" fmla="*/ 0 w 1"/>
                <a:gd name="T1" fmla="*/ 0 h 1"/>
                <a:gd name="T2" fmla="*/ 1 w 1"/>
                <a:gd name="T3" fmla="*/ 1 h 1"/>
                <a:gd name="T4" fmla="*/ 0 w 1"/>
                <a:gd name="T5" fmla="*/ 0 h 1"/>
                <a:gd name="T6" fmla="*/ 0 w 1"/>
                <a:gd name="T7" fmla="*/ 0 h 1"/>
              </a:gdLst>
              <a:ahLst/>
              <a:cxnLst>
                <a:cxn ang="0">
                  <a:pos x="T0" y="T1"/>
                </a:cxn>
                <a:cxn ang="0">
                  <a:pos x="T2" y="T3"/>
                </a:cxn>
                <a:cxn ang="0">
                  <a:pos x="T4" y="T5"/>
                </a:cxn>
                <a:cxn ang="0">
                  <a:pos x="T6" y="T7"/>
                </a:cxn>
              </a:cxnLst>
              <a:rect l="0" t="0" r="r" b="b"/>
              <a:pathLst>
                <a:path w="1" h="1">
                  <a:moveTo>
                    <a:pt x="0" y="0"/>
                  </a:moveTo>
                  <a:cubicBezTo>
                    <a:pt x="0" y="1"/>
                    <a:pt x="1" y="0"/>
                    <a:pt x="1" y="1"/>
                  </a:cubicBezTo>
                  <a:cubicBezTo>
                    <a:pt x="1" y="0"/>
                    <a:pt x="1" y="0"/>
                    <a:pt x="0" y="0"/>
                  </a:cubicBezTo>
                  <a:cubicBezTo>
                    <a:pt x="0" y="0"/>
                    <a:pt x="0" y="0"/>
                    <a:pt x="0" y="0"/>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70" name="Freeform 71"/>
            <p:cNvSpPr/>
            <p:nvPr/>
          </p:nvSpPr>
          <p:spPr bwMode="auto">
            <a:xfrm>
              <a:off x="4030986" y="5724920"/>
              <a:ext cx="9759" cy="22770"/>
            </a:xfrm>
            <a:custGeom>
              <a:avLst/>
              <a:gdLst>
                <a:gd name="T0" fmla="*/ 3 w 4"/>
                <a:gd name="T1" fmla="*/ 5 h 9"/>
                <a:gd name="T2" fmla="*/ 3 w 4"/>
                <a:gd name="T3" fmla="*/ 2 h 9"/>
                <a:gd name="T4" fmla="*/ 2 w 4"/>
                <a:gd name="T5" fmla="*/ 1 h 9"/>
                <a:gd name="T6" fmla="*/ 2 w 4"/>
                <a:gd name="T7" fmla="*/ 0 h 9"/>
                <a:gd name="T8" fmla="*/ 1 w 4"/>
                <a:gd name="T9" fmla="*/ 0 h 9"/>
                <a:gd name="T10" fmla="*/ 0 w 4"/>
                <a:gd name="T11" fmla="*/ 4 h 9"/>
                <a:gd name="T12" fmla="*/ 2 w 4"/>
                <a:gd name="T13" fmla="*/ 4 h 9"/>
                <a:gd name="T14" fmla="*/ 0 w 4"/>
                <a:gd name="T15" fmla="*/ 5 h 9"/>
                <a:gd name="T16" fmla="*/ 1 w 4"/>
                <a:gd name="T17" fmla="*/ 8 h 9"/>
                <a:gd name="T18" fmla="*/ 0 w 4"/>
                <a:gd name="T19" fmla="*/ 9 h 9"/>
                <a:gd name="T20" fmla="*/ 3 w 4"/>
                <a:gd name="T21" fmla="*/ 8 h 9"/>
                <a:gd name="T22" fmla="*/ 4 w 4"/>
                <a:gd name="T23" fmla="*/ 6 h 9"/>
                <a:gd name="T24" fmla="*/ 3 w 4"/>
                <a:gd name="T25"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 h="9">
                  <a:moveTo>
                    <a:pt x="3" y="5"/>
                  </a:moveTo>
                  <a:cubicBezTo>
                    <a:pt x="4" y="3"/>
                    <a:pt x="2" y="3"/>
                    <a:pt x="3" y="2"/>
                  </a:cubicBezTo>
                  <a:cubicBezTo>
                    <a:pt x="2" y="1"/>
                    <a:pt x="2" y="1"/>
                    <a:pt x="2" y="1"/>
                  </a:cubicBezTo>
                  <a:cubicBezTo>
                    <a:pt x="2" y="1"/>
                    <a:pt x="2" y="0"/>
                    <a:pt x="2" y="0"/>
                  </a:cubicBezTo>
                  <a:cubicBezTo>
                    <a:pt x="2" y="0"/>
                    <a:pt x="1" y="0"/>
                    <a:pt x="1" y="0"/>
                  </a:cubicBezTo>
                  <a:cubicBezTo>
                    <a:pt x="1" y="2"/>
                    <a:pt x="0" y="2"/>
                    <a:pt x="0" y="4"/>
                  </a:cubicBezTo>
                  <a:cubicBezTo>
                    <a:pt x="1" y="4"/>
                    <a:pt x="1" y="4"/>
                    <a:pt x="2" y="4"/>
                  </a:cubicBezTo>
                  <a:cubicBezTo>
                    <a:pt x="2" y="5"/>
                    <a:pt x="1" y="6"/>
                    <a:pt x="0" y="5"/>
                  </a:cubicBezTo>
                  <a:cubicBezTo>
                    <a:pt x="0" y="7"/>
                    <a:pt x="0" y="7"/>
                    <a:pt x="1" y="8"/>
                  </a:cubicBezTo>
                  <a:cubicBezTo>
                    <a:pt x="0" y="8"/>
                    <a:pt x="0" y="8"/>
                    <a:pt x="0" y="9"/>
                  </a:cubicBezTo>
                  <a:cubicBezTo>
                    <a:pt x="1" y="9"/>
                    <a:pt x="2" y="8"/>
                    <a:pt x="3" y="8"/>
                  </a:cubicBezTo>
                  <a:cubicBezTo>
                    <a:pt x="4" y="7"/>
                    <a:pt x="3" y="7"/>
                    <a:pt x="4" y="6"/>
                  </a:cubicBezTo>
                  <a:cubicBezTo>
                    <a:pt x="4" y="5"/>
                    <a:pt x="4" y="5"/>
                    <a:pt x="3" y="5"/>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71" name="Freeform 72"/>
            <p:cNvSpPr>
              <a:spLocks noEditPoints="1"/>
            </p:cNvSpPr>
            <p:nvPr/>
          </p:nvSpPr>
          <p:spPr bwMode="auto">
            <a:xfrm>
              <a:off x="4015806" y="5673959"/>
              <a:ext cx="209267" cy="195171"/>
            </a:xfrm>
            <a:custGeom>
              <a:avLst/>
              <a:gdLst>
                <a:gd name="T0" fmla="*/ 80 w 82"/>
                <a:gd name="T1" fmla="*/ 23 h 76"/>
                <a:gd name="T2" fmla="*/ 64 w 82"/>
                <a:gd name="T3" fmla="*/ 4 h 76"/>
                <a:gd name="T4" fmla="*/ 61 w 82"/>
                <a:gd name="T5" fmla="*/ 1 h 76"/>
                <a:gd name="T6" fmla="*/ 56 w 82"/>
                <a:gd name="T7" fmla="*/ 2 h 76"/>
                <a:gd name="T8" fmla="*/ 50 w 82"/>
                <a:gd name="T9" fmla="*/ 4 h 76"/>
                <a:gd name="T10" fmla="*/ 46 w 82"/>
                <a:gd name="T11" fmla="*/ 6 h 76"/>
                <a:gd name="T12" fmla="*/ 43 w 82"/>
                <a:gd name="T13" fmla="*/ 6 h 76"/>
                <a:gd name="T14" fmla="*/ 35 w 82"/>
                <a:gd name="T15" fmla="*/ 10 h 76"/>
                <a:gd name="T16" fmla="*/ 29 w 82"/>
                <a:gd name="T17" fmla="*/ 13 h 76"/>
                <a:gd name="T18" fmla="*/ 29 w 82"/>
                <a:gd name="T19" fmla="*/ 13 h 76"/>
                <a:gd name="T20" fmla="*/ 21 w 82"/>
                <a:gd name="T21" fmla="*/ 7 h 76"/>
                <a:gd name="T22" fmla="*/ 15 w 82"/>
                <a:gd name="T23" fmla="*/ 15 h 76"/>
                <a:gd name="T24" fmla="*/ 12 w 82"/>
                <a:gd name="T25" fmla="*/ 21 h 76"/>
                <a:gd name="T26" fmla="*/ 11 w 82"/>
                <a:gd name="T27" fmla="*/ 25 h 76"/>
                <a:gd name="T28" fmla="*/ 7 w 82"/>
                <a:gd name="T29" fmla="*/ 30 h 76"/>
                <a:gd name="T30" fmla="*/ 8 w 82"/>
                <a:gd name="T31" fmla="*/ 35 h 76"/>
                <a:gd name="T32" fmla="*/ 7 w 82"/>
                <a:gd name="T33" fmla="*/ 41 h 76"/>
                <a:gd name="T34" fmla="*/ 14 w 82"/>
                <a:gd name="T35" fmla="*/ 34 h 76"/>
                <a:gd name="T36" fmla="*/ 15 w 82"/>
                <a:gd name="T37" fmla="*/ 36 h 76"/>
                <a:gd name="T38" fmla="*/ 18 w 82"/>
                <a:gd name="T39" fmla="*/ 40 h 76"/>
                <a:gd name="T40" fmla="*/ 17 w 82"/>
                <a:gd name="T41" fmla="*/ 34 h 76"/>
                <a:gd name="T42" fmla="*/ 20 w 82"/>
                <a:gd name="T43" fmla="*/ 41 h 76"/>
                <a:gd name="T44" fmla="*/ 23 w 82"/>
                <a:gd name="T45" fmla="*/ 40 h 76"/>
                <a:gd name="T46" fmla="*/ 28 w 82"/>
                <a:gd name="T47" fmla="*/ 41 h 76"/>
                <a:gd name="T48" fmla="*/ 20 w 82"/>
                <a:gd name="T49" fmla="*/ 45 h 76"/>
                <a:gd name="T50" fmla="*/ 12 w 82"/>
                <a:gd name="T51" fmla="*/ 41 h 76"/>
                <a:gd name="T52" fmla="*/ 3 w 82"/>
                <a:gd name="T53" fmla="*/ 47 h 76"/>
                <a:gd name="T54" fmla="*/ 2 w 82"/>
                <a:gd name="T55" fmla="*/ 64 h 76"/>
                <a:gd name="T56" fmla="*/ 10 w 82"/>
                <a:gd name="T57" fmla="*/ 65 h 76"/>
                <a:gd name="T58" fmla="*/ 15 w 82"/>
                <a:gd name="T59" fmla="*/ 74 h 76"/>
                <a:gd name="T60" fmla="*/ 32 w 82"/>
                <a:gd name="T61" fmla="*/ 69 h 76"/>
                <a:gd name="T62" fmla="*/ 35 w 82"/>
                <a:gd name="T63" fmla="*/ 60 h 76"/>
                <a:gd name="T64" fmla="*/ 29 w 82"/>
                <a:gd name="T65" fmla="*/ 51 h 76"/>
                <a:gd name="T66" fmla="*/ 34 w 82"/>
                <a:gd name="T67" fmla="*/ 59 h 76"/>
                <a:gd name="T68" fmla="*/ 42 w 82"/>
                <a:gd name="T69" fmla="*/ 52 h 76"/>
                <a:gd name="T70" fmla="*/ 37 w 82"/>
                <a:gd name="T71" fmla="*/ 46 h 76"/>
                <a:gd name="T72" fmla="*/ 44 w 82"/>
                <a:gd name="T73" fmla="*/ 50 h 76"/>
                <a:gd name="T74" fmla="*/ 48 w 82"/>
                <a:gd name="T75" fmla="*/ 53 h 76"/>
                <a:gd name="T76" fmla="*/ 51 w 82"/>
                <a:gd name="T77" fmla="*/ 62 h 76"/>
                <a:gd name="T78" fmla="*/ 55 w 82"/>
                <a:gd name="T79" fmla="*/ 56 h 76"/>
                <a:gd name="T80" fmla="*/ 60 w 82"/>
                <a:gd name="T81" fmla="*/ 55 h 76"/>
                <a:gd name="T82" fmla="*/ 63 w 82"/>
                <a:gd name="T83" fmla="*/ 60 h 76"/>
                <a:gd name="T84" fmla="*/ 66 w 82"/>
                <a:gd name="T85" fmla="*/ 63 h 76"/>
                <a:gd name="T86" fmla="*/ 67 w 82"/>
                <a:gd name="T87" fmla="*/ 62 h 76"/>
                <a:gd name="T88" fmla="*/ 69 w 82"/>
                <a:gd name="T89" fmla="*/ 54 h 76"/>
                <a:gd name="T90" fmla="*/ 75 w 82"/>
                <a:gd name="T91" fmla="*/ 45 h 76"/>
                <a:gd name="T92" fmla="*/ 75 w 82"/>
                <a:gd name="T93" fmla="*/ 40 h 76"/>
                <a:gd name="T94" fmla="*/ 78 w 82"/>
                <a:gd name="T95" fmla="*/ 36 h 76"/>
                <a:gd name="T96" fmla="*/ 82 w 82"/>
                <a:gd name="T97" fmla="*/ 27 h 76"/>
                <a:gd name="T98" fmla="*/ 19 w 82"/>
                <a:gd name="T99" fmla="*/ 24 h 76"/>
                <a:gd name="T100" fmla="*/ 15 w 82"/>
                <a:gd name="T101" fmla="*/ 24 h 76"/>
                <a:gd name="T102" fmla="*/ 18 w 82"/>
                <a:gd name="T103" fmla="*/ 19 h 76"/>
                <a:gd name="T104" fmla="*/ 21 w 82"/>
                <a:gd name="T105" fmla="*/ 19 h 76"/>
                <a:gd name="T106" fmla="*/ 24 w 82"/>
                <a:gd name="T107" fmla="*/ 9 h 76"/>
                <a:gd name="T108" fmla="*/ 28 w 82"/>
                <a:gd name="T109" fmla="*/ 48 h 76"/>
                <a:gd name="T110" fmla="*/ 28 w 82"/>
                <a:gd name="T111" fmla="*/ 15 h 76"/>
                <a:gd name="T112" fmla="*/ 45 w 82"/>
                <a:gd name="T113" fmla="*/ 9 h 76"/>
                <a:gd name="T114" fmla="*/ 61 w 82"/>
                <a:gd name="T115" fmla="*/ 5 h 76"/>
                <a:gd name="T116" fmla="*/ 62 w 82"/>
                <a:gd name="T117" fmla="*/ 4 h 76"/>
                <a:gd name="T118" fmla="*/ 74 w 82"/>
                <a:gd name="T119" fmla="*/ 3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2" h="76">
                  <a:moveTo>
                    <a:pt x="82" y="27"/>
                  </a:moveTo>
                  <a:cubicBezTo>
                    <a:pt x="82" y="26"/>
                    <a:pt x="81" y="25"/>
                    <a:pt x="81" y="24"/>
                  </a:cubicBezTo>
                  <a:cubicBezTo>
                    <a:pt x="80" y="25"/>
                    <a:pt x="79" y="25"/>
                    <a:pt x="79" y="24"/>
                  </a:cubicBezTo>
                  <a:cubicBezTo>
                    <a:pt x="79" y="23"/>
                    <a:pt x="80" y="23"/>
                    <a:pt x="80" y="23"/>
                  </a:cubicBezTo>
                  <a:cubicBezTo>
                    <a:pt x="77" y="16"/>
                    <a:pt x="72" y="10"/>
                    <a:pt x="67" y="5"/>
                  </a:cubicBezTo>
                  <a:cubicBezTo>
                    <a:pt x="66" y="5"/>
                    <a:pt x="66" y="5"/>
                    <a:pt x="65" y="5"/>
                  </a:cubicBezTo>
                  <a:cubicBezTo>
                    <a:pt x="65" y="5"/>
                    <a:pt x="65" y="5"/>
                    <a:pt x="64" y="5"/>
                  </a:cubicBezTo>
                  <a:cubicBezTo>
                    <a:pt x="64" y="5"/>
                    <a:pt x="64" y="4"/>
                    <a:pt x="64" y="4"/>
                  </a:cubicBezTo>
                  <a:cubicBezTo>
                    <a:pt x="63" y="4"/>
                    <a:pt x="63" y="4"/>
                    <a:pt x="62" y="4"/>
                  </a:cubicBezTo>
                  <a:cubicBezTo>
                    <a:pt x="62" y="4"/>
                    <a:pt x="62" y="4"/>
                    <a:pt x="62" y="3"/>
                  </a:cubicBezTo>
                  <a:cubicBezTo>
                    <a:pt x="63" y="3"/>
                    <a:pt x="63" y="3"/>
                    <a:pt x="63" y="2"/>
                  </a:cubicBezTo>
                  <a:cubicBezTo>
                    <a:pt x="62" y="2"/>
                    <a:pt x="62" y="1"/>
                    <a:pt x="61" y="1"/>
                  </a:cubicBezTo>
                  <a:cubicBezTo>
                    <a:pt x="61" y="1"/>
                    <a:pt x="60" y="1"/>
                    <a:pt x="59" y="1"/>
                  </a:cubicBezTo>
                  <a:cubicBezTo>
                    <a:pt x="59" y="1"/>
                    <a:pt x="59" y="1"/>
                    <a:pt x="59" y="1"/>
                  </a:cubicBezTo>
                  <a:cubicBezTo>
                    <a:pt x="58" y="1"/>
                    <a:pt x="58" y="0"/>
                    <a:pt x="57" y="0"/>
                  </a:cubicBezTo>
                  <a:cubicBezTo>
                    <a:pt x="57" y="0"/>
                    <a:pt x="56" y="1"/>
                    <a:pt x="56" y="2"/>
                  </a:cubicBezTo>
                  <a:cubicBezTo>
                    <a:pt x="55" y="1"/>
                    <a:pt x="56" y="3"/>
                    <a:pt x="55" y="2"/>
                  </a:cubicBezTo>
                  <a:cubicBezTo>
                    <a:pt x="54" y="2"/>
                    <a:pt x="55" y="1"/>
                    <a:pt x="54" y="2"/>
                  </a:cubicBezTo>
                  <a:cubicBezTo>
                    <a:pt x="53" y="2"/>
                    <a:pt x="52" y="3"/>
                    <a:pt x="51" y="3"/>
                  </a:cubicBezTo>
                  <a:cubicBezTo>
                    <a:pt x="51" y="3"/>
                    <a:pt x="50" y="4"/>
                    <a:pt x="50" y="4"/>
                  </a:cubicBezTo>
                  <a:cubicBezTo>
                    <a:pt x="49" y="4"/>
                    <a:pt x="50" y="5"/>
                    <a:pt x="49" y="5"/>
                  </a:cubicBezTo>
                  <a:cubicBezTo>
                    <a:pt x="48" y="5"/>
                    <a:pt x="47" y="4"/>
                    <a:pt x="48" y="5"/>
                  </a:cubicBezTo>
                  <a:cubicBezTo>
                    <a:pt x="48" y="6"/>
                    <a:pt x="49" y="6"/>
                    <a:pt x="49" y="7"/>
                  </a:cubicBezTo>
                  <a:cubicBezTo>
                    <a:pt x="48" y="7"/>
                    <a:pt x="48" y="6"/>
                    <a:pt x="46" y="6"/>
                  </a:cubicBezTo>
                  <a:cubicBezTo>
                    <a:pt x="46" y="7"/>
                    <a:pt x="46" y="8"/>
                    <a:pt x="46" y="8"/>
                  </a:cubicBezTo>
                  <a:cubicBezTo>
                    <a:pt x="46" y="7"/>
                    <a:pt x="46" y="7"/>
                    <a:pt x="46" y="6"/>
                  </a:cubicBezTo>
                  <a:cubicBezTo>
                    <a:pt x="45" y="6"/>
                    <a:pt x="45" y="7"/>
                    <a:pt x="44" y="7"/>
                  </a:cubicBezTo>
                  <a:cubicBezTo>
                    <a:pt x="44" y="6"/>
                    <a:pt x="44" y="5"/>
                    <a:pt x="43" y="6"/>
                  </a:cubicBezTo>
                  <a:cubicBezTo>
                    <a:pt x="42" y="7"/>
                    <a:pt x="41" y="8"/>
                    <a:pt x="40" y="9"/>
                  </a:cubicBezTo>
                  <a:cubicBezTo>
                    <a:pt x="39" y="9"/>
                    <a:pt x="39" y="8"/>
                    <a:pt x="37" y="8"/>
                  </a:cubicBezTo>
                  <a:cubicBezTo>
                    <a:pt x="37" y="10"/>
                    <a:pt x="39" y="9"/>
                    <a:pt x="38" y="10"/>
                  </a:cubicBezTo>
                  <a:cubicBezTo>
                    <a:pt x="37" y="10"/>
                    <a:pt x="36" y="10"/>
                    <a:pt x="35" y="10"/>
                  </a:cubicBezTo>
                  <a:cubicBezTo>
                    <a:pt x="34" y="10"/>
                    <a:pt x="33" y="11"/>
                    <a:pt x="32" y="12"/>
                  </a:cubicBezTo>
                  <a:cubicBezTo>
                    <a:pt x="32" y="11"/>
                    <a:pt x="32" y="11"/>
                    <a:pt x="32" y="10"/>
                  </a:cubicBezTo>
                  <a:cubicBezTo>
                    <a:pt x="31" y="10"/>
                    <a:pt x="31" y="10"/>
                    <a:pt x="31" y="10"/>
                  </a:cubicBezTo>
                  <a:cubicBezTo>
                    <a:pt x="31" y="11"/>
                    <a:pt x="31" y="13"/>
                    <a:pt x="29" y="13"/>
                  </a:cubicBezTo>
                  <a:cubicBezTo>
                    <a:pt x="29" y="14"/>
                    <a:pt x="28" y="13"/>
                    <a:pt x="28" y="14"/>
                  </a:cubicBezTo>
                  <a:cubicBezTo>
                    <a:pt x="27" y="14"/>
                    <a:pt x="28" y="15"/>
                    <a:pt x="28" y="15"/>
                  </a:cubicBezTo>
                  <a:cubicBezTo>
                    <a:pt x="26" y="15"/>
                    <a:pt x="26" y="13"/>
                    <a:pt x="26" y="12"/>
                  </a:cubicBezTo>
                  <a:cubicBezTo>
                    <a:pt x="27" y="12"/>
                    <a:pt x="29" y="12"/>
                    <a:pt x="29" y="13"/>
                  </a:cubicBezTo>
                  <a:cubicBezTo>
                    <a:pt x="30" y="11"/>
                    <a:pt x="28" y="10"/>
                    <a:pt x="26" y="10"/>
                  </a:cubicBezTo>
                  <a:cubicBezTo>
                    <a:pt x="26" y="9"/>
                    <a:pt x="25" y="9"/>
                    <a:pt x="25" y="9"/>
                  </a:cubicBezTo>
                  <a:cubicBezTo>
                    <a:pt x="24" y="8"/>
                    <a:pt x="24" y="8"/>
                    <a:pt x="23" y="7"/>
                  </a:cubicBezTo>
                  <a:cubicBezTo>
                    <a:pt x="23" y="7"/>
                    <a:pt x="22" y="7"/>
                    <a:pt x="21" y="7"/>
                  </a:cubicBezTo>
                  <a:cubicBezTo>
                    <a:pt x="21" y="8"/>
                    <a:pt x="20" y="8"/>
                    <a:pt x="19" y="9"/>
                  </a:cubicBezTo>
                  <a:cubicBezTo>
                    <a:pt x="19" y="8"/>
                    <a:pt x="19" y="9"/>
                    <a:pt x="19" y="9"/>
                  </a:cubicBezTo>
                  <a:cubicBezTo>
                    <a:pt x="18" y="10"/>
                    <a:pt x="17" y="11"/>
                    <a:pt x="16" y="12"/>
                  </a:cubicBezTo>
                  <a:cubicBezTo>
                    <a:pt x="16" y="13"/>
                    <a:pt x="15" y="14"/>
                    <a:pt x="15" y="15"/>
                  </a:cubicBezTo>
                  <a:cubicBezTo>
                    <a:pt x="14" y="14"/>
                    <a:pt x="14" y="14"/>
                    <a:pt x="14" y="14"/>
                  </a:cubicBezTo>
                  <a:cubicBezTo>
                    <a:pt x="14" y="15"/>
                    <a:pt x="14" y="15"/>
                    <a:pt x="14" y="15"/>
                  </a:cubicBezTo>
                  <a:cubicBezTo>
                    <a:pt x="12" y="15"/>
                    <a:pt x="12" y="17"/>
                    <a:pt x="12" y="18"/>
                  </a:cubicBezTo>
                  <a:cubicBezTo>
                    <a:pt x="12" y="19"/>
                    <a:pt x="12" y="20"/>
                    <a:pt x="12" y="21"/>
                  </a:cubicBezTo>
                  <a:cubicBezTo>
                    <a:pt x="12" y="22"/>
                    <a:pt x="14" y="22"/>
                    <a:pt x="14" y="22"/>
                  </a:cubicBezTo>
                  <a:cubicBezTo>
                    <a:pt x="14" y="23"/>
                    <a:pt x="13" y="23"/>
                    <a:pt x="13" y="24"/>
                  </a:cubicBezTo>
                  <a:cubicBezTo>
                    <a:pt x="14" y="24"/>
                    <a:pt x="14" y="24"/>
                    <a:pt x="14" y="25"/>
                  </a:cubicBezTo>
                  <a:cubicBezTo>
                    <a:pt x="13" y="25"/>
                    <a:pt x="12" y="25"/>
                    <a:pt x="11" y="25"/>
                  </a:cubicBezTo>
                  <a:cubicBezTo>
                    <a:pt x="11" y="26"/>
                    <a:pt x="11" y="26"/>
                    <a:pt x="11" y="27"/>
                  </a:cubicBezTo>
                  <a:cubicBezTo>
                    <a:pt x="10" y="27"/>
                    <a:pt x="10" y="29"/>
                    <a:pt x="9" y="28"/>
                  </a:cubicBezTo>
                  <a:cubicBezTo>
                    <a:pt x="9" y="29"/>
                    <a:pt x="9" y="29"/>
                    <a:pt x="9" y="29"/>
                  </a:cubicBezTo>
                  <a:cubicBezTo>
                    <a:pt x="8" y="29"/>
                    <a:pt x="8" y="30"/>
                    <a:pt x="7" y="30"/>
                  </a:cubicBezTo>
                  <a:cubicBezTo>
                    <a:pt x="7" y="30"/>
                    <a:pt x="6" y="30"/>
                    <a:pt x="6" y="31"/>
                  </a:cubicBezTo>
                  <a:cubicBezTo>
                    <a:pt x="6" y="32"/>
                    <a:pt x="7" y="31"/>
                    <a:pt x="8" y="31"/>
                  </a:cubicBezTo>
                  <a:cubicBezTo>
                    <a:pt x="8" y="33"/>
                    <a:pt x="9" y="32"/>
                    <a:pt x="9" y="34"/>
                  </a:cubicBezTo>
                  <a:cubicBezTo>
                    <a:pt x="8" y="34"/>
                    <a:pt x="8" y="35"/>
                    <a:pt x="8" y="35"/>
                  </a:cubicBezTo>
                  <a:cubicBezTo>
                    <a:pt x="7" y="34"/>
                    <a:pt x="6" y="35"/>
                    <a:pt x="4" y="35"/>
                  </a:cubicBezTo>
                  <a:cubicBezTo>
                    <a:pt x="4" y="36"/>
                    <a:pt x="5" y="38"/>
                    <a:pt x="4" y="38"/>
                  </a:cubicBezTo>
                  <a:cubicBezTo>
                    <a:pt x="4" y="39"/>
                    <a:pt x="5" y="39"/>
                    <a:pt x="4" y="40"/>
                  </a:cubicBezTo>
                  <a:cubicBezTo>
                    <a:pt x="6" y="40"/>
                    <a:pt x="6" y="41"/>
                    <a:pt x="7" y="41"/>
                  </a:cubicBezTo>
                  <a:cubicBezTo>
                    <a:pt x="7" y="40"/>
                    <a:pt x="8" y="40"/>
                    <a:pt x="8" y="41"/>
                  </a:cubicBezTo>
                  <a:cubicBezTo>
                    <a:pt x="9" y="40"/>
                    <a:pt x="10" y="39"/>
                    <a:pt x="10" y="37"/>
                  </a:cubicBezTo>
                  <a:cubicBezTo>
                    <a:pt x="11" y="37"/>
                    <a:pt x="10" y="35"/>
                    <a:pt x="12" y="35"/>
                  </a:cubicBezTo>
                  <a:cubicBezTo>
                    <a:pt x="13" y="35"/>
                    <a:pt x="13" y="35"/>
                    <a:pt x="14" y="34"/>
                  </a:cubicBezTo>
                  <a:cubicBezTo>
                    <a:pt x="13" y="36"/>
                    <a:pt x="14" y="37"/>
                    <a:pt x="14" y="39"/>
                  </a:cubicBezTo>
                  <a:cubicBezTo>
                    <a:pt x="16" y="38"/>
                    <a:pt x="15" y="37"/>
                    <a:pt x="15" y="36"/>
                  </a:cubicBezTo>
                  <a:cubicBezTo>
                    <a:pt x="15" y="36"/>
                    <a:pt x="14" y="35"/>
                    <a:pt x="15" y="35"/>
                  </a:cubicBezTo>
                  <a:cubicBezTo>
                    <a:pt x="15" y="35"/>
                    <a:pt x="15" y="35"/>
                    <a:pt x="15" y="36"/>
                  </a:cubicBezTo>
                  <a:cubicBezTo>
                    <a:pt x="15" y="36"/>
                    <a:pt x="15" y="36"/>
                    <a:pt x="15" y="37"/>
                  </a:cubicBezTo>
                  <a:cubicBezTo>
                    <a:pt x="17" y="37"/>
                    <a:pt x="17" y="37"/>
                    <a:pt x="18" y="38"/>
                  </a:cubicBezTo>
                  <a:cubicBezTo>
                    <a:pt x="18" y="39"/>
                    <a:pt x="17" y="39"/>
                    <a:pt x="16" y="39"/>
                  </a:cubicBezTo>
                  <a:cubicBezTo>
                    <a:pt x="16" y="40"/>
                    <a:pt x="17" y="40"/>
                    <a:pt x="18" y="40"/>
                  </a:cubicBezTo>
                  <a:cubicBezTo>
                    <a:pt x="17" y="39"/>
                    <a:pt x="18" y="39"/>
                    <a:pt x="19" y="38"/>
                  </a:cubicBezTo>
                  <a:cubicBezTo>
                    <a:pt x="19" y="38"/>
                    <a:pt x="18" y="38"/>
                    <a:pt x="18" y="38"/>
                  </a:cubicBezTo>
                  <a:cubicBezTo>
                    <a:pt x="19" y="37"/>
                    <a:pt x="19" y="38"/>
                    <a:pt x="19" y="38"/>
                  </a:cubicBezTo>
                  <a:cubicBezTo>
                    <a:pt x="19" y="36"/>
                    <a:pt x="16" y="36"/>
                    <a:pt x="17" y="34"/>
                  </a:cubicBezTo>
                  <a:cubicBezTo>
                    <a:pt x="17" y="35"/>
                    <a:pt x="19" y="36"/>
                    <a:pt x="19" y="37"/>
                  </a:cubicBezTo>
                  <a:cubicBezTo>
                    <a:pt x="20" y="37"/>
                    <a:pt x="20" y="38"/>
                    <a:pt x="20" y="38"/>
                  </a:cubicBezTo>
                  <a:cubicBezTo>
                    <a:pt x="20" y="38"/>
                    <a:pt x="20" y="38"/>
                    <a:pt x="20" y="39"/>
                  </a:cubicBezTo>
                  <a:cubicBezTo>
                    <a:pt x="20" y="39"/>
                    <a:pt x="20" y="40"/>
                    <a:pt x="20" y="41"/>
                  </a:cubicBezTo>
                  <a:cubicBezTo>
                    <a:pt x="21" y="41"/>
                    <a:pt x="21" y="41"/>
                    <a:pt x="22" y="41"/>
                  </a:cubicBezTo>
                  <a:cubicBezTo>
                    <a:pt x="22" y="40"/>
                    <a:pt x="22" y="39"/>
                    <a:pt x="22" y="38"/>
                  </a:cubicBezTo>
                  <a:cubicBezTo>
                    <a:pt x="22" y="38"/>
                    <a:pt x="23" y="38"/>
                    <a:pt x="23" y="38"/>
                  </a:cubicBezTo>
                  <a:cubicBezTo>
                    <a:pt x="23" y="39"/>
                    <a:pt x="23" y="39"/>
                    <a:pt x="23" y="40"/>
                  </a:cubicBezTo>
                  <a:cubicBezTo>
                    <a:pt x="23" y="40"/>
                    <a:pt x="23" y="40"/>
                    <a:pt x="23" y="41"/>
                  </a:cubicBezTo>
                  <a:cubicBezTo>
                    <a:pt x="24" y="41"/>
                    <a:pt x="26" y="41"/>
                    <a:pt x="26" y="41"/>
                  </a:cubicBezTo>
                  <a:cubicBezTo>
                    <a:pt x="27" y="41"/>
                    <a:pt x="26" y="42"/>
                    <a:pt x="27" y="42"/>
                  </a:cubicBezTo>
                  <a:cubicBezTo>
                    <a:pt x="28" y="42"/>
                    <a:pt x="27" y="40"/>
                    <a:pt x="28" y="41"/>
                  </a:cubicBezTo>
                  <a:cubicBezTo>
                    <a:pt x="28" y="41"/>
                    <a:pt x="28" y="42"/>
                    <a:pt x="28" y="42"/>
                  </a:cubicBezTo>
                  <a:cubicBezTo>
                    <a:pt x="27" y="43"/>
                    <a:pt x="28" y="45"/>
                    <a:pt x="27" y="45"/>
                  </a:cubicBezTo>
                  <a:cubicBezTo>
                    <a:pt x="25" y="44"/>
                    <a:pt x="23" y="44"/>
                    <a:pt x="21" y="44"/>
                  </a:cubicBezTo>
                  <a:cubicBezTo>
                    <a:pt x="20" y="44"/>
                    <a:pt x="20" y="45"/>
                    <a:pt x="20" y="45"/>
                  </a:cubicBezTo>
                  <a:cubicBezTo>
                    <a:pt x="19" y="44"/>
                    <a:pt x="16" y="44"/>
                    <a:pt x="15" y="43"/>
                  </a:cubicBezTo>
                  <a:cubicBezTo>
                    <a:pt x="16" y="42"/>
                    <a:pt x="15" y="42"/>
                    <a:pt x="15" y="41"/>
                  </a:cubicBezTo>
                  <a:cubicBezTo>
                    <a:pt x="16" y="41"/>
                    <a:pt x="16" y="40"/>
                    <a:pt x="15" y="40"/>
                  </a:cubicBezTo>
                  <a:cubicBezTo>
                    <a:pt x="14" y="40"/>
                    <a:pt x="13" y="40"/>
                    <a:pt x="12" y="41"/>
                  </a:cubicBezTo>
                  <a:cubicBezTo>
                    <a:pt x="10" y="41"/>
                    <a:pt x="8" y="41"/>
                    <a:pt x="7" y="42"/>
                  </a:cubicBezTo>
                  <a:cubicBezTo>
                    <a:pt x="7" y="41"/>
                    <a:pt x="7" y="41"/>
                    <a:pt x="6" y="41"/>
                  </a:cubicBezTo>
                  <a:cubicBezTo>
                    <a:pt x="6" y="42"/>
                    <a:pt x="5" y="42"/>
                    <a:pt x="4" y="43"/>
                  </a:cubicBezTo>
                  <a:cubicBezTo>
                    <a:pt x="4" y="44"/>
                    <a:pt x="4" y="46"/>
                    <a:pt x="3" y="47"/>
                  </a:cubicBezTo>
                  <a:cubicBezTo>
                    <a:pt x="3" y="48"/>
                    <a:pt x="2" y="48"/>
                    <a:pt x="1" y="49"/>
                  </a:cubicBezTo>
                  <a:cubicBezTo>
                    <a:pt x="1" y="51"/>
                    <a:pt x="1" y="52"/>
                    <a:pt x="0" y="53"/>
                  </a:cubicBezTo>
                  <a:cubicBezTo>
                    <a:pt x="0" y="55"/>
                    <a:pt x="0" y="57"/>
                    <a:pt x="0" y="60"/>
                  </a:cubicBezTo>
                  <a:cubicBezTo>
                    <a:pt x="1" y="61"/>
                    <a:pt x="2" y="62"/>
                    <a:pt x="2" y="64"/>
                  </a:cubicBezTo>
                  <a:cubicBezTo>
                    <a:pt x="3" y="64"/>
                    <a:pt x="4" y="65"/>
                    <a:pt x="5" y="66"/>
                  </a:cubicBezTo>
                  <a:cubicBezTo>
                    <a:pt x="6" y="65"/>
                    <a:pt x="7" y="65"/>
                    <a:pt x="8" y="65"/>
                  </a:cubicBezTo>
                  <a:cubicBezTo>
                    <a:pt x="9" y="65"/>
                    <a:pt x="9" y="64"/>
                    <a:pt x="10" y="64"/>
                  </a:cubicBezTo>
                  <a:cubicBezTo>
                    <a:pt x="10" y="64"/>
                    <a:pt x="10" y="65"/>
                    <a:pt x="10" y="65"/>
                  </a:cubicBezTo>
                  <a:cubicBezTo>
                    <a:pt x="11" y="65"/>
                    <a:pt x="12" y="66"/>
                    <a:pt x="13" y="66"/>
                  </a:cubicBezTo>
                  <a:cubicBezTo>
                    <a:pt x="13" y="65"/>
                    <a:pt x="13" y="65"/>
                    <a:pt x="14" y="65"/>
                  </a:cubicBezTo>
                  <a:cubicBezTo>
                    <a:pt x="14" y="67"/>
                    <a:pt x="14" y="68"/>
                    <a:pt x="14" y="70"/>
                  </a:cubicBezTo>
                  <a:cubicBezTo>
                    <a:pt x="14" y="71"/>
                    <a:pt x="15" y="73"/>
                    <a:pt x="15" y="74"/>
                  </a:cubicBezTo>
                  <a:cubicBezTo>
                    <a:pt x="15" y="75"/>
                    <a:pt x="15" y="75"/>
                    <a:pt x="16" y="76"/>
                  </a:cubicBezTo>
                  <a:cubicBezTo>
                    <a:pt x="31" y="76"/>
                    <a:pt x="31" y="76"/>
                    <a:pt x="31" y="76"/>
                  </a:cubicBezTo>
                  <a:cubicBezTo>
                    <a:pt x="31" y="75"/>
                    <a:pt x="31" y="74"/>
                    <a:pt x="31" y="73"/>
                  </a:cubicBezTo>
                  <a:cubicBezTo>
                    <a:pt x="32" y="72"/>
                    <a:pt x="32" y="71"/>
                    <a:pt x="32" y="69"/>
                  </a:cubicBezTo>
                  <a:cubicBezTo>
                    <a:pt x="33" y="69"/>
                    <a:pt x="33" y="68"/>
                    <a:pt x="34" y="68"/>
                  </a:cubicBezTo>
                  <a:cubicBezTo>
                    <a:pt x="35" y="66"/>
                    <a:pt x="36" y="64"/>
                    <a:pt x="37" y="62"/>
                  </a:cubicBezTo>
                  <a:cubicBezTo>
                    <a:pt x="37" y="61"/>
                    <a:pt x="38" y="60"/>
                    <a:pt x="37" y="59"/>
                  </a:cubicBezTo>
                  <a:cubicBezTo>
                    <a:pt x="36" y="59"/>
                    <a:pt x="36" y="60"/>
                    <a:pt x="35" y="60"/>
                  </a:cubicBezTo>
                  <a:cubicBezTo>
                    <a:pt x="34" y="60"/>
                    <a:pt x="34" y="60"/>
                    <a:pt x="33" y="60"/>
                  </a:cubicBezTo>
                  <a:cubicBezTo>
                    <a:pt x="33" y="58"/>
                    <a:pt x="32" y="57"/>
                    <a:pt x="31" y="56"/>
                  </a:cubicBezTo>
                  <a:cubicBezTo>
                    <a:pt x="31" y="55"/>
                    <a:pt x="30" y="55"/>
                    <a:pt x="30" y="53"/>
                  </a:cubicBezTo>
                  <a:cubicBezTo>
                    <a:pt x="30" y="52"/>
                    <a:pt x="29" y="52"/>
                    <a:pt x="29" y="51"/>
                  </a:cubicBezTo>
                  <a:cubicBezTo>
                    <a:pt x="29" y="50"/>
                    <a:pt x="28" y="49"/>
                    <a:pt x="29" y="49"/>
                  </a:cubicBezTo>
                  <a:cubicBezTo>
                    <a:pt x="29" y="49"/>
                    <a:pt x="30" y="51"/>
                    <a:pt x="30" y="51"/>
                  </a:cubicBezTo>
                  <a:cubicBezTo>
                    <a:pt x="30" y="53"/>
                    <a:pt x="31" y="54"/>
                    <a:pt x="32" y="55"/>
                  </a:cubicBezTo>
                  <a:cubicBezTo>
                    <a:pt x="33" y="56"/>
                    <a:pt x="33" y="58"/>
                    <a:pt x="34" y="59"/>
                  </a:cubicBezTo>
                  <a:cubicBezTo>
                    <a:pt x="35" y="59"/>
                    <a:pt x="36" y="57"/>
                    <a:pt x="38" y="57"/>
                  </a:cubicBezTo>
                  <a:cubicBezTo>
                    <a:pt x="39" y="57"/>
                    <a:pt x="38" y="56"/>
                    <a:pt x="39" y="56"/>
                  </a:cubicBezTo>
                  <a:cubicBezTo>
                    <a:pt x="40" y="56"/>
                    <a:pt x="40" y="55"/>
                    <a:pt x="41" y="54"/>
                  </a:cubicBezTo>
                  <a:cubicBezTo>
                    <a:pt x="41" y="53"/>
                    <a:pt x="42" y="53"/>
                    <a:pt x="42" y="52"/>
                  </a:cubicBezTo>
                  <a:cubicBezTo>
                    <a:pt x="42" y="51"/>
                    <a:pt x="40" y="51"/>
                    <a:pt x="40" y="50"/>
                  </a:cubicBezTo>
                  <a:cubicBezTo>
                    <a:pt x="40" y="49"/>
                    <a:pt x="39" y="50"/>
                    <a:pt x="39" y="50"/>
                  </a:cubicBezTo>
                  <a:cubicBezTo>
                    <a:pt x="38" y="49"/>
                    <a:pt x="38" y="49"/>
                    <a:pt x="38" y="47"/>
                  </a:cubicBezTo>
                  <a:cubicBezTo>
                    <a:pt x="37" y="47"/>
                    <a:pt x="37" y="47"/>
                    <a:pt x="37" y="46"/>
                  </a:cubicBezTo>
                  <a:cubicBezTo>
                    <a:pt x="37" y="46"/>
                    <a:pt x="37" y="46"/>
                    <a:pt x="37" y="46"/>
                  </a:cubicBezTo>
                  <a:cubicBezTo>
                    <a:pt x="39" y="47"/>
                    <a:pt x="38" y="50"/>
                    <a:pt x="41" y="49"/>
                  </a:cubicBezTo>
                  <a:cubicBezTo>
                    <a:pt x="41" y="50"/>
                    <a:pt x="41" y="50"/>
                    <a:pt x="41" y="51"/>
                  </a:cubicBezTo>
                  <a:cubicBezTo>
                    <a:pt x="42" y="51"/>
                    <a:pt x="42" y="50"/>
                    <a:pt x="44" y="50"/>
                  </a:cubicBezTo>
                  <a:cubicBezTo>
                    <a:pt x="44" y="50"/>
                    <a:pt x="44" y="50"/>
                    <a:pt x="44" y="50"/>
                  </a:cubicBezTo>
                  <a:cubicBezTo>
                    <a:pt x="46" y="50"/>
                    <a:pt x="46" y="51"/>
                    <a:pt x="47" y="52"/>
                  </a:cubicBezTo>
                  <a:cubicBezTo>
                    <a:pt x="47" y="52"/>
                    <a:pt x="47" y="52"/>
                    <a:pt x="47" y="52"/>
                  </a:cubicBezTo>
                  <a:cubicBezTo>
                    <a:pt x="47" y="53"/>
                    <a:pt x="48" y="53"/>
                    <a:pt x="48" y="53"/>
                  </a:cubicBezTo>
                  <a:cubicBezTo>
                    <a:pt x="48" y="54"/>
                    <a:pt x="49" y="54"/>
                    <a:pt x="48" y="55"/>
                  </a:cubicBezTo>
                  <a:cubicBezTo>
                    <a:pt x="49" y="56"/>
                    <a:pt x="49" y="57"/>
                    <a:pt x="50" y="59"/>
                  </a:cubicBezTo>
                  <a:cubicBezTo>
                    <a:pt x="50" y="59"/>
                    <a:pt x="51" y="60"/>
                    <a:pt x="51" y="61"/>
                  </a:cubicBezTo>
                  <a:cubicBezTo>
                    <a:pt x="51" y="61"/>
                    <a:pt x="51" y="62"/>
                    <a:pt x="51" y="62"/>
                  </a:cubicBezTo>
                  <a:cubicBezTo>
                    <a:pt x="51" y="63"/>
                    <a:pt x="52" y="62"/>
                    <a:pt x="53" y="62"/>
                  </a:cubicBezTo>
                  <a:cubicBezTo>
                    <a:pt x="53" y="61"/>
                    <a:pt x="54" y="60"/>
                    <a:pt x="54" y="57"/>
                  </a:cubicBezTo>
                  <a:cubicBezTo>
                    <a:pt x="54" y="57"/>
                    <a:pt x="54" y="57"/>
                    <a:pt x="55" y="57"/>
                  </a:cubicBezTo>
                  <a:cubicBezTo>
                    <a:pt x="55" y="57"/>
                    <a:pt x="55" y="56"/>
                    <a:pt x="55" y="56"/>
                  </a:cubicBezTo>
                  <a:cubicBezTo>
                    <a:pt x="55" y="57"/>
                    <a:pt x="55" y="55"/>
                    <a:pt x="56" y="56"/>
                  </a:cubicBezTo>
                  <a:cubicBezTo>
                    <a:pt x="56" y="54"/>
                    <a:pt x="57" y="54"/>
                    <a:pt x="57" y="53"/>
                  </a:cubicBezTo>
                  <a:cubicBezTo>
                    <a:pt x="57" y="53"/>
                    <a:pt x="58" y="52"/>
                    <a:pt x="59" y="52"/>
                  </a:cubicBezTo>
                  <a:cubicBezTo>
                    <a:pt x="60" y="53"/>
                    <a:pt x="60" y="54"/>
                    <a:pt x="60" y="55"/>
                  </a:cubicBezTo>
                  <a:cubicBezTo>
                    <a:pt x="60" y="55"/>
                    <a:pt x="60" y="55"/>
                    <a:pt x="60" y="56"/>
                  </a:cubicBezTo>
                  <a:cubicBezTo>
                    <a:pt x="60" y="57"/>
                    <a:pt x="62" y="56"/>
                    <a:pt x="63" y="57"/>
                  </a:cubicBezTo>
                  <a:cubicBezTo>
                    <a:pt x="62" y="58"/>
                    <a:pt x="63" y="58"/>
                    <a:pt x="62" y="59"/>
                  </a:cubicBezTo>
                  <a:cubicBezTo>
                    <a:pt x="63" y="59"/>
                    <a:pt x="63" y="59"/>
                    <a:pt x="63" y="60"/>
                  </a:cubicBezTo>
                  <a:cubicBezTo>
                    <a:pt x="63" y="61"/>
                    <a:pt x="63" y="61"/>
                    <a:pt x="63" y="62"/>
                  </a:cubicBezTo>
                  <a:cubicBezTo>
                    <a:pt x="63" y="62"/>
                    <a:pt x="64" y="63"/>
                    <a:pt x="63" y="64"/>
                  </a:cubicBezTo>
                  <a:cubicBezTo>
                    <a:pt x="65" y="65"/>
                    <a:pt x="66" y="66"/>
                    <a:pt x="67" y="67"/>
                  </a:cubicBezTo>
                  <a:cubicBezTo>
                    <a:pt x="67" y="65"/>
                    <a:pt x="66" y="65"/>
                    <a:pt x="66" y="63"/>
                  </a:cubicBezTo>
                  <a:cubicBezTo>
                    <a:pt x="65" y="63"/>
                    <a:pt x="64" y="62"/>
                    <a:pt x="64" y="61"/>
                  </a:cubicBezTo>
                  <a:cubicBezTo>
                    <a:pt x="64" y="60"/>
                    <a:pt x="64" y="59"/>
                    <a:pt x="65" y="59"/>
                  </a:cubicBezTo>
                  <a:cubicBezTo>
                    <a:pt x="65" y="60"/>
                    <a:pt x="65" y="61"/>
                    <a:pt x="66" y="61"/>
                  </a:cubicBezTo>
                  <a:cubicBezTo>
                    <a:pt x="67" y="61"/>
                    <a:pt x="67" y="61"/>
                    <a:pt x="67" y="62"/>
                  </a:cubicBezTo>
                  <a:cubicBezTo>
                    <a:pt x="69" y="62"/>
                    <a:pt x="70" y="59"/>
                    <a:pt x="69" y="56"/>
                  </a:cubicBezTo>
                  <a:cubicBezTo>
                    <a:pt x="69" y="56"/>
                    <a:pt x="68" y="56"/>
                    <a:pt x="68" y="55"/>
                  </a:cubicBezTo>
                  <a:cubicBezTo>
                    <a:pt x="68" y="54"/>
                    <a:pt x="67" y="54"/>
                    <a:pt x="68" y="53"/>
                  </a:cubicBezTo>
                  <a:cubicBezTo>
                    <a:pt x="68" y="53"/>
                    <a:pt x="68" y="54"/>
                    <a:pt x="69" y="54"/>
                  </a:cubicBezTo>
                  <a:cubicBezTo>
                    <a:pt x="69" y="53"/>
                    <a:pt x="71" y="53"/>
                    <a:pt x="72" y="53"/>
                  </a:cubicBezTo>
                  <a:cubicBezTo>
                    <a:pt x="73" y="52"/>
                    <a:pt x="74" y="51"/>
                    <a:pt x="74" y="49"/>
                  </a:cubicBezTo>
                  <a:cubicBezTo>
                    <a:pt x="74" y="49"/>
                    <a:pt x="74" y="48"/>
                    <a:pt x="75" y="48"/>
                  </a:cubicBezTo>
                  <a:cubicBezTo>
                    <a:pt x="75" y="47"/>
                    <a:pt x="75" y="45"/>
                    <a:pt x="75" y="45"/>
                  </a:cubicBezTo>
                  <a:cubicBezTo>
                    <a:pt x="75" y="44"/>
                    <a:pt x="75" y="44"/>
                    <a:pt x="75" y="43"/>
                  </a:cubicBezTo>
                  <a:cubicBezTo>
                    <a:pt x="74" y="43"/>
                    <a:pt x="74" y="42"/>
                    <a:pt x="74" y="42"/>
                  </a:cubicBezTo>
                  <a:cubicBezTo>
                    <a:pt x="74" y="41"/>
                    <a:pt x="74" y="41"/>
                    <a:pt x="74" y="40"/>
                  </a:cubicBezTo>
                  <a:cubicBezTo>
                    <a:pt x="74" y="40"/>
                    <a:pt x="75" y="40"/>
                    <a:pt x="75" y="40"/>
                  </a:cubicBezTo>
                  <a:cubicBezTo>
                    <a:pt x="75" y="39"/>
                    <a:pt x="74" y="38"/>
                    <a:pt x="75" y="38"/>
                  </a:cubicBezTo>
                  <a:cubicBezTo>
                    <a:pt x="75" y="39"/>
                    <a:pt x="76" y="39"/>
                    <a:pt x="77" y="40"/>
                  </a:cubicBezTo>
                  <a:cubicBezTo>
                    <a:pt x="76" y="41"/>
                    <a:pt x="77" y="42"/>
                    <a:pt x="78" y="42"/>
                  </a:cubicBezTo>
                  <a:cubicBezTo>
                    <a:pt x="79" y="41"/>
                    <a:pt x="78" y="38"/>
                    <a:pt x="78" y="36"/>
                  </a:cubicBezTo>
                  <a:cubicBezTo>
                    <a:pt x="79" y="35"/>
                    <a:pt x="80" y="35"/>
                    <a:pt x="80" y="35"/>
                  </a:cubicBezTo>
                  <a:cubicBezTo>
                    <a:pt x="81" y="34"/>
                    <a:pt x="81" y="32"/>
                    <a:pt x="82" y="31"/>
                  </a:cubicBezTo>
                  <a:cubicBezTo>
                    <a:pt x="82" y="31"/>
                    <a:pt x="82" y="31"/>
                    <a:pt x="82" y="31"/>
                  </a:cubicBezTo>
                  <a:cubicBezTo>
                    <a:pt x="82" y="30"/>
                    <a:pt x="82" y="28"/>
                    <a:pt x="82" y="27"/>
                  </a:cubicBezTo>
                  <a:close/>
                  <a:moveTo>
                    <a:pt x="21" y="19"/>
                  </a:moveTo>
                  <a:cubicBezTo>
                    <a:pt x="21" y="20"/>
                    <a:pt x="21" y="21"/>
                    <a:pt x="21" y="22"/>
                  </a:cubicBezTo>
                  <a:cubicBezTo>
                    <a:pt x="21" y="22"/>
                    <a:pt x="21" y="20"/>
                    <a:pt x="20" y="21"/>
                  </a:cubicBezTo>
                  <a:cubicBezTo>
                    <a:pt x="20" y="21"/>
                    <a:pt x="20" y="23"/>
                    <a:pt x="19" y="24"/>
                  </a:cubicBezTo>
                  <a:cubicBezTo>
                    <a:pt x="19" y="24"/>
                    <a:pt x="18" y="24"/>
                    <a:pt x="18" y="24"/>
                  </a:cubicBezTo>
                  <a:cubicBezTo>
                    <a:pt x="17" y="24"/>
                    <a:pt x="17" y="25"/>
                    <a:pt x="16" y="25"/>
                  </a:cubicBezTo>
                  <a:cubicBezTo>
                    <a:pt x="16" y="25"/>
                    <a:pt x="15" y="24"/>
                    <a:pt x="15" y="25"/>
                  </a:cubicBezTo>
                  <a:cubicBezTo>
                    <a:pt x="15" y="25"/>
                    <a:pt x="15" y="24"/>
                    <a:pt x="15" y="24"/>
                  </a:cubicBezTo>
                  <a:cubicBezTo>
                    <a:pt x="15" y="23"/>
                    <a:pt x="15" y="22"/>
                    <a:pt x="15" y="21"/>
                  </a:cubicBezTo>
                  <a:cubicBezTo>
                    <a:pt x="16" y="21"/>
                    <a:pt x="15" y="25"/>
                    <a:pt x="17" y="24"/>
                  </a:cubicBezTo>
                  <a:cubicBezTo>
                    <a:pt x="18" y="23"/>
                    <a:pt x="18" y="21"/>
                    <a:pt x="19" y="20"/>
                  </a:cubicBezTo>
                  <a:cubicBezTo>
                    <a:pt x="19" y="20"/>
                    <a:pt x="18" y="19"/>
                    <a:pt x="18" y="19"/>
                  </a:cubicBezTo>
                  <a:cubicBezTo>
                    <a:pt x="18" y="16"/>
                    <a:pt x="20" y="15"/>
                    <a:pt x="21" y="13"/>
                  </a:cubicBezTo>
                  <a:cubicBezTo>
                    <a:pt x="21" y="13"/>
                    <a:pt x="21" y="13"/>
                    <a:pt x="21" y="14"/>
                  </a:cubicBezTo>
                  <a:cubicBezTo>
                    <a:pt x="21" y="16"/>
                    <a:pt x="19" y="15"/>
                    <a:pt x="19" y="18"/>
                  </a:cubicBezTo>
                  <a:cubicBezTo>
                    <a:pt x="20" y="18"/>
                    <a:pt x="21" y="19"/>
                    <a:pt x="21" y="19"/>
                  </a:cubicBezTo>
                  <a:close/>
                  <a:moveTo>
                    <a:pt x="22" y="20"/>
                  </a:moveTo>
                  <a:cubicBezTo>
                    <a:pt x="22" y="19"/>
                    <a:pt x="23" y="19"/>
                    <a:pt x="23" y="19"/>
                  </a:cubicBezTo>
                  <a:cubicBezTo>
                    <a:pt x="23" y="20"/>
                    <a:pt x="23" y="20"/>
                    <a:pt x="22" y="20"/>
                  </a:cubicBezTo>
                  <a:close/>
                  <a:moveTo>
                    <a:pt x="24" y="9"/>
                  </a:moveTo>
                  <a:cubicBezTo>
                    <a:pt x="24" y="9"/>
                    <a:pt x="24" y="9"/>
                    <a:pt x="24" y="9"/>
                  </a:cubicBezTo>
                  <a:cubicBezTo>
                    <a:pt x="24" y="9"/>
                    <a:pt x="24" y="9"/>
                    <a:pt x="24" y="9"/>
                  </a:cubicBezTo>
                  <a:close/>
                  <a:moveTo>
                    <a:pt x="28" y="48"/>
                  </a:moveTo>
                  <a:cubicBezTo>
                    <a:pt x="28" y="48"/>
                    <a:pt x="28" y="48"/>
                    <a:pt x="28" y="48"/>
                  </a:cubicBezTo>
                  <a:cubicBezTo>
                    <a:pt x="28" y="48"/>
                    <a:pt x="28" y="49"/>
                    <a:pt x="28" y="48"/>
                  </a:cubicBezTo>
                  <a:close/>
                  <a:moveTo>
                    <a:pt x="28" y="15"/>
                  </a:moveTo>
                  <a:cubicBezTo>
                    <a:pt x="28" y="14"/>
                    <a:pt x="29" y="14"/>
                    <a:pt x="29" y="14"/>
                  </a:cubicBezTo>
                  <a:cubicBezTo>
                    <a:pt x="29" y="14"/>
                    <a:pt x="28" y="15"/>
                    <a:pt x="28" y="15"/>
                  </a:cubicBezTo>
                  <a:close/>
                  <a:moveTo>
                    <a:pt x="45" y="9"/>
                  </a:moveTo>
                  <a:cubicBezTo>
                    <a:pt x="44" y="9"/>
                    <a:pt x="45" y="8"/>
                    <a:pt x="45" y="9"/>
                  </a:cubicBezTo>
                  <a:cubicBezTo>
                    <a:pt x="45" y="10"/>
                    <a:pt x="46" y="9"/>
                    <a:pt x="46" y="10"/>
                  </a:cubicBezTo>
                  <a:cubicBezTo>
                    <a:pt x="45" y="10"/>
                    <a:pt x="45" y="10"/>
                    <a:pt x="45" y="9"/>
                  </a:cubicBezTo>
                  <a:close/>
                  <a:moveTo>
                    <a:pt x="60" y="5"/>
                  </a:moveTo>
                  <a:cubicBezTo>
                    <a:pt x="60" y="5"/>
                    <a:pt x="60" y="5"/>
                    <a:pt x="60" y="5"/>
                  </a:cubicBezTo>
                  <a:cubicBezTo>
                    <a:pt x="61" y="5"/>
                    <a:pt x="60" y="5"/>
                    <a:pt x="60" y="5"/>
                  </a:cubicBezTo>
                  <a:close/>
                  <a:moveTo>
                    <a:pt x="61" y="5"/>
                  </a:moveTo>
                  <a:cubicBezTo>
                    <a:pt x="61" y="5"/>
                    <a:pt x="61" y="5"/>
                    <a:pt x="61" y="5"/>
                  </a:cubicBezTo>
                  <a:cubicBezTo>
                    <a:pt x="61" y="5"/>
                    <a:pt x="61" y="5"/>
                    <a:pt x="61" y="5"/>
                  </a:cubicBezTo>
                  <a:close/>
                  <a:moveTo>
                    <a:pt x="62" y="4"/>
                  </a:moveTo>
                  <a:cubicBezTo>
                    <a:pt x="61" y="4"/>
                    <a:pt x="62" y="4"/>
                    <a:pt x="62" y="4"/>
                  </a:cubicBezTo>
                  <a:cubicBezTo>
                    <a:pt x="62" y="4"/>
                    <a:pt x="62" y="4"/>
                    <a:pt x="62" y="4"/>
                  </a:cubicBezTo>
                  <a:close/>
                  <a:moveTo>
                    <a:pt x="72" y="39"/>
                  </a:moveTo>
                  <a:cubicBezTo>
                    <a:pt x="72" y="38"/>
                    <a:pt x="73" y="38"/>
                    <a:pt x="74" y="38"/>
                  </a:cubicBezTo>
                  <a:cubicBezTo>
                    <a:pt x="74" y="38"/>
                    <a:pt x="73" y="39"/>
                    <a:pt x="74" y="39"/>
                  </a:cubicBezTo>
                  <a:cubicBezTo>
                    <a:pt x="73" y="40"/>
                    <a:pt x="73" y="39"/>
                    <a:pt x="72" y="39"/>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72" name="Freeform 73"/>
            <p:cNvSpPr/>
            <p:nvPr/>
          </p:nvSpPr>
          <p:spPr bwMode="auto">
            <a:xfrm>
              <a:off x="4228326" y="5756364"/>
              <a:ext cx="4337" cy="9759"/>
            </a:xfrm>
            <a:custGeom>
              <a:avLst/>
              <a:gdLst>
                <a:gd name="T0" fmla="*/ 1 w 2"/>
                <a:gd name="T1" fmla="*/ 3 h 4"/>
                <a:gd name="T2" fmla="*/ 2 w 2"/>
                <a:gd name="T3" fmla="*/ 4 h 4"/>
                <a:gd name="T4" fmla="*/ 2 w 2"/>
                <a:gd name="T5" fmla="*/ 3 h 4"/>
                <a:gd name="T6" fmla="*/ 1 w 2"/>
                <a:gd name="T7" fmla="*/ 1 h 4"/>
                <a:gd name="T8" fmla="*/ 0 w 2"/>
                <a:gd name="T9" fmla="*/ 0 h 4"/>
                <a:gd name="T10" fmla="*/ 0 w 2"/>
                <a:gd name="T11" fmla="*/ 2 h 4"/>
                <a:gd name="T12" fmla="*/ 0 w 2"/>
                <a:gd name="T13" fmla="*/ 3 h 4"/>
                <a:gd name="T14" fmla="*/ 0 w 2"/>
                <a:gd name="T15" fmla="*/ 3 h 4"/>
                <a:gd name="T16" fmla="*/ 1 w 2"/>
                <a:gd name="T17" fmla="*/ 3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4">
                  <a:moveTo>
                    <a:pt x="1" y="3"/>
                  </a:moveTo>
                  <a:cubicBezTo>
                    <a:pt x="2" y="3"/>
                    <a:pt x="1" y="4"/>
                    <a:pt x="2" y="4"/>
                  </a:cubicBezTo>
                  <a:cubicBezTo>
                    <a:pt x="2" y="4"/>
                    <a:pt x="2" y="3"/>
                    <a:pt x="2" y="3"/>
                  </a:cubicBezTo>
                  <a:cubicBezTo>
                    <a:pt x="2" y="2"/>
                    <a:pt x="2" y="2"/>
                    <a:pt x="1" y="1"/>
                  </a:cubicBezTo>
                  <a:cubicBezTo>
                    <a:pt x="1" y="0"/>
                    <a:pt x="1" y="0"/>
                    <a:pt x="0" y="0"/>
                  </a:cubicBezTo>
                  <a:cubicBezTo>
                    <a:pt x="0" y="1"/>
                    <a:pt x="0" y="1"/>
                    <a:pt x="0" y="2"/>
                  </a:cubicBezTo>
                  <a:cubicBezTo>
                    <a:pt x="0" y="2"/>
                    <a:pt x="0" y="3"/>
                    <a:pt x="0" y="3"/>
                  </a:cubicBezTo>
                  <a:cubicBezTo>
                    <a:pt x="0" y="4"/>
                    <a:pt x="0" y="4"/>
                    <a:pt x="0" y="3"/>
                  </a:cubicBezTo>
                  <a:cubicBezTo>
                    <a:pt x="1" y="3"/>
                    <a:pt x="1" y="3"/>
                    <a:pt x="1" y="3"/>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73" name="Freeform 74"/>
            <p:cNvSpPr/>
            <p:nvPr/>
          </p:nvSpPr>
          <p:spPr bwMode="auto">
            <a:xfrm>
              <a:off x="4213146" y="5820337"/>
              <a:ext cx="9759" cy="9759"/>
            </a:xfrm>
            <a:custGeom>
              <a:avLst/>
              <a:gdLst>
                <a:gd name="T0" fmla="*/ 0 w 4"/>
                <a:gd name="T1" fmla="*/ 3 h 4"/>
                <a:gd name="T2" fmla="*/ 1 w 4"/>
                <a:gd name="T3" fmla="*/ 3 h 4"/>
                <a:gd name="T4" fmla="*/ 1 w 4"/>
                <a:gd name="T5" fmla="*/ 4 h 4"/>
                <a:gd name="T6" fmla="*/ 4 w 4"/>
                <a:gd name="T7" fmla="*/ 3 h 4"/>
                <a:gd name="T8" fmla="*/ 2 w 4"/>
                <a:gd name="T9" fmla="*/ 2 h 4"/>
                <a:gd name="T10" fmla="*/ 1 w 4"/>
                <a:gd name="T11" fmla="*/ 0 h 4"/>
                <a:gd name="T12" fmla="*/ 1 w 4"/>
                <a:gd name="T13" fmla="*/ 2 h 4"/>
                <a:gd name="T14" fmla="*/ 0 w 4"/>
                <a:gd name="T15" fmla="*/ 3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0" y="3"/>
                  </a:moveTo>
                  <a:cubicBezTo>
                    <a:pt x="0" y="4"/>
                    <a:pt x="0" y="3"/>
                    <a:pt x="1" y="3"/>
                  </a:cubicBezTo>
                  <a:cubicBezTo>
                    <a:pt x="1" y="4"/>
                    <a:pt x="1" y="4"/>
                    <a:pt x="1" y="4"/>
                  </a:cubicBezTo>
                  <a:cubicBezTo>
                    <a:pt x="2" y="4"/>
                    <a:pt x="2" y="3"/>
                    <a:pt x="4" y="3"/>
                  </a:cubicBezTo>
                  <a:cubicBezTo>
                    <a:pt x="4" y="2"/>
                    <a:pt x="3" y="2"/>
                    <a:pt x="2" y="2"/>
                  </a:cubicBezTo>
                  <a:cubicBezTo>
                    <a:pt x="2" y="1"/>
                    <a:pt x="2" y="0"/>
                    <a:pt x="1" y="0"/>
                  </a:cubicBezTo>
                  <a:cubicBezTo>
                    <a:pt x="1" y="1"/>
                    <a:pt x="1" y="1"/>
                    <a:pt x="1" y="2"/>
                  </a:cubicBezTo>
                  <a:cubicBezTo>
                    <a:pt x="0" y="2"/>
                    <a:pt x="0" y="2"/>
                    <a:pt x="0" y="3"/>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97" name="Freeform 75"/>
            <p:cNvSpPr/>
            <p:nvPr/>
          </p:nvSpPr>
          <p:spPr bwMode="auto">
            <a:xfrm>
              <a:off x="4204472" y="5845275"/>
              <a:ext cx="10843" cy="13011"/>
            </a:xfrm>
            <a:custGeom>
              <a:avLst/>
              <a:gdLst>
                <a:gd name="T0" fmla="*/ 4 w 4"/>
                <a:gd name="T1" fmla="*/ 1 h 5"/>
                <a:gd name="T2" fmla="*/ 2 w 4"/>
                <a:gd name="T3" fmla="*/ 0 h 5"/>
                <a:gd name="T4" fmla="*/ 2 w 4"/>
                <a:gd name="T5" fmla="*/ 5 h 5"/>
                <a:gd name="T6" fmla="*/ 2 w 4"/>
                <a:gd name="T7" fmla="*/ 3 h 5"/>
                <a:gd name="T8" fmla="*/ 3 w 4"/>
                <a:gd name="T9" fmla="*/ 4 h 5"/>
                <a:gd name="T10" fmla="*/ 3 w 4"/>
                <a:gd name="T11" fmla="*/ 1 h 5"/>
                <a:gd name="T12" fmla="*/ 4 w 4"/>
                <a:gd name="T13" fmla="*/ 1 h 5"/>
              </a:gdLst>
              <a:ahLst/>
              <a:cxnLst>
                <a:cxn ang="0">
                  <a:pos x="T0" y="T1"/>
                </a:cxn>
                <a:cxn ang="0">
                  <a:pos x="T2" y="T3"/>
                </a:cxn>
                <a:cxn ang="0">
                  <a:pos x="T4" y="T5"/>
                </a:cxn>
                <a:cxn ang="0">
                  <a:pos x="T6" y="T7"/>
                </a:cxn>
                <a:cxn ang="0">
                  <a:pos x="T8" y="T9"/>
                </a:cxn>
                <a:cxn ang="0">
                  <a:pos x="T10" y="T11"/>
                </a:cxn>
                <a:cxn ang="0">
                  <a:pos x="T12" y="T13"/>
                </a:cxn>
              </a:cxnLst>
              <a:rect l="0" t="0" r="r" b="b"/>
              <a:pathLst>
                <a:path w="4" h="5">
                  <a:moveTo>
                    <a:pt x="4" y="1"/>
                  </a:moveTo>
                  <a:cubicBezTo>
                    <a:pt x="4" y="0"/>
                    <a:pt x="2" y="1"/>
                    <a:pt x="2" y="0"/>
                  </a:cubicBezTo>
                  <a:cubicBezTo>
                    <a:pt x="1" y="1"/>
                    <a:pt x="0" y="4"/>
                    <a:pt x="2" y="5"/>
                  </a:cubicBezTo>
                  <a:cubicBezTo>
                    <a:pt x="2" y="4"/>
                    <a:pt x="2" y="4"/>
                    <a:pt x="2" y="3"/>
                  </a:cubicBezTo>
                  <a:cubicBezTo>
                    <a:pt x="3" y="4"/>
                    <a:pt x="3" y="5"/>
                    <a:pt x="3" y="4"/>
                  </a:cubicBezTo>
                  <a:cubicBezTo>
                    <a:pt x="3" y="3"/>
                    <a:pt x="3" y="3"/>
                    <a:pt x="3" y="1"/>
                  </a:cubicBezTo>
                  <a:cubicBezTo>
                    <a:pt x="3" y="2"/>
                    <a:pt x="3" y="2"/>
                    <a:pt x="4" y="1"/>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98" name="Freeform 76"/>
            <p:cNvSpPr/>
            <p:nvPr/>
          </p:nvSpPr>
          <p:spPr bwMode="auto">
            <a:xfrm>
              <a:off x="4192545" y="5835516"/>
              <a:ext cx="15180" cy="22770"/>
            </a:xfrm>
            <a:custGeom>
              <a:avLst/>
              <a:gdLst>
                <a:gd name="T0" fmla="*/ 0 w 6"/>
                <a:gd name="T1" fmla="*/ 5 h 9"/>
                <a:gd name="T2" fmla="*/ 1 w 6"/>
                <a:gd name="T3" fmla="*/ 8 h 9"/>
                <a:gd name="T4" fmla="*/ 4 w 6"/>
                <a:gd name="T5" fmla="*/ 9 h 9"/>
                <a:gd name="T6" fmla="*/ 5 w 6"/>
                <a:gd name="T7" fmla="*/ 8 h 9"/>
                <a:gd name="T8" fmla="*/ 4 w 6"/>
                <a:gd name="T9" fmla="*/ 8 h 9"/>
                <a:gd name="T10" fmla="*/ 5 w 6"/>
                <a:gd name="T11" fmla="*/ 5 h 9"/>
                <a:gd name="T12" fmla="*/ 5 w 6"/>
                <a:gd name="T13" fmla="*/ 3 h 9"/>
                <a:gd name="T14" fmla="*/ 6 w 6"/>
                <a:gd name="T15" fmla="*/ 1 h 9"/>
                <a:gd name="T16" fmla="*/ 4 w 6"/>
                <a:gd name="T17" fmla="*/ 0 h 9"/>
                <a:gd name="T18" fmla="*/ 0 w 6"/>
                <a:gd name="T19"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9">
                  <a:moveTo>
                    <a:pt x="0" y="5"/>
                  </a:moveTo>
                  <a:cubicBezTo>
                    <a:pt x="0" y="6"/>
                    <a:pt x="1" y="6"/>
                    <a:pt x="1" y="8"/>
                  </a:cubicBezTo>
                  <a:cubicBezTo>
                    <a:pt x="3" y="7"/>
                    <a:pt x="3" y="9"/>
                    <a:pt x="4" y="9"/>
                  </a:cubicBezTo>
                  <a:cubicBezTo>
                    <a:pt x="4" y="8"/>
                    <a:pt x="5" y="8"/>
                    <a:pt x="5" y="8"/>
                  </a:cubicBezTo>
                  <a:cubicBezTo>
                    <a:pt x="5" y="8"/>
                    <a:pt x="4" y="8"/>
                    <a:pt x="4" y="8"/>
                  </a:cubicBezTo>
                  <a:cubicBezTo>
                    <a:pt x="5" y="7"/>
                    <a:pt x="5" y="6"/>
                    <a:pt x="5" y="5"/>
                  </a:cubicBezTo>
                  <a:cubicBezTo>
                    <a:pt x="5" y="4"/>
                    <a:pt x="6" y="3"/>
                    <a:pt x="5" y="3"/>
                  </a:cubicBezTo>
                  <a:cubicBezTo>
                    <a:pt x="6" y="2"/>
                    <a:pt x="6" y="2"/>
                    <a:pt x="6" y="1"/>
                  </a:cubicBezTo>
                  <a:cubicBezTo>
                    <a:pt x="5" y="1"/>
                    <a:pt x="5" y="0"/>
                    <a:pt x="4" y="0"/>
                  </a:cubicBezTo>
                  <a:cubicBezTo>
                    <a:pt x="4" y="3"/>
                    <a:pt x="0" y="3"/>
                    <a:pt x="0" y="5"/>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99" name="Freeform 77"/>
            <p:cNvSpPr/>
            <p:nvPr/>
          </p:nvSpPr>
          <p:spPr bwMode="auto">
            <a:xfrm>
              <a:off x="4187123" y="5858287"/>
              <a:ext cx="15180" cy="7590"/>
            </a:xfrm>
            <a:custGeom>
              <a:avLst/>
              <a:gdLst>
                <a:gd name="T0" fmla="*/ 0 w 6"/>
                <a:gd name="T1" fmla="*/ 2 h 3"/>
                <a:gd name="T2" fmla="*/ 6 w 6"/>
                <a:gd name="T3" fmla="*/ 3 h 3"/>
                <a:gd name="T4" fmla="*/ 5 w 6"/>
                <a:gd name="T5" fmla="*/ 1 h 3"/>
                <a:gd name="T6" fmla="*/ 1 w 6"/>
                <a:gd name="T7" fmla="*/ 0 h 3"/>
                <a:gd name="T8" fmla="*/ 0 w 6"/>
                <a:gd name="T9" fmla="*/ 2 h 3"/>
              </a:gdLst>
              <a:ahLst/>
              <a:cxnLst>
                <a:cxn ang="0">
                  <a:pos x="T0" y="T1"/>
                </a:cxn>
                <a:cxn ang="0">
                  <a:pos x="T2" y="T3"/>
                </a:cxn>
                <a:cxn ang="0">
                  <a:pos x="T4" y="T5"/>
                </a:cxn>
                <a:cxn ang="0">
                  <a:pos x="T6" y="T7"/>
                </a:cxn>
                <a:cxn ang="0">
                  <a:pos x="T8" y="T9"/>
                </a:cxn>
              </a:cxnLst>
              <a:rect l="0" t="0" r="r" b="b"/>
              <a:pathLst>
                <a:path w="6" h="3">
                  <a:moveTo>
                    <a:pt x="0" y="2"/>
                  </a:moveTo>
                  <a:cubicBezTo>
                    <a:pt x="2" y="2"/>
                    <a:pt x="3" y="3"/>
                    <a:pt x="6" y="3"/>
                  </a:cubicBezTo>
                  <a:cubicBezTo>
                    <a:pt x="6" y="2"/>
                    <a:pt x="5" y="2"/>
                    <a:pt x="5" y="1"/>
                  </a:cubicBezTo>
                  <a:cubicBezTo>
                    <a:pt x="3" y="1"/>
                    <a:pt x="2" y="1"/>
                    <a:pt x="1" y="0"/>
                  </a:cubicBezTo>
                  <a:cubicBezTo>
                    <a:pt x="0" y="0"/>
                    <a:pt x="0" y="1"/>
                    <a:pt x="0" y="2"/>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00" name="Freeform 78"/>
            <p:cNvSpPr/>
            <p:nvPr/>
          </p:nvSpPr>
          <p:spPr bwMode="auto">
            <a:xfrm>
              <a:off x="4204472" y="5799735"/>
              <a:ext cx="5422" cy="7590"/>
            </a:xfrm>
            <a:custGeom>
              <a:avLst/>
              <a:gdLst>
                <a:gd name="T0" fmla="*/ 0 w 2"/>
                <a:gd name="T1" fmla="*/ 1 h 3"/>
                <a:gd name="T2" fmla="*/ 1 w 2"/>
                <a:gd name="T3" fmla="*/ 3 h 3"/>
                <a:gd name="T4" fmla="*/ 2 w 2"/>
                <a:gd name="T5" fmla="*/ 1 h 3"/>
                <a:gd name="T6" fmla="*/ 0 w 2"/>
                <a:gd name="T7" fmla="*/ 1 h 3"/>
              </a:gdLst>
              <a:ahLst/>
              <a:cxnLst>
                <a:cxn ang="0">
                  <a:pos x="T0" y="T1"/>
                </a:cxn>
                <a:cxn ang="0">
                  <a:pos x="T2" y="T3"/>
                </a:cxn>
                <a:cxn ang="0">
                  <a:pos x="T4" y="T5"/>
                </a:cxn>
                <a:cxn ang="0">
                  <a:pos x="T6" y="T7"/>
                </a:cxn>
              </a:cxnLst>
              <a:rect l="0" t="0" r="r" b="b"/>
              <a:pathLst>
                <a:path w="2" h="3">
                  <a:moveTo>
                    <a:pt x="0" y="1"/>
                  </a:moveTo>
                  <a:cubicBezTo>
                    <a:pt x="0" y="2"/>
                    <a:pt x="1" y="2"/>
                    <a:pt x="1" y="3"/>
                  </a:cubicBezTo>
                  <a:cubicBezTo>
                    <a:pt x="2" y="3"/>
                    <a:pt x="2" y="2"/>
                    <a:pt x="2" y="1"/>
                  </a:cubicBezTo>
                  <a:cubicBezTo>
                    <a:pt x="1" y="0"/>
                    <a:pt x="0" y="1"/>
                    <a:pt x="0" y="1"/>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01" name="Freeform 79"/>
            <p:cNvSpPr/>
            <p:nvPr/>
          </p:nvSpPr>
          <p:spPr bwMode="auto">
            <a:xfrm>
              <a:off x="4207725" y="5809494"/>
              <a:ext cx="5422" cy="10843"/>
            </a:xfrm>
            <a:custGeom>
              <a:avLst/>
              <a:gdLst>
                <a:gd name="T0" fmla="*/ 0 w 2"/>
                <a:gd name="T1" fmla="*/ 2 h 4"/>
                <a:gd name="T2" fmla="*/ 1 w 2"/>
                <a:gd name="T3" fmla="*/ 4 h 4"/>
                <a:gd name="T4" fmla="*/ 2 w 2"/>
                <a:gd name="T5" fmla="*/ 1 h 4"/>
                <a:gd name="T6" fmla="*/ 0 w 2"/>
                <a:gd name="T7" fmla="*/ 2 h 4"/>
              </a:gdLst>
              <a:ahLst/>
              <a:cxnLst>
                <a:cxn ang="0">
                  <a:pos x="T0" y="T1"/>
                </a:cxn>
                <a:cxn ang="0">
                  <a:pos x="T2" y="T3"/>
                </a:cxn>
                <a:cxn ang="0">
                  <a:pos x="T4" y="T5"/>
                </a:cxn>
                <a:cxn ang="0">
                  <a:pos x="T6" y="T7"/>
                </a:cxn>
              </a:cxnLst>
              <a:rect l="0" t="0" r="r" b="b"/>
              <a:pathLst>
                <a:path w="2" h="4">
                  <a:moveTo>
                    <a:pt x="0" y="2"/>
                  </a:moveTo>
                  <a:cubicBezTo>
                    <a:pt x="0" y="3"/>
                    <a:pt x="1" y="3"/>
                    <a:pt x="1" y="4"/>
                  </a:cubicBezTo>
                  <a:cubicBezTo>
                    <a:pt x="2" y="3"/>
                    <a:pt x="2" y="3"/>
                    <a:pt x="2" y="1"/>
                  </a:cubicBezTo>
                  <a:cubicBezTo>
                    <a:pt x="2" y="0"/>
                    <a:pt x="0" y="1"/>
                    <a:pt x="0" y="2"/>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02" name="Freeform 80"/>
            <p:cNvSpPr/>
            <p:nvPr/>
          </p:nvSpPr>
          <p:spPr bwMode="auto">
            <a:xfrm>
              <a:off x="4220736" y="5845275"/>
              <a:ext cx="7590" cy="5422"/>
            </a:xfrm>
            <a:custGeom>
              <a:avLst/>
              <a:gdLst>
                <a:gd name="T0" fmla="*/ 3 w 3"/>
                <a:gd name="T1" fmla="*/ 0 h 2"/>
                <a:gd name="T2" fmla="*/ 0 w 3"/>
                <a:gd name="T3" fmla="*/ 1 h 2"/>
                <a:gd name="T4" fmla="*/ 3 w 3"/>
                <a:gd name="T5" fmla="*/ 0 h 2"/>
              </a:gdLst>
              <a:ahLst/>
              <a:cxnLst>
                <a:cxn ang="0">
                  <a:pos x="T0" y="T1"/>
                </a:cxn>
                <a:cxn ang="0">
                  <a:pos x="T2" y="T3"/>
                </a:cxn>
                <a:cxn ang="0">
                  <a:pos x="T4" y="T5"/>
                </a:cxn>
              </a:cxnLst>
              <a:rect l="0" t="0" r="r" b="b"/>
              <a:pathLst>
                <a:path w="3" h="2">
                  <a:moveTo>
                    <a:pt x="3" y="0"/>
                  </a:moveTo>
                  <a:cubicBezTo>
                    <a:pt x="2" y="0"/>
                    <a:pt x="0" y="0"/>
                    <a:pt x="0" y="1"/>
                  </a:cubicBezTo>
                  <a:cubicBezTo>
                    <a:pt x="1" y="2"/>
                    <a:pt x="3" y="1"/>
                    <a:pt x="3" y="0"/>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03" name="Freeform 81"/>
            <p:cNvSpPr/>
            <p:nvPr/>
          </p:nvSpPr>
          <p:spPr bwMode="auto">
            <a:xfrm>
              <a:off x="4217483" y="5766122"/>
              <a:ext cx="15180" cy="22770"/>
            </a:xfrm>
            <a:custGeom>
              <a:avLst/>
              <a:gdLst>
                <a:gd name="T0" fmla="*/ 5 w 6"/>
                <a:gd name="T1" fmla="*/ 0 h 9"/>
                <a:gd name="T2" fmla="*/ 5 w 6"/>
                <a:gd name="T3" fmla="*/ 0 h 9"/>
                <a:gd name="T4" fmla="*/ 5 w 6"/>
                <a:gd name="T5" fmla="*/ 0 h 9"/>
                <a:gd name="T6" fmla="*/ 5 w 6"/>
                <a:gd name="T7" fmla="*/ 3 h 9"/>
                <a:gd name="T8" fmla="*/ 5 w 6"/>
                <a:gd name="T9" fmla="*/ 3 h 9"/>
                <a:gd name="T10" fmla="*/ 2 w 6"/>
                <a:gd name="T11" fmla="*/ 5 h 9"/>
                <a:gd name="T12" fmla="*/ 0 w 6"/>
                <a:gd name="T13" fmla="*/ 7 h 9"/>
                <a:gd name="T14" fmla="*/ 1 w 6"/>
                <a:gd name="T15" fmla="*/ 7 h 9"/>
                <a:gd name="T16" fmla="*/ 0 w 6"/>
                <a:gd name="T17" fmla="*/ 7 h 9"/>
                <a:gd name="T18" fmla="*/ 1 w 6"/>
                <a:gd name="T19" fmla="*/ 9 h 9"/>
                <a:gd name="T20" fmla="*/ 2 w 6"/>
                <a:gd name="T21" fmla="*/ 7 h 9"/>
                <a:gd name="T22" fmla="*/ 3 w 6"/>
                <a:gd name="T23" fmla="*/ 7 h 9"/>
                <a:gd name="T24" fmla="*/ 6 w 6"/>
                <a:gd name="T25" fmla="*/ 5 h 9"/>
                <a:gd name="T26" fmla="*/ 6 w 6"/>
                <a:gd name="T27" fmla="*/ 5 h 9"/>
                <a:gd name="T28" fmla="*/ 5 w 6"/>
                <a:gd name="T2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 h="9">
                  <a:moveTo>
                    <a:pt x="5" y="0"/>
                  </a:moveTo>
                  <a:cubicBezTo>
                    <a:pt x="5" y="0"/>
                    <a:pt x="5" y="0"/>
                    <a:pt x="5" y="0"/>
                  </a:cubicBezTo>
                  <a:cubicBezTo>
                    <a:pt x="5" y="0"/>
                    <a:pt x="5" y="0"/>
                    <a:pt x="5" y="0"/>
                  </a:cubicBezTo>
                  <a:cubicBezTo>
                    <a:pt x="5" y="1"/>
                    <a:pt x="4" y="2"/>
                    <a:pt x="5" y="3"/>
                  </a:cubicBezTo>
                  <a:cubicBezTo>
                    <a:pt x="5" y="3"/>
                    <a:pt x="5" y="3"/>
                    <a:pt x="5" y="3"/>
                  </a:cubicBezTo>
                  <a:cubicBezTo>
                    <a:pt x="4" y="4"/>
                    <a:pt x="3" y="4"/>
                    <a:pt x="2" y="5"/>
                  </a:cubicBezTo>
                  <a:cubicBezTo>
                    <a:pt x="2" y="6"/>
                    <a:pt x="0" y="5"/>
                    <a:pt x="0" y="7"/>
                  </a:cubicBezTo>
                  <a:cubicBezTo>
                    <a:pt x="0" y="7"/>
                    <a:pt x="1" y="6"/>
                    <a:pt x="1" y="7"/>
                  </a:cubicBezTo>
                  <a:cubicBezTo>
                    <a:pt x="1" y="7"/>
                    <a:pt x="0" y="7"/>
                    <a:pt x="0" y="7"/>
                  </a:cubicBezTo>
                  <a:cubicBezTo>
                    <a:pt x="0" y="8"/>
                    <a:pt x="0" y="8"/>
                    <a:pt x="1" y="9"/>
                  </a:cubicBezTo>
                  <a:cubicBezTo>
                    <a:pt x="1" y="8"/>
                    <a:pt x="2" y="7"/>
                    <a:pt x="2" y="7"/>
                  </a:cubicBezTo>
                  <a:cubicBezTo>
                    <a:pt x="3" y="7"/>
                    <a:pt x="3" y="7"/>
                    <a:pt x="3" y="7"/>
                  </a:cubicBezTo>
                  <a:cubicBezTo>
                    <a:pt x="4" y="6"/>
                    <a:pt x="5" y="6"/>
                    <a:pt x="6" y="5"/>
                  </a:cubicBezTo>
                  <a:cubicBezTo>
                    <a:pt x="6" y="5"/>
                    <a:pt x="6" y="5"/>
                    <a:pt x="6" y="5"/>
                  </a:cubicBezTo>
                  <a:cubicBezTo>
                    <a:pt x="6" y="3"/>
                    <a:pt x="5" y="2"/>
                    <a:pt x="5" y="0"/>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04" name="Freeform 82"/>
            <p:cNvSpPr/>
            <p:nvPr/>
          </p:nvSpPr>
          <p:spPr bwMode="auto">
            <a:xfrm>
              <a:off x="4228326" y="5747690"/>
              <a:ext cx="2169" cy="8674"/>
            </a:xfrm>
            <a:custGeom>
              <a:avLst/>
              <a:gdLst>
                <a:gd name="T0" fmla="*/ 1 w 1"/>
                <a:gd name="T1" fmla="*/ 3 h 3"/>
                <a:gd name="T2" fmla="*/ 0 w 1"/>
                <a:gd name="T3" fmla="*/ 0 h 3"/>
                <a:gd name="T4" fmla="*/ 1 w 1"/>
                <a:gd name="T5" fmla="*/ 3 h 3"/>
              </a:gdLst>
              <a:ahLst/>
              <a:cxnLst>
                <a:cxn ang="0">
                  <a:pos x="T0" y="T1"/>
                </a:cxn>
                <a:cxn ang="0">
                  <a:pos x="T2" y="T3"/>
                </a:cxn>
                <a:cxn ang="0">
                  <a:pos x="T4" y="T5"/>
                </a:cxn>
              </a:cxnLst>
              <a:rect l="0" t="0" r="r" b="b"/>
              <a:pathLst>
                <a:path w="1" h="3">
                  <a:moveTo>
                    <a:pt x="1" y="3"/>
                  </a:moveTo>
                  <a:cubicBezTo>
                    <a:pt x="1" y="2"/>
                    <a:pt x="0" y="1"/>
                    <a:pt x="0" y="0"/>
                  </a:cubicBezTo>
                  <a:cubicBezTo>
                    <a:pt x="0" y="1"/>
                    <a:pt x="0" y="2"/>
                    <a:pt x="1" y="3"/>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05" name="Freeform 83"/>
            <p:cNvSpPr/>
            <p:nvPr/>
          </p:nvSpPr>
          <p:spPr bwMode="auto">
            <a:xfrm>
              <a:off x="4174112" y="5837685"/>
              <a:ext cx="13011" cy="20602"/>
            </a:xfrm>
            <a:custGeom>
              <a:avLst/>
              <a:gdLst>
                <a:gd name="T0" fmla="*/ 5 w 5"/>
                <a:gd name="T1" fmla="*/ 8 h 8"/>
                <a:gd name="T2" fmla="*/ 4 w 5"/>
                <a:gd name="T3" fmla="*/ 4 h 8"/>
                <a:gd name="T4" fmla="*/ 3 w 5"/>
                <a:gd name="T5" fmla="*/ 2 h 8"/>
                <a:gd name="T6" fmla="*/ 2 w 5"/>
                <a:gd name="T7" fmla="*/ 0 h 8"/>
                <a:gd name="T8" fmla="*/ 1 w 5"/>
                <a:gd name="T9" fmla="*/ 0 h 8"/>
                <a:gd name="T10" fmla="*/ 0 w 5"/>
                <a:gd name="T11" fmla="*/ 0 h 8"/>
                <a:gd name="T12" fmla="*/ 2 w 5"/>
                <a:gd name="T13" fmla="*/ 6 h 8"/>
                <a:gd name="T14" fmla="*/ 5 w 5"/>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8">
                  <a:moveTo>
                    <a:pt x="5" y="8"/>
                  </a:moveTo>
                  <a:cubicBezTo>
                    <a:pt x="5" y="7"/>
                    <a:pt x="4" y="5"/>
                    <a:pt x="4" y="4"/>
                  </a:cubicBezTo>
                  <a:cubicBezTo>
                    <a:pt x="4" y="4"/>
                    <a:pt x="3" y="3"/>
                    <a:pt x="3" y="2"/>
                  </a:cubicBezTo>
                  <a:cubicBezTo>
                    <a:pt x="2" y="2"/>
                    <a:pt x="2" y="1"/>
                    <a:pt x="2" y="0"/>
                  </a:cubicBezTo>
                  <a:cubicBezTo>
                    <a:pt x="1" y="1"/>
                    <a:pt x="1" y="0"/>
                    <a:pt x="1" y="0"/>
                  </a:cubicBezTo>
                  <a:cubicBezTo>
                    <a:pt x="1" y="1"/>
                    <a:pt x="0" y="0"/>
                    <a:pt x="0" y="0"/>
                  </a:cubicBezTo>
                  <a:cubicBezTo>
                    <a:pt x="0" y="3"/>
                    <a:pt x="3" y="3"/>
                    <a:pt x="2" y="6"/>
                  </a:cubicBezTo>
                  <a:cubicBezTo>
                    <a:pt x="4" y="7"/>
                    <a:pt x="4" y="8"/>
                    <a:pt x="5" y="8"/>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06" name="Freeform 84"/>
            <p:cNvSpPr/>
            <p:nvPr/>
          </p:nvSpPr>
          <p:spPr bwMode="auto">
            <a:xfrm>
              <a:off x="4151342" y="5830095"/>
              <a:ext cx="5422" cy="7590"/>
            </a:xfrm>
            <a:custGeom>
              <a:avLst/>
              <a:gdLst>
                <a:gd name="T0" fmla="*/ 1 w 2"/>
                <a:gd name="T1" fmla="*/ 3 h 3"/>
                <a:gd name="T2" fmla="*/ 2 w 2"/>
                <a:gd name="T3" fmla="*/ 2 h 3"/>
                <a:gd name="T4" fmla="*/ 1 w 2"/>
                <a:gd name="T5" fmla="*/ 0 h 3"/>
                <a:gd name="T6" fmla="*/ 1 w 2"/>
                <a:gd name="T7" fmla="*/ 3 h 3"/>
              </a:gdLst>
              <a:ahLst/>
              <a:cxnLst>
                <a:cxn ang="0">
                  <a:pos x="T0" y="T1"/>
                </a:cxn>
                <a:cxn ang="0">
                  <a:pos x="T2" y="T3"/>
                </a:cxn>
                <a:cxn ang="0">
                  <a:pos x="T4" y="T5"/>
                </a:cxn>
                <a:cxn ang="0">
                  <a:pos x="T6" y="T7"/>
                </a:cxn>
              </a:cxnLst>
              <a:rect l="0" t="0" r="r" b="b"/>
              <a:pathLst>
                <a:path w="2" h="3">
                  <a:moveTo>
                    <a:pt x="1" y="3"/>
                  </a:moveTo>
                  <a:cubicBezTo>
                    <a:pt x="1" y="3"/>
                    <a:pt x="1" y="2"/>
                    <a:pt x="2" y="2"/>
                  </a:cubicBezTo>
                  <a:cubicBezTo>
                    <a:pt x="2" y="1"/>
                    <a:pt x="1" y="0"/>
                    <a:pt x="1" y="0"/>
                  </a:cubicBezTo>
                  <a:cubicBezTo>
                    <a:pt x="1" y="1"/>
                    <a:pt x="0" y="2"/>
                    <a:pt x="1" y="3"/>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07" name="Freeform 85"/>
            <p:cNvSpPr>
              <a:spLocks noEditPoints="1"/>
            </p:cNvSpPr>
            <p:nvPr/>
          </p:nvSpPr>
          <p:spPr bwMode="auto">
            <a:xfrm>
              <a:off x="3963761" y="5651188"/>
              <a:ext cx="74816" cy="73731"/>
            </a:xfrm>
            <a:custGeom>
              <a:avLst/>
              <a:gdLst>
                <a:gd name="T0" fmla="*/ 9 w 29"/>
                <a:gd name="T1" fmla="*/ 28 h 29"/>
                <a:gd name="T2" fmla="*/ 10 w 29"/>
                <a:gd name="T3" fmla="*/ 28 h 29"/>
                <a:gd name="T4" fmla="*/ 11 w 29"/>
                <a:gd name="T5" fmla="*/ 29 h 29"/>
                <a:gd name="T6" fmla="*/ 12 w 29"/>
                <a:gd name="T7" fmla="*/ 28 h 29"/>
                <a:gd name="T8" fmla="*/ 13 w 29"/>
                <a:gd name="T9" fmla="*/ 24 h 29"/>
                <a:gd name="T10" fmla="*/ 14 w 29"/>
                <a:gd name="T11" fmla="*/ 22 h 29"/>
                <a:gd name="T12" fmla="*/ 16 w 29"/>
                <a:gd name="T13" fmla="*/ 22 h 29"/>
                <a:gd name="T14" fmla="*/ 17 w 29"/>
                <a:gd name="T15" fmla="*/ 21 h 29"/>
                <a:gd name="T16" fmla="*/ 20 w 29"/>
                <a:gd name="T17" fmla="*/ 20 h 29"/>
                <a:gd name="T18" fmla="*/ 22 w 29"/>
                <a:gd name="T19" fmla="*/ 17 h 29"/>
                <a:gd name="T20" fmla="*/ 19 w 29"/>
                <a:gd name="T21" fmla="*/ 17 h 29"/>
                <a:gd name="T22" fmla="*/ 20 w 29"/>
                <a:gd name="T23" fmla="*/ 16 h 29"/>
                <a:gd name="T24" fmla="*/ 23 w 29"/>
                <a:gd name="T25" fmla="*/ 17 h 29"/>
                <a:gd name="T26" fmla="*/ 22 w 29"/>
                <a:gd name="T27" fmla="*/ 16 h 29"/>
                <a:gd name="T28" fmla="*/ 23 w 29"/>
                <a:gd name="T29" fmla="*/ 16 h 29"/>
                <a:gd name="T30" fmla="*/ 23 w 29"/>
                <a:gd name="T31" fmla="*/ 15 h 29"/>
                <a:gd name="T32" fmla="*/ 24 w 29"/>
                <a:gd name="T33" fmla="*/ 10 h 29"/>
                <a:gd name="T34" fmla="*/ 26 w 29"/>
                <a:gd name="T35" fmla="*/ 10 h 29"/>
                <a:gd name="T36" fmla="*/ 24 w 29"/>
                <a:gd name="T37" fmla="*/ 8 h 29"/>
                <a:gd name="T38" fmla="*/ 25 w 29"/>
                <a:gd name="T39" fmla="*/ 8 h 29"/>
                <a:gd name="T40" fmla="*/ 25 w 29"/>
                <a:gd name="T41" fmla="*/ 6 h 29"/>
                <a:gd name="T42" fmla="*/ 27 w 29"/>
                <a:gd name="T43" fmla="*/ 5 h 29"/>
                <a:gd name="T44" fmla="*/ 29 w 29"/>
                <a:gd name="T45" fmla="*/ 5 h 29"/>
                <a:gd name="T46" fmla="*/ 27 w 29"/>
                <a:gd name="T47" fmla="*/ 4 h 29"/>
                <a:gd name="T48" fmla="*/ 26 w 29"/>
                <a:gd name="T49" fmla="*/ 3 h 29"/>
                <a:gd name="T50" fmla="*/ 24 w 29"/>
                <a:gd name="T51" fmla="*/ 4 h 29"/>
                <a:gd name="T52" fmla="*/ 26 w 29"/>
                <a:gd name="T53" fmla="*/ 2 h 29"/>
                <a:gd name="T54" fmla="*/ 23 w 29"/>
                <a:gd name="T55" fmla="*/ 1 h 29"/>
                <a:gd name="T56" fmla="*/ 21 w 29"/>
                <a:gd name="T57" fmla="*/ 1 h 29"/>
                <a:gd name="T58" fmla="*/ 20 w 29"/>
                <a:gd name="T59" fmla="*/ 1 h 29"/>
                <a:gd name="T60" fmla="*/ 16 w 29"/>
                <a:gd name="T61" fmla="*/ 1 h 29"/>
                <a:gd name="T62" fmla="*/ 13 w 29"/>
                <a:gd name="T63" fmla="*/ 2 h 29"/>
                <a:gd name="T64" fmla="*/ 13 w 29"/>
                <a:gd name="T65" fmla="*/ 4 h 29"/>
                <a:gd name="T66" fmla="*/ 9 w 29"/>
                <a:gd name="T67" fmla="*/ 3 h 29"/>
                <a:gd name="T68" fmla="*/ 3 w 29"/>
                <a:gd name="T69" fmla="*/ 6 h 29"/>
                <a:gd name="T70" fmla="*/ 4 w 29"/>
                <a:gd name="T71" fmla="*/ 7 h 29"/>
                <a:gd name="T72" fmla="*/ 1 w 29"/>
                <a:gd name="T73" fmla="*/ 8 h 29"/>
                <a:gd name="T74" fmla="*/ 0 w 29"/>
                <a:gd name="T75" fmla="*/ 9 h 29"/>
                <a:gd name="T76" fmla="*/ 1 w 29"/>
                <a:gd name="T77" fmla="*/ 10 h 29"/>
                <a:gd name="T78" fmla="*/ 2 w 29"/>
                <a:gd name="T79" fmla="*/ 10 h 29"/>
                <a:gd name="T80" fmla="*/ 4 w 29"/>
                <a:gd name="T81" fmla="*/ 10 h 29"/>
                <a:gd name="T82" fmla="*/ 1 w 29"/>
                <a:gd name="T83" fmla="*/ 10 h 29"/>
                <a:gd name="T84" fmla="*/ 3 w 29"/>
                <a:gd name="T85" fmla="*/ 12 h 29"/>
                <a:gd name="T86" fmla="*/ 4 w 29"/>
                <a:gd name="T87" fmla="*/ 11 h 29"/>
                <a:gd name="T88" fmla="*/ 7 w 29"/>
                <a:gd name="T89" fmla="*/ 12 h 29"/>
                <a:gd name="T90" fmla="*/ 7 w 29"/>
                <a:gd name="T91" fmla="*/ 14 h 29"/>
                <a:gd name="T92" fmla="*/ 7 w 29"/>
                <a:gd name="T93" fmla="*/ 16 h 29"/>
                <a:gd name="T94" fmla="*/ 8 w 29"/>
                <a:gd name="T95" fmla="*/ 16 h 29"/>
                <a:gd name="T96" fmla="*/ 7 w 29"/>
                <a:gd name="T97" fmla="*/ 17 h 29"/>
                <a:gd name="T98" fmla="*/ 9 w 29"/>
                <a:gd name="T99" fmla="*/ 19 h 29"/>
                <a:gd name="T100" fmla="*/ 7 w 29"/>
                <a:gd name="T101" fmla="*/ 20 h 29"/>
                <a:gd name="T102" fmla="*/ 7 w 29"/>
                <a:gd name="T103" fmla="*/ 22 h 29"/>
                <a:gd name="T104" fmla="*/ 9 w 29"/>
                <a:gd name="T105" fmla="*/ 28 h 29"/>
                <a:gd name="T106" fmla="*/ 22 w 29"/>
                <a:gd name="T107" fmla="*/ 16 h 29"/>
                <a:gd name="T108" fmla="*/ 22 w 29"/>
                <a:gd name="T109" fmla="*/ 14 h 29"/>
                <a:gd name="T110" fmla="*/ 22 w 29"/>
                <a:gd name="T111" fmla="*/ 16 h 29"/>
                <a:gd name="T112" fmla="*/ 23 w 29"/>
                <a:gd name="T113" fmla="*/ 3 h 29"/>
                <a:gd name="T114" fmla="*/ 22 w 29"/>
                <a:gd name="T115" fmla="*/ 4 h 29"/>
                <a:gd name="T116" fmla="*/ 19 w 29"/>
                <a:gd name="T117" fmla="*/ 4 h 29"/>
                <a:gd name="T118" fmla="*/ 23 w 29"/>
                <a:gd name="T119" fmla="*/ 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9" h="29">
                  <a:moveTo>
                    <a:pt x="9" y="28"/>
                  </a:moveTo>
                  <a:cubicBezTo>
                    <a:pt x="9" y="28"/>
                    <a:pt x="10" y="28"/>
                    <a:pt x="10" y="28"/>
                  </a:cubicBezTo>
                  <a:cubicBezTo>
                    <a:pt x="11" y="28"/>
                    <a:pt x="11" y="29"/>
                    <a:pt x="11" y="29"/>
                  </a:cubicBezTo>
                  <a:cubicBezTo>
                    <a:pt x="12" y="28"/>
                    <a:pt x="12" y="28"/>
                    <a:pt x="12" y="28"/>
                  </a:cubicBezTo>
                  <a:cubicBezTo>
                    <a:pt x="12" y="26"/>
                    <a:pt x="14" y="26"/>
                    <a:pt x="13" y="24"/>
                  </a:cubicBezTo>
                  <a:cubicBezTo>
                    <a:pt x="14" y="23"/>
                    <a:pt x="14" y="22"/>
                    <a:pt x="14" y="22"/>
                  </a:cubicBezTo>
                  <a:cubicBezTo>
                    <a:pt x="15" y="23"/>
                    <a:pt x="15" y="22"/>
                    <a:pt x="16" y="22"/>
                  </a:cubicBezTo>
                  <a:cubicBezTo>
                    <a:pt x="17" y="22"/>
                    <a:pt x="17" y="22"/>
                    <a:pt x="17" y="21"/>
                  </a:cubicBezTo>
                  <a:cubicBezTo>
                    <a:pt x="18" y="21"/>
                    <a:pt x="19" y="20"/>
                    <a:pt x="20" y="20"/>
                  </a:cubicBezTo>
                  <a:cubicBezTo>
                    <a:pt x="20" y="19"/>
                    <a:pt x="22" y="18"/>
                    <a:pt x="22" y="17"/>
                  </a:cubicBezTo>
                  <a:cubicBezTo>
                    <a:pt x="21" y="18"/>
                    <a:pt x="20" y="17"/>
                    <a:pt x="19" y="17"/>
                  </a:cubicBezTo>
                  <a:cubicBezTo>
                    <a:pt x="20" y="17"/>
                    <a:pt x="20" y="16"/>
                    <a:pt x="20" y="16"/>
                  </a:cubicBezTo>
                  <a:cubicBezTo>
                    <a:pt x="21" y="17"/>
                    <a:pt x="22" y="18"/>
                    <a:pt x="23" y="17"/>
                  </a:cubicBezTo>
                  <a:cubicBezTo>
                    <a:pt x="24" y="17"/>
                    <a:pt x="22" y="16"/>
                    <a:pt x="22" y="16"/>
                  </a:cubicBezTo>
                  <a:cubicBezTo>
                    <a:pt x="23" y="16"/>
                    <a:pt x="23" y="16"/>
                    <a:pt x="23" y="16"/>
                  </a:cubicBezTo>
                  <a:cubicBezTo>
                    <a:pt x="24" y="15"/>
                    <a:pt x="23" y="15"/>
                    <a:pt x="23" y="15"/>
                  </a:cubicBezTo>
                  <a:cubicBezTo>
                    <a:pt x="25" y="15"/>
                    <a:pt x="24" y="12"/>
                    <a:pt x="24" y="10"/>
                  </a:cubicBezTo>
                  <a:cubicBezTo>
                    <a:pt x="24" y="10"/>
                    <a:pt x="25" y="10"/>
                    <a:pt x="26" y="10"/>
                  </a:cubicBezTo>
                  <a:cubicBezTo>
                    <a:pt x="26" y="9"/>
                    <a:pt x="25" y="9"/>
                    <a:pt x="24" y="8"/>
                  </a:cubicBezTo>
                  <a:cubicBezTo>
                    <a:pt x="25" y="9"/>
                    <a:pt x="25" y="8"/>
                    <a:pt x="25" y="8"/>
                  </a:cubicBezTo>
                  <a:cubicBezTo>
                    <a:pt x="26" y="7"/>
                    <a:pt x="25" y="7"/>
                    <a:pt x="25" y="6"/>
                  </a:cubicBezTo>
                  <a:cubicBezTo>
                    <a:pt x="26" y="6"/>
                    <a:pt x="26" y="5"/>
                    <a:pt x="27" y="5"/>
                  </a:cubicBezTo>
                  <a:cubicBezTo>
                    <a:pt x="27" y="5"/>
                    <a:pt x="29" y="6"/>
                    <a:pt x="29" y="5"/>
                  </a:cubicBezTo>
                  <a:cubicBezTo>
                    <a:pt x="29" y="4"/>
                    <a:pt x="28" y="5"/>
                    <a:pt x="27" y="4"/>
                  </a:cubicBezTo>
                  <a:cubicBezTo>
                    <a:pt x="27" y="4"/>
                    <a:pt x="27" y="3"/>
                    <a:pt x="26" y="3"/>
                  </a:cubicBezTo>
                  <a:cubicBezTo>
                    <a:pt x="25" y="3"/>
                    <a:pt x="24" y="4"/>
                    <a:pt x="24" y="4"/>
                  </a:cubicBezTo>
                  <a:cubicBezTo>
                    <a:pt x="24" y="2"/>
                    <a:pt x="26" y="3"/>
                    <a:pt x="26" y="2"/>
                  </a:cubicBezTo>
                  <a:cubicBezTo>
                    <a:pt x="25" y="1"/>
                    <a:pt x="24" y="1"/>
                    <a:pt x="23" y="1"/>
                  </a:cubicBezTo>
                  <a:cubicBezTo>
                    <a:pt x="22" y="1"/>
                    <a:pt x="21" y="0"/>
                    <a:pt x="21" y="1"/>
                  </a:cubicBezTo>
                  <a:cubicBezTo>
                    <a:pt x="21" y="1"/>
                    <a:pt x="20" y="1"/>
                    <a:pt x="20" y="1"/>
                  </a:cubicBezTo>
                  <a:cubicBezTo>
                    <a:pt x="19" y="1"/>
                    <a:pt x="17" y="0"/>
                    <a:pt x="16" y="1"/>
                  </a:cubicBezTo>
                  <a:cubicBezTo>
                    <a:pt x="15" y="1"/>
                    <a:pt x="13" y="1"/>
                    <a:pt x="13" y="2"/>
                  </a:cubicBezTo>
                  <a:cubicBezTo>
                    <a:pt x="13" y="2"/>
                    <a:pt x="13" y="3"/>
                    <a:pt x="13" y="4"/>
                  </a:cubicBezTo>
                  <a:cubicBezTo>
                    <a:pt x="11" y="3"/>
                    <a:pt x="10" y="4"/>
                    <a:pt x="9" y="3"/>
                  </a:cubicBezTo>
                  <a:cubicBezTo>
                    <a:pt x="7" y="4"/>
                    <a:pt x="5" y="5"/>
                    <a:pt x="3" y="6"/>
                  </a:cubicBezTo>
                  <a:cubicBezTo>
                    <a:pt x="3" y="7"/>
                    <a:pt x="4" y="6"/>
                    <a:pt x="4" y="7"/>
                  </a:cubicBezTo>
                  <a:cubicBezTo>
                    <a:pt x="3" y="7"/>
                    <a:pt x="2" y="7"/>
                    <a:pt x="1" y="8"/>
                  </a:cubicBezTo>
                  <a:cubicBezTo>
                    <a:pt x="1" y="8"/>
                    <a:pt x="0" y="8"/>
                    <a:pt x="0" y="9"/>
                  </a:cubicBezTo>
                  <a:cubicBezTo>
                    <a:pt x="0" y="9"/>
                    <a:pt x="0" y="9"/>
                    <a:pt x="1" y="10"/>
                  </a:cubicBezTo>
                  <a:cubicBezTo>
                    <a:pt x="1" y="9"/>
                    <a:pt x="2" y="9"/>
                    <a:pt x="2" y="10"/>
                  </a:cubicBezTo>
                  <a:cubicBezTo>
                    <a:pt x="3" y="9"/>
                    <a:pt x="4" y="8"/>
                    <a:pt x="4" y="10"/>
                  </a:cubicBezTo>
                  <a:cubicBezTo>
                    <a:pt x="3" y="10"/>
                    <a:pt x="1" y="10"/>
                    <a:pt x="1" y="10"/>
                  </a:cubicBezTo>
                  <a:cubicBezTo>
                    <a:pt x="1" y="11"/>
                    <a:pt x="2" y="11"/>
                    <a:pt x="3" y="12"/>
                  </a:cubicBezTo>
                  <a:cubicBezTo>
                    <a:pt x="3" y="12"/>
                    <a:pt x="3" y="11"/>
                    <a:pt x="4" y="11"/>
                  </a:cubicBezTo>
                  <a:cubicBezTo>
                    <a:pt x="4" y="12"/>
                    <a:pt x="5" y="12"/>
                    <a:pt x="7" y="12"/>
                  </a:cubicBezTo>
                  <a:cubicBezTo>
                    <a:pt x="6" y="13"/>
                    <a:pt x="7" y="14"/>
                    <a:pt x="7" y="14"/>
                  </a:cubicBezTo>
                  <a:cubicBezTo>
                    <a:pt x="7" y="15"/>
                    <a:pt x="7" y="16"/>
                    <a:pt x="7" y="16"/>
                  </a:cubicBezTo>
                  <a:cubicBezTo>
                    <a:pt x="8" y="17"/>
                    <a:pt x="8" y="15"/>
                    <a:pt x="8" y="16"/>
                  </a:cubicBezTo>
                  <a:cubicBezTo>
                    <a:pt x="9" y="17"/>
                    <a:pt x="8" y="17"/>
                    <a:pt x="7" y="17"/>
                  </a:cubicBezTo>
                  <a:cubicBezTo>
                    <a:pt x="7" y="18"/>
                    <a:pt x="9" y="18"/>
                    <a:pt x="9" y="19"/>
                  </a:cubicBezTo>
                  <a:cubicBezTo>
                    <a:pt x="9" y="19"/>
                    <a:pt x="8" y="20"/>
                    <a:pt x="7" y="20"/>
                  </a:cubicBezTo>
                  <a:cubicBezTo>
                    <a:pt x="8" y="21"/>
                    <a:pt x="7" y="21"/>
                    <a:pt x="7" y="22"/>
                  </a:cubicBezTo>
                  <a:cubicBezTo>
                    <a:pt x="9" y="23"/>
                    <a:pt x="7" y="26"/>
                    <a:pt x="9" y="28"/>
                  </a:cubicBezTo>
                  <a:close/>
                  <a:moveTo>
                    <a:pt x="22" y="16"/>
                  </a:moveTo>
                  <a:cubicBezTo>
                    <a:pt x="21" y="15"/>
                    <a:pt x="22" y="14"/>
                    <a:pt x="22" y="14"/>
                  </a:cubicBezTo>
                  <a:cubicBezTo>
                    <a:pt x="22" y="15"/>
                    <a:pt x="22" y="15"/>
                    <a:pt x="22" y="16"/>
                  </a:cubicBezTo>
                  <a:close/>
                  <a:moveTo>
                    <a:pt x="23" y="3"/>
                  </a:moveTo>
                  <a:cubicBezTo>
                    <a:pt x="23" y="4"/>
                    <a:pt x="23" y="4"/>
                    <a:pt x="22" y="4"/>
                  </a:cubicBezTo>
                  <a:cubicBezTo>
                    <a:pt x="22" y="4"/>
                    <a:pt x="21" y="3"/>
                    <a:pt x="19" y="4"/>
                  </a:cubicBezTo>
                  <a:cubicBezTo>
                    <a:pt x="20" y="2"/>
                    <a:pt x="22" y="3"/>
                    <a:pt x="23" y="3"/>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08" name="Freeform 86"/>
            <p:cNvSpPr/>
            <p:nvPr/>
          </p:nvSpPr>
          <p:spPr bwMode="auto">
            <a:xfrm>
              <a:off x="4048335" y="5660947"/>
              <a:ext cx="20602" cy="20602"/>
            </a:xfrm>
            <a:custGeom>
              <a:avLst/>
              <a:gdLst>
                <a:gd name="T0" fmla="*/ 0 w 8"/>
                <a:gd name="T1" fmla="*/ 2 h 8"/>
                <a:gd name="T2" fmla="*/ 1 w 8"/>
                <a:gd name="T3" fmla="*/ 4 h 8"/>
                <a:gd name="T4" fmla="*/ 1 w 8"/>
                <a:gd name="T5" fmla="*/ 5 h 8"/>
                <a:gd name="T6" fmla="*/ 3 w 8"/>
                <a:gd name="T7" fmla="*/ 4 h 8"/>
                <a:gd name="T8" fmla="*/ 2 w 8"/>
                <a:gd name="T9" fmla="*/ 6 h 8"/>
                <a:gd name="T10" fmla="*/ 4 w 8"/>
                <a:gd name="T11" fmla="*/ 7 h 8"/>
                <a:gd name="T12" fmla="*/ 5 w 8"/>
                <a:gd name="T13" fmla="*/ 8 h 8"/>
                <a:gd name="T14" fmla="*/ 5 w 8"/>
                <a:gd name="T15" fmla="*/ 5 h 8"/>
                <a:gd name="T16" fmla="*/ 8 w 8"/>
                <a:gd name="T17" fmla="*/ 6 h 8"/>
                <a:gd name="T18" fmla="*/ 6 w 8"/>
                <a:gd name="T19" fmla="*/ 3 h 8"/>
                <a:gd name="T20" fmla="*/ 5 w 8"/>
                <a:gd name="T21" fmla="*/ 3 h 8"/>
                <a:gd name="T22" fmla="*/ 4 w 8"/>
                <a:gd name="T23" fmla="*/ 2 h 8"/>
                <a:gd name="T24" fmla="*/ 3 w 8"/>
                <a:gd name="T25" fmla="*/ 1 h 8"/>
                <a:gd name="T26" fmla="*/ 3 w 8"/>
                <a:gd name="T27" fmla="*/ 2 h 8"/>
                <a:gd name="T28" fmla="*/ 0 w 8"/>
                <a:gd name="T29"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 h="8">
                  <a:moveTo>
                    <a:pt x="0" y="2"/>
                  </a:moveTo>
                  <a:cubicBezTo>
                    <a:pt x="0" y="3"/>
                    <a:pt x="1" y="3"/>
                    <a:pt x="1" y="4"/>
                  </a:cubicBezTo>
                  <a:cubicBezTo>
                    <a:pt x="1" y="4"/>
                    <a:pt x="1" y="4"/>
                    <a:pt x="1" y="5"/>
                  </a:cubicBezTo>
                  <a:cubicBezTo>
                    <a:pt x="2" y="5"/>
                    <a:pt x="2" y="4"/>
                    <a:pt x="3" y="4"/>
                  </a:cubicBezTo>
                  <a:cubicBezTo>
                    <a:pt x="3" y="5"/>
                    <a:pt x="2" y="5"/>
                    <a:pt x="2" y="6"/>
                  </a:cubicBezTo>
                  <a:cubicBezTo>
                    <a:pt x="2" y="7"/>
                    <a:pt x="3" y="7"/>
                    <a:pt x="4" y="7"/>
                  </a:cubicBezTo>
                  <a:cubicBezTo>
                    <a:pt x="4" y="8"/>
                    <a:pt x="4" y="8"/>
                    <a:pt x="5" y="8"/>
                  </a:cubicBezTo>
                  <a:cubicBezTo>
                    <a:pt x="5" y="7"/>
                    <a:pt x="5" y="6"/>
                    <a:pt x="5" y="5"/>
                  </a:cubicBezTo>
                  <a:cubicBezTo>
                    <a:pt x="6" y="5"/>
                    <a:pt x="6" y="7"/>
                    <a:pt x="8" y="6"/>
                  </a:cubicBezTo>
                  <a:cubicBezTo>
                    <a:pt x="8" y="4"/>
                    <a:pt x="7" y="4"/>
                    <a:pt x="6" y="3"/>
                  </a:cubicBezTo>
                  <a:cubicBezTo>
                    <a:pt x="6" y="3"/>
                    <a:pt x="6" y="3"/>
                    <a:pt x="5" y="3"/>
                  </a:cubicBezTo>
                  <a:cubicBezTo>
                    <a:pt x="5" y="3"/>
                    <a:pt x="4" y="2"/>
                    <a:pt x="4" y="2"/>
                  </a:cubicBezTo>
                  <a:cubicBezTo>
                    <a:pt x="5" y="1"/>
                    <a:pt x="4" y="0"/>
                    <a:pt x="3" y="1"/>
                  </a:cubicBezTo>
                  <a:cubicBezTo>
                    <a:pt x="2" y="1"/>
                    <a:pt x="3" y="2"/>
                    <a:pt x="3" y="2"/>
                  </a:cubicBezTo>
                  <a:cubicBezTo>
                    <a:pt x="2" y="1"/>
                    <a:pt x="0" y="0"/>
                    <a:pt x="0" y="2"/>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09" name="Freeform 87"/>
            <p:cNvSpPr/>
            <p:nvPr/>
          </p:nvSpPr>
          <p:spPr bwMode="auto">
            <a:xfrm>
              <a:off x="4061346" y="5660947"/>
              <a:ext cx="15180" cy="7590"/>
            </a:xfrm>
            <a:custGeom>
              <a:avLst/>
              <a:gdLst>
                <a:gd name="T0" fmla="*/ 5 w 6"/>
                <a:gd name="T1" fmla="*/ 2 h 3"/>
                <a:gd name="T2" fmla="*/ 6 w 6"/>
                <a:gd name="T3" fmla="*/ 1 h 3"/>
                <a:gd name="T4" fmla="*/ 0 w 6"/>
                <a:gd name="T5" fmla="*/ 0 h 3"/>
                <a:gd name="T6" fmla="*/ 0 w 6"/>
                <a:gd name="T7" fmla="*/ 1 h 3"/>
                <a:gd name="T8" fmla="*/ 5 w 6"/>
                <a:gd name="T9" fmla="*/ 2 h 3"/>
              </a:gdLst>
              <a:ahLst/>
              <a:cxnLst>
                <a:cxn ang="0">
                  <a:pos x="T0" y="T1"/>
                </a:cxn>
                <a:cxn ang="0">
                  <a:pos x="T2" y="T3"/>
                </a:cxn>
                <a:cxn ang="0">
                  <a:pos x="T4" y="T5"/>
                </a:cxn>
                <a:cxn ang="0">
                  <a:pos x="T6" y="T7"/>
                </a:cxn>
                <a:cxn ang="0">
                  <a:pos x="T8" y="T9"/>
                </a:cxn>
              </a:cxnLst>
              <a:rect l="0" t="0" r="r" b="b"/>
              <a:pathLst>
                <a:path w="6" h="3">
                  <a:moveTo>
                    <a:pt x="5" y="2"/>
                  </a:moveTo>
                  <a:cubicBezTo>
                    <a:pt x="5" y="1"/>
                    <a:pt x="6" y="2"/>
                    <a:pt x="6" y="1"/>
                  </a:cubicBezTo>
                  <a:cubicBezTo>
                    <a:pt x="4" y="0"/>
                    <a:pt x="2" y="0"/>
                    <a:pt x="0" y="0"/>
                  </a:cubicBezTo>
                  <a:cubicBezTo>
                    <a:pt x="0" y="1"/>
                    <a:pt x="0" y="1"/>
                    <a:pt x="0" y="1"/>
                  </a:cubicBezTo>
                  <a:cubicBezTo>
                    <a:pt x="2" y="2"/>
                    <a:pt x="3" y="3"/>
                    <a:pt x="5" y="2"/>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10" name="Freeform 88"/>
            <p:cNvSpPr/>
            <p:nvPr/>
          </p:nvSpPr>
          <p:spPr bwMode="auto">
            <a:xfrm>
              <a:off x="4025565" y="5735762"/>
              <a:ext cx="5422" cy="7590"/>
            </a:xfrm>
            <a:custGeom>
              <a:avLst/>
              <a:gdLst>
                <a:gd name="T0" fmla="*/ 1 w 2"/>
                <a:gd name="T1" fmla="*/ 0 h 3"/>
                <a:gd name="T2" fmla="*/ 0 w 2"/>
                <a:gd name="T3" fmla="*/ 1 h 3"/>
                <a:gd name="T4" fmla="*/ 0 w 2"/>
                <a:gd name="T5" fmla="*/ 3 h 3"/>
                <a:gd name="T6" fmla="*/ 2 w 2"/>
                <a:gd name="T7" fmla="*/ 2 h 3"/>
                <a:gd name="T8" fmla="*/ 2 w 2"/>
                <a:gd name="T9" fmla="*/ 0 h 3"/>
                <a:gd name="T10" fmla="*/ 1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1" y="0"/>
                  </a:moveTo>
                  <a:cubicBezTo>
                    <a:pt x="1" y="1"/>
                    <a:pt x="0" y="0"/>
                    <a:pt x="0" y="1"/>
                  </a:cubicBezTo>
                  <a:cubicBezTo>
                    <a:pt x="0" y="1"/>
                    <a:pt x="0" y="2"/>
                    <a:pt x="0" y="3"/>
                  </a:cubicBezTo>
                  <a:cubicBezTo>
                    <a:pt x="1" y="3"/>
                    <a:pt x="1" y="3"/>
                    <a:pt x="2" y="2"/>
                  </a:cubicBezTo>
                  <a:cubicBezTo>
                    <a:pt x="2" y="1"/>
                    <a:pt x="2" y="1"/>
                    <a:pt x="2" y="0"/>
                  </a:cubicBezTo>
                  <a:cubicBezTo>
                    <a:pt x="1" y="0"/>
                    <a:pt x="1" y="0"/>
                    <a:pt x="1" y="0"/>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11" name="Freeform 89"/>
            <p:cNvSpPr/>
            <p:nvPr/>
          </p:nvSpPr>
          <p:spPr bwMode="auto">
            <a:xfrm>
              <a:off x="4020144" y="5702150"/>
              <a:ext cx="13011" cy="13011"/>
            </a:xfrm>
            <a:custGeom>
              <a:avLst/>
              <a:gdLst>
                <a:gd name="T0" fmla="*/ 5 w 5"/>
                <a:gd name="T1" fmla="*/ 4 h 5"/>
                <a:gd name="T2" fmla="*/ 5 w 5"/>
                <a:gd name="T3" fmla="*/ 1 h 5"/>
                <a:gd name="T4" fmla="*/ 2 w 5"/>
                <a:gd name="T5" fmla="*/ 2 h 5"/>
                <a:gd name="T6" fmla="*/ 1 w 5"/>
                <a:gd name="T7" fmla="*/ 1 h 5"/>
                <a:gd name="T8" fmla="*/ 0 w 5"/>
                <a:gd name="T9" fmla="*/ 2 h 5"/>
                <a:gd name="T10" fmla="*/ 1 w 5"/>
                <a:gd name="T11" fmla="*/ 2 h 5"/>
                <a:gd name="T12" fmla="*/ 0 w 5"/>
                <a:gd name="T13" fmla="*/ 4 h 5"/>
                <a:gd name="T14" fmla="*/ 2 w 5"/>
                <a:gd name="T15" fmla="*/ 5 h 5"/>
                <a:gd name="T16" fmla="*/ 4 w 5"/>
                <a:gd name="T17" fmla="*/ 5 h 5"/>
                <a:gd name="T18" fmla="*/ 5 w 5"/>
                <a:gd name="T19"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5">
                  <a:moveTo>
                    <a:pt x="5" y="4"/>
                  </a:moveTo>
                  <a:cubicBezTo>
                    <a:pt x="5" y="3"/>
                    <a:pt x="5" y="3"/>
                    <a:pt x="5" y="1"/>
                  </a:cubicBezTo>
                  <a:cubicBezTo>
                    <a:pt x="4" y="2"/>
                    <a:pt x="3" y="1"/>
                    <a:pt x="2" y="2"/>
                  </a:cubicBezTo>
                  <a:cubicBezTo>
                    <a:pt x="2" y="1"/>
                    <a:pt x="2" y="0"/>
                    <a:pt x="1" y="1"/>
                  </a:cubicBezTo>
                  <a:cubicBezTo>
                    <a:pt x="1" y="2"/>
                    <a:pt x="0" y="1"/>
                    <a:pt x="0" y="2"/>
                  </a:cubicBezTo>
                  <a:cubicBezTo>
                    <a:pt x="1" y="3"/>
                    <a:pt x="1" y="2"/>
                    <a:pt x="1" y="2"/>
                  </a:cubicBezTo>
                  <a:cubicBezTo>
                    <a:pt x="1" y="3"/>
                    <a:pt x="0" y="3"/>
                    <a:pt x="0" y="4"/>
                  </a:cubicBezTo>
                  <a:cubicBezTo>
                    <a:pt x="2" y="3"/>
                    <a:pt x="1" y="5"/>
                    <a:pt x="2" y="5"/>
                  </a:cubicBezTo>
                  <a:cubicBezTo>
                    <a:pt x="2" y="4"/>
                    <a:pt x="4" y="5"/>
                    <a:pt x="4" y="5"/>
                  </a:cubicBezTo>
                  <a:cubicBezTo>
                    <a:pt x="4" y="4"/>
                    <a:pt x="5" y="4"/>
                    <a:pt x="5" y="4"/>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12" name="Freeform 90"/>
            <p:cNvSpPr/>
            <p:nvPr/>
          </p:nvSpPr>
          <p:spPr bwMode="auto">
            <a:xfrm>
              <a:off x="4102549" y="5676127"/>
              <a:ext cx="17349" cy="20602"/>
            </a:xfrm>
            <a:custGeom>
              <a:avLst/>
              <a:gdLst>
                <a:gd name="T0" fmla="*/ 1 w 7"/>
                <a:gd name="T1" fmla="*/ 5 h 8"/>
                <a:gd name="T2" fmla="*/ 0 w 7"/>
                <a:gd name="T3" fmla="*/ 6 h 8"/>
                <a:gd name="T4" fmla="*/ 2 w 7"/>
                <a:gd name="T5" fmla="*/ 8 h 8"/>
                <a:gd name="T6" fmla="*/ 3 w 7"/>
                <a:gd name="T7" fmla="*/ 7 h 8"/>
                <a:gd name="T8" fmla="*/ 2 w 7"/>
                <a:gd name="T9" fmla="*/ 4 h 8"/>
                <a:gd name="T10" fmla="*/ 5 w 7"/>
                <a:gd name="T11" fmla="*/ 2 h 8"/>
                <a:gd name="T12" fmla="*/ 7 w 7"/>
                <a:gd name="T13" fmla="*/ 0 h 8"/>
                <a:gd name="T14" fmla="*/ 6 w 7"/>
                <a:gd name="T15" fmla="*/ 0 h 8"/>
                <a:gd name="T16" fmla="*/ 6 w 7"/>
                <a:gd name="T17" fmla="*/ 0 h 8"/>
                <a:gd name="T18" fmla="*/ 2 w 7"/>
                <a:gd name="T19" fmla="*/ 2 h 8"/>
                <a:gd name="T20" fmla="*/ 1 w 7"/>
                <a:gd name="T2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8">
                  <a:moveTo>
                    <a:pt x="1" y="5"/>
                  </a:moveTo>
                  <a:cubicBezTo>
                    <a:pt x="0" y="5"/>
                    <a:pt x="0" y="6"/>
                    <a:pt x="0" y="6"/>
                  </a:cubicBezTo>
                  <a:cubicBezTo>
                    <a:pt x="0" y="7"/>
                    <a:pt x="1" y="8"/>
                    <a:pt x="2" y="8"/>
                  </a:cubicBezTo>
                  <a:cubicBezTo>
                    <a:pt x="2" y="8"/>
                    <a:pt x="2" y="7"/>
                    <a:pt x="3" y="7"/>
                  </a:cubicBezTo>
                  <a:cubicBezTo>
                    <a:pt x="2" y="6"/>
                    <a:pt x="1" y="6"/>
                    <a:pt x="2" y="4"/>
                  </a:cubicBezTo>
                  <a:cubicBezTo>
                    <a:pt x="3" y="4"/>
                    <a:pt x="4" y="2"/>
                    <a:pt x="5" y="2"/>
                  </a:cubicBezTo>
                  <a:cubicBezTo>
                    <a:pt x="7" y="2"/>
                    <a:pt x="7" y="1"/>
                    <a:pt x="7" y="0"/>
                  </a:cubicBezTo>
                  <a:cubicBezTo>
                    <a:pt x="7" y="0"/>
                    <a:pt x="7" y="0"/>
                    <a:pt x="6" y="0"/>
                  </a:cubicBezTo>
                  <a:cubicBezTo>
                    <a:pt x="6" y="0"/>
                    <a:pt x="6" y="0"/>
                    <a:pt x="6" y="0"/>
                  </a:cubicBezTo>
                  <a:cubicBezTo>
                    <a:pt x="4" y="1"/>
                    <a:pt x="3" y="1"/>
                    <a:pt x="2" y="2"/>
                  </a:cubicBezTo>
                  <a:cubicBezTo>
                    <a:pt x="2" y="3"/>
                    <a:pt x="0" y="3"/>
                    <a:pt x="1" y="5"/>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13" name="Freeform 91"/>
            <p:cNvSpPr/>
            <p:nvPr/>
          </p:nvSpPr>
          <p:spPr bwMode="auto">
            <a:xfrm>
              <a:off x="4107971" y="5660947"/>
              <a:ext cx="4337" cy="7590"/>
            </a:xfrm>
            <a:custGeom>
              <a:avLst/>
              <a:gdLst>
                <a:gd name="T0" fmla="*/ 0 w 2"/>
                <a:gd name="T1" fmla="*/ 2 h 3"/>
                <a:gd name="T2" fmla="*/ 2 w 2"/>
                <a:gd name="T3" fmla="*/ 2 h 3"/>
                <a:gd name="T4" fmla="*/ 0 w 2"/>
                <a:gd name="T5" fmla="*/ 2 h 3"/>
              </a:gdLst>
              <a:ahLst/>
              <a:cxnLst>
                <a:cxn ang="0">
                  <a:pos x="T0" y="T1"/>
                </a:cxn>
                <a:cxn ang="0">
                  <a:pos x="T2" y="T3"/>
                </a:cxn>
                <a:cxn ang="0">
                  <a:pos x="T4" y="T5"/>
                </a:cxn>
              </a:cxnLst>
              <a:rect l="0" t="0" r="r" b="b"/>
              <a:pathLst>
                <a:path w="2" h="3">
                  <a:moveTo>
                    <a:pt x="0" y="2"/>
                  </a:moveTo>
                  <a:cubicBezTo>
                    <a:pt x="0" y="3"/>
                    <a:pt x="1" y="2"/>
                    <a:pt x="2" y="2"/>
                  </a:cubicBezTo>
                  <a:cubicBezTo>
                    <a:pt x="2" y="0"/>
                    <a:pt x="0" y="1"/>
                    <a:pt x="0" y="2"/>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14" name="Freeform 92"/>
            <p:cNvSpPr/>
            <p:nvPr/>
          </p:nvSpPr>
          <p:spPr bwMode="auto">
            <a:xfrm>
              <a:off x="4145920" y="5663116"/>
              <a:ext cx="10843" cy="8674"/>
            </a:xfrm>
            <a:custGeom>
              <a:avLst/>
              <a:gdLst>
                <a:gd name="T0" fmla="*/ 2 w 4"/>
                <a:gd name="T1" fmla="*/ 0 h 3"/>
                <a:gd name="T2" fmla="*/ 0 w 4"/>
                <a:gd name="T3" fmla="*/ 1 h 3"/>
                <a:gd name="T4" fmla="*/ 0 w 4"/>
                <a:gd name="T5" fmla="*/ 2 h 3"/>
                <a:gd name="T6" fmla="*/ 4 w 4"/>
                <a:gd name="T7" fmla="*/ 2 h 3"/>
                <a:gd name="T8" fmla="*/ 4 w 4"/>
                <a:gd name="T9" fmla="*/ 2 h 3"/>
                <a:gd name="T10" fmla="*/ 2 w 4"/>
                <a:gd name="T11" fmla="*/ 0 h 3"/>
              </a:gdLst>
              <a:ahLst/>
              <a:cxnLst>
                <a:cxn ang="0">
                  <a:pos x="T0" y="T1"/>
                </a:cxn>
                <a:cxn ang="0">
                  <a:pos x="T2" y="T3"/>
                </a:cxn>
                <a:cxn ang="0">
                  <a:pos x="T4" y="T5"/>
                </a:cxn>
                <a:cxn ang="0">
                  <a:pos x="T6" y="T7"/>
                </a:cxn>
                <a:cxn ang="0">
                  <a:pos x="T8" y="T9"/>
                </a:cxn>
                <a:cxn ang="0">
                  <a:pos x="T10" y="T11"/>
                </a:cxn>
              </a:cxnLst>
              <a:rect l="0" t="0" r="r" b="b"/>
              <a:pathLst>
                <a:path w="4" h="3">
                  <a:moveTo>
                    <a:pt x="2" y="0"/>
                  </a:moveTo>
                  <a:cubicBezTo>
                    <a:pt x="1" y="0"/>
                    <a:pt x="1" y="0"/>
                    <a:pt x="0" y="1"/>
                  </a:cubicBezTo>
                  <a:cubicBezTo>
                    <a:pt x="0" y="1"/>
                    <a:pt x="0" y="2"/>
                    <a:pt x="0" y="2"/>
                  </a:cubicBezTo>
                  <a:cubicBezTo>
                    <a:pt x="2" y="2"/>
                    <a:pt x="3" y="3"/>
                    <a:pt x="4" y="2"/>
                  </a:cubicBezTo>
                  <a:cubicBezTo>
                    <a:pt x="4" y="2"/>
                    <a:pt x="4" y="2"/>
                    <a:pt x="4" y="2"/>
                  </a:cubicBezTo>
                  <a:cubicBezTo>
                    <a:pt x="4" y="1"/>
                    <a:pt x="3" y="1"/>
                    <a:pt x="2" y="0"/>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15" name="Freeform 93"/>
            <p:cNvSpPr/>
            <p:nvPr/>
          </p:nvSpPr>
          <p:spPr bwMode="auto">
            <a:xfrm>
              <a:off x="3938823" y="5709740"/>
              <a:ext cx="9759" cy="9759"/>
            </a:xfrm>
            <a:custGeom>
              <a:avLst/>
              <a:gdLst>
                <a:gd name="T0" fmla="*/ 2 w 4"/>
                <a:gd name="T1" fmla="*/ 0 h 4"/>
                <a:gd name="T2" fmla="*/ 0 w 4"/>
                <a:gd name="T3" fmla="*/ 2 h 4"/>
                <a:gd name="T4" fmla="*/ 2 w 4"/>
                <a:gd name="T5" fmla="*/ 3 h 4"/>
                <a:gd name="T6" fmla="*/ 4 w 4"/>
                <a:gd name="T7" fmla="*/ 2 h 4"/>
                <a:gd name="T8" fmla="*/ 3 w 4"/>
                <a:gd name="T9" fmla="*/ 1 h 4"/>
                <a:gd name="T10" fmla="*/ 2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2" y="0"/>
                  </a:moveTo>
                  <a:cubicBezTo>
                    <a:pt x="1" y="1"/>
                    <a:pt x="1" y="2"/>
                    <a:pt x="0" y="2"/>
                  </a:cubicBezTo>
                  <a:cubicBezTo>
                    <a:pt x="0" y="3"/>
                    <a:pt x="1" y="3"/>
                    <a:pt x="2" y="3"/>
                  </a:cubicBezTo>
                  <a:cubicBezTo>
                    <a:pt x="2" y="1"/>
                    <a:pt x="4" y="4"/>
                    <a:pt x="4" y="2"/>
                  </a:cubicBezTo>
                  <a:cubicBezTo>
                    <a:pt x="3" y="2"/>
                    <a:pt x="4" y="1"/>
                    <a:pt x="3" y="1"/>
                  </a:cubicBezTo>
                  <a:cubicBezTo>
                    <a:pt x="2" y="1"/>
                    <a:pt x="2" y="0"/>
                    <a:pt x="2" y="0"/>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16" name="Freeform 94"/>
            <p:cNvSpPr/>
            <p:nvPr/>
          </p:nvSpPr>
          <p:spPr bwMode="auto">
            <a:xfrm>
              <a:off x="3954003" y="5812747"/>
              <a:ext cx="4337" cy="4337"/>
            </a:xfrm>
            <a:custGeom>
              <a:avLst/>
              <a:gdLst>
                <a:gd name="T0" fmla="*/ 0 w 2"/>
                <a:gd name="T1" fmla="*/ 2 h 2"/>
                <a:gd name="T2" fmla="*/ 2 w 2"/>
                <a:gd name="T3" fmla="*/ 0 h 2"/>
                <a:gd name="T4" fmla="*/ 0 w 2"/>
                <a:gd name="T5" fmla="*/ 0 h 2"/>
                <a:gd name="T6" fmla="*/ 0 w 2"/>
                <a:gd name="T7" fmla="*/ 2 h 2"/>
              </a:gdLst>
              <a:ahLst/>
              <a:cxnLst>
                <a:cxn ang="0">
                  <a:pos x="T0" y="T1"/>
                </a:cxn>
                <a:cxn ang="0">
                  <a:pos x="T2" y="T3"/>
                </a:cxn>
                <a:cxn ang="0">
                  <a:pos x="T4" y="T5"/>
                </a:cxn>
                <a:cxn ang="0">
                  <a:pos x="T6" y="T7"/>
                </a:cxn>
              </a:cxnLst>
              <a:rect l="0" t="0" r="r" b="b"/>
              <a:pathLst>
                <a:path w="2" h="2">
                  <a:moveTo>
                    <a:pt x="0" y="2"/>
                  </a:moveTo>
                  <a:cubicBezTo>
                    <a:pt x="1" y="2"/>
                    <a:pt x="2" y="2"/>
                    <a:pt x="2" y="0"/>
                  </a:cubicBezTo>
                  <a:cubicBezTo>
                    <a:pt x="1" y="0"/>
                    <a:pt x="1" y="0"/>
                    <a:pt x="0" y="0"/>
                  </a:cubicBezTo>
                  <a:cubicBezTo>
                    <a:pt x="0" y="1"/>
                    <a:pt x="0" y="1"/>
                    <a:pt x="0" y="2"/>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17" name="Freeform 95"/>
            <p:cNvSpPr/>
            <p:nvPr/>
          </p:nvSpPr>
          <p:spPr bwMode="auto">
            <a:xfrm>
              <a:off x="3930148" y="5804073"/>
              <a:ext cx="23854" cy="13011"/>
            </a:xfrm>
            <a:custGeom>
              <a:avLst/>
              <a:gdLst>
                <a:gd name="T0" fmla="*/ 6 w 9"/>
                <a:gd name="T1" fmla="*/ 4 h 5"/>
                <a:gd name="T2" fmla="*/ 7 w 9"/>
                <a:gd name="T3" fmla="*/ 5 h 5"/>
                <a:gd name="T4" fmla="*/ 9 w 9"/>
                <a:gd name="T5" fmla="*/ 4 h 5"/>
                <a:gd name="T6" fmla="*/ 6 w 9"/>
                <a:gd name="T7" fmla="*/ 2 h 5"/>
                <a:gd name="T8" fmla="*/ 5 w 9"/>
                <a:gd name="T9" fmla="*/ 1 h 5"/>
                <a:gd name="T10" fmla="*/ 4 w 9"/>
                <a:gd name="T11" fmla="*/ 0 h 5"/>
                <a:gd name="T12" fmla="*/ 1 w 9"/>
                <a:gd name="T13" fmla="*/ 0 h 5"/>
                <a:gd name="T14" fmla="*/ 0 w 9"/>
                <a:gd name="T15" fmla="*/ 2 h 5"/>
                <a:gd name="T16" fmla="*/ 2 w 9"/>
                <a:gd name="T17" fmla="*/ 1 h 5"/>
                <a:gd name="T18" fmla="*/ 4 w 9"/>
                <a:gd name="T19" fmla="*/ 3 h 5"/>
                <a:gd name="T20" fmla="*/ 6 w 9"/>
                <a:gd name="T21" fmla="*/ 3 h 5"/>
                <a:gd name="T22" fmla="*/ 6 w 9"/>
                <a:gd name="T23"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5">
                  <a:moveTo>
                    <a:pt x="6" y="4"/>
                  </a:moveTo>
                  <a:cubicBezTo>
                    <a:pt x="7" y="4"/>
                    <a:pt x="7" y="4"/>
                    <a:pt x="7" y="5"/>
                  </a:cubicBezTo>
                  <a:cubicBezTo>
                    <a:pt x="7" y="4"/>
                    <a:pt x="8" y="4"/>
                    <a:pt x="9" y="4"/>
                  </a:cubicBezTo>
                  <a:cubicBezTo>
                    <a:pt x="9" y="2"/>
                    <a:pt x="7" y="2"/>
                    <a:pt x="6" y="2"/>
                  </a:cubicBezTo>
                  <a:cubicBezTo>
                    <a:pt x="6" y="2"/>
                    <a:pt x="6" y="2"/>
                    <a:pt x="5" y="1"/>
                  </a:cubicBezTo>
                  <a:cubicBezTo>
                    <a:pt x="5" y="1"/>
                    <a:pt x="4" y="1"/>
                    <a:pt x="4" y="0"/>
                  </a:cubicBezTo>
                  <a:cubicBezTo>
                    <a:pt x="3" y="0"/>
                    <a:pt x="2" y="0"/>
                    <a:pt x="1" y="0"/>
                  </a:cubicBezTo>
                  <a:cubicBezTo>
                    <a:pt x="0" y="1"/>
                    <a:pt x="0" y="1"/>
                    <a:pt x="0" y="2"/>
                  </a:cubicBezTo>
                  <a:cubicBezTo>
                    <a:pt x="1" y="2"/>
                    <a:pt x="1" y="1"/>
                    <a:pt x="2" y="1"/>
                  </a:cubicBezTo>
                  <a:cubicBezTo>
                    <a:pt x="3" y="1"/>
                    <a:pt x="3" y="2"/>
                    <a:pt x="4" y="3"/>
                  </a:cubicBezTo>
                  <a:cubicBezTo>
                    <a:pt x="5" y="3"/>
                    <a:pt x="6" y="2"/>
                    <a:pt x="6" y="3"/>
                  </a:cubicBezTo>
                  <a:cubicBezTo>
                    <a:pt x="5" y="3"/>
                    <a:pt x="6" y="3"/>
                    <a:pt x="6" y="4"/>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18" name="Freeform 96"/>
            <p:cNvSpPr/>
            <p:nvPr/>
          </p:nvSpPr>
          <p:spPr bwMode="auto">
            <a:xfrm>
              <a:off x="3938823" y="5812747"/>
              <a:ext cx="4337" cy="4337"/>
            </a:xfrm>
            <a:custGeom>
              <a:avLst/>
              <a:gdLst>
                <a:gd name="T0" fmla="*/ 0 w 2"/>
                <a:gd name="T1" fmla="*/ 0 h 2"/>
                <a:gd name="T2" fmla="*/ 0 w 2"/>
                <a:gd name="T3" fmla="*/ 2 h 2"/>
                <a:gd name="T4" fmla="*/ 2 w 2"/>
                <a:gd name="T5" fmla="*/ 1 h 2"/>
                <a:gd name="T6" fmla="*/ 0 w 2"/>
                <a:gd name="T7" fmla="*/ 0 h 2"/>
              </a:gdLst>
              <a:ahLst/>
              <a:cxnLst>
                <a:cxn ang="0">
                  <a:pos x="T0" y="T1"/>
                </a:cxn>
                <a:cxn ang="0">
                  <a:pos x="T2" y="T3"/>
                </a:cxn>
                <a:cxn ang="0">
                  <a:pos x="T4" y="T5"/>
                </a:cxn>
                <a:cxn ang="0">
                  <a:pos x="T6" y="T7"/>
                </a:cxn>
              </a:cxnLst>
              <a:rect l="0" t="0" r="r" b="b"/>
              <a:pathLst>
                <a:path w="2" h="2">
                  <a:moveTo>
                    <a:pt x="0" y="0"/>
                  </a:moveTo>
                  <a:cubicBezTo>
                    <a:pt x="0" y="1"/>
                    <a:pt x="0" y="1"/>
                    <a:pt x="0" y="2"/>
                  </a:cubicBezTo>
                  <a:cubicBezTo>
                    <a:pt x="1" y="1"/>
                    <a:pt x="1" y="2"/>
                    <a:pt x="2" y="1"/>
                  </a:cubicBezTo>
                  <a:cubicBezTo>
                    <a:pt x="2" y="0"/>
                    <a:pt x="1" y="1"/>
                    <a:pt x="0" y="0"/>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19" name="Freeform 97"/>
            <p:cNvSpPr/>
            <p:nvPr/>
          </p:nvSpPr>
          <p:spPr bwMode="auto">
            <a:xfrm>
              <a:off x="3938823" y="5801904"/>
              <a:ext cx="2169" cy="2169"/>
            </a:xfrm>
            <a:custGeom>
              <a:avLst/>
              <a:gdLst>
                <a:gd name="T0" fmla="*/ 0 w 1"/>
                <a:gd name="T1" fmla="*/ 0 h 1"/>
                <a:gd name="T2" fmla="*/ 0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0"/>
                    <a:pt x="0" y="1"/>
                  </a:cubicBezTo>
                  <a:cubicBezTo>
                    <a:pt x="1" y="1"/>
                    <a:pt x="1" y="1"/>
                    <a:pt x="1" y="1"/>
                  </a:cubicBezTo>
                  <a:cubicBezTo>
                    <a:pt x="1" y="0"/>
                    <a:pt x="1" y="0"/>
                    <a:pt x="0" y="0"/>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20" name="Freeform 98"/>
            <p:cNvSpPr/>
            <p:nvPr/>
          </p:nvSpPr>
          <p:spPr bwMode="auto">
            <a:xfrm>
              <a:off x="3943160" y="5801904"/>
              <a:ext cx="3253" cy="2169"/>
            </a:xfrm>
            <a:custGeom>
              <a:avLst/>
              <a:gdLst>
                <a:gd name="T0" fmla="*/ 1 w 1"/>
                <a:gd name="T1" fmla="*/ 0 h 1"/>
                <a:gd name="T2" fmla="*/ 0 w 1"/>
                <a:gd name="T3" fmla="*/ 0 h 1"/>
                <a:gd name="T4" fmla="*/ 1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0" y="0"/>
                    <a:pt x="0" y="0"/>
                    <a:pt x="0" y="0"/>
                  </a:cubicBezTo>
                  <a:cubicBezTo>
                    <a:pt x="0" y="0"/>
                    <a:pt x="0" y="1"/>
                    <a:pt x="1" y="1"/>
                  </a:cubicBezTo>
                  <a:cubicBezTo>
                    <a:pt x="1" y="0"/>
                    <a:pt x="1" y="0"/>
                    <a:pt x="1" y="0"/>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21" name="Freeform 99"/>
            <p:cNvSpPr/>
            <p:nvPr/>
          </p:nvSpPr>
          <p:spPr bwMode="auto">
            <a:xfrm>
              <a:off x="3946412" y="5804073"/>
              <a:ext cx="2169" cy="3253"/>
            </a:xfrm>
            <a:custGeom>
              <a:avLst/>
              <a:gdLst>
                <a:gd name="T0" fmla="*/ 0 w 1"/>
                <a:gd name="T1" fmla="*/ 0 h 1"/>
                <a:gd name="T2" fmla="*/ 0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1"/>
                    <a:pt x="0" y="1"/>
                  </a:cubicBezTo>
                  <a:cubicBezTo>
                    <a:pt x="1" y="1"/>
                    <a:pt x="1" y="1"/>
                    <a:pt x="1" y="1"/>
                  </a:cubicBezTo>
                  <a:cubicBezTo>
                    <a:pt x="1" y="0"/>
                    <a:pt x="1" y="0"/>
                    <a:pt x="0" y="0"/>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22" name="Freeform 100"/>
            <p:cNvSpPr/>
            <p:nvPr/>
          </p:nvSpPr>
          <p:spPr bwMode="auto">
            <a:xfrm>
              <a:off x="3948581" y="5807325"/>
              <a:ext cx="2169" cy="2169"/>
            </a:xfrm>
            <a:custGeom>
              <a:avLst/>
              <a:gdLst>
                <a:gd name="T0" fmla="*/ 1 w 1"/>
                <a:gd name="T1" fmla="*/ 0 h 1"/>
                <a:gd name="T2" fmla="*/ 0 w 1"/>
                <a:gd name="T3" fmla="*/ 0 h 1"/>
                <a:gd name="T4" fmla="*/ 1 w 1"/>
                <a:gd name="T5" fmla="*/ 0 h 1"/>
              </a:gdLst>
              <a:ahLst/>
              <a:cxnLst>
                <a:cxn ang="0">
                  <a:pos x="T0" y="T1"/>
                </a:cxn>
                <a:cxn ang="0">
                  <a:pos x="T2" y="T3"/>
                </a:cxn>
                <a:cxn ang="0">
                  <a:pos x="T4" y="T5"/>
                </a:cxn>
              </a:cxnLst>
              <a:rect l="0" t="0" r="r" b="b"/>
              <a:pathLst>
                <a:path w="1" h="1">
                  <a:moveTo>
                    <a:pt x="1" y="0"/>
                  </a:moveTo>
                  <a:cubicBezTo>
                    <a:pt x="1" y="0"/>
                    <a:pt x="0" y="0"/>
                    <a:pt x="0" y="0"/>
                  </a:cubicBezTo>
                  <a:cubicBezTo>
                    <a:pt x="0" y="1"/>
                    <a:pt x="1" y="1"/>
                    <a:pt x="1" y="0"/>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23" name="Freeform 101"/>
            <p:cNvSpPr/>
            <p:nvPr/>
          </p:nvSpPr>
          <p:spPr bwMode="auto">
            <a:xfrm>
              <a:off x="4222905" y="5848528"/>
              <a:ext cx="15180" cy="15180"/>
            </a:xfrm>
            <a:custGeom>
              <a:avLst/>
              <a:gdLst>
                <a:gd name="T0" fmla="*/ 4 w 6"/>
                <a:gd name="T1" fmla="*/ 6 h 6"/>
                <a:gd name="T2" fmla="*/ 6 w 6"/>
                <a:gd name="T3" fmla="*/ 1 h 6"/>
                <a:gd name="T4" fmla="*/ 4 w 6"/>
                <a:gd name="T5" fmla="*/ 0 h 6"/>
                <a:gd name="T6" fmla="*/ 4 w 6"/>
                <a:gd name="T7" fmla="*/ 0 h 6"/>
                <a:gd name="T8" fmla="*/ 3 w 6"/>
                <a:gd name="T9" fmla="*/ 0 h 6"/>
                <a:gd name="T10" fmla="*/ 2 w 6"/>
                <a:gd name="T11" fmla="*/ 1 h 6"/>
                <a:gd name="T12" fmla="*/ 1 w 6"/>
                <a:gd name="T13" fmla="*/ 1 h 6"/>
                <a:gd name="T14" fmla="*/ 0 w 6"/>
                <a:gd name="T15" fmla="*/ 2 h 6"/>
                <a:gd name="T16" fmla="*/ 1 w 6"/>
                <a:gd name="T17" fmla="*/ 2 h 6"/>
                <a:gd name="T18" fmla="*/ 3 w 6"/>
                <a:gd name="T19" fmla="*/ 4 h 6"/>
                <a:gd name="T20" fmla="*/ 4 w 6"/>
                <a:gd name="T21" fmla="*/ 5 h 6"/>
                <a:gd name="T22" fmla="*/ 4 w 6"/>
                <a:gd name="T23"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6">
                  <a:moveTo>
                    <a:pt x="4" y="6"/>
                  </a:moveTo>
                  <a:cubicBezTo>
                    <a:pt x="5" y="5"/>
                    <a:pt x="5" y="3"/>
                    <a:pt x="6" y="1"/>
                  </a:cubicBezTo>
                  <a:cubicBezTo>
                    <a:pt x="5" y="1"/>
                    <a:pt x="5" y="1"/>
                    <a:pt x="4" y="0"/>
                  </a:cubicBezTo>
                  <a:cubicBezTo>
                    <a:pt x="4" y="0"/>
                    <a:pt x="4" y="0"/>
                    <a:pt x="4" y="0"/>
                  </a:cubicBezTo>
                  <a:cubicBezTo>
                    <a:pt x="4" y="0"/>
                    <a:pt x="3" y="0"/>
                    <a:pt x="3" y="0"/>
                  </a:cubicBezTo>
                  <a:cubicBezTo>
                    <a:pt x="3" y="1"/>
                    <a:pt x="2" y="1"/>
                    <a:pt x="2" y="1"/>
                  </a:cubicBezTo>
                  <a:cubicBezTo>
                    <a:pt x="1" y="1"/>
                    <a:pt x="1" y="1"/>
                    <a:pt x="1" y="1"/>
                  </a:cubicBezTo>
                  <a:cubicBezTo>
                    <a:pt x="1" y="1"/>
                    <a:pt x="0" y="1"/>
                    <a:pt x="0" y="2"/>
                  </a:cubicBezTo>
                  <a:cubicBezTo>
                    <a:pt x="0" y="2"/>
                    <a:pt x="1" y="1"/>
                    <a:pt x="1" y="2"/>
                  </a:cubicBezTo>
                  <a:cubicBezTo>
                    <a:pt x="2" y="2"/>
                    <a:pt x="3" y="3"/>
                    <a:pt x="3" y="4"/>
                  </a:cubicBezTo>
                  <a:cubicBezTo>
                    <a:pt x="4" y="4"/>
                    <a:pt x="4" y="4"/>
                    <a:pt x="4" y="5"/>
                  </a:cubicBezTo>
                  <a:cubicBezTo>
                    <a:pt x="4" y="5"/>
                    <a:pt x="4" y="6"/>
                    <a:pt x="4" y="6"/>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24" name="Freeform 102"/>
            <p:cNvSpPr/>
            <p:nvPr/>
          </p:nvSpPr>
          <p:spPr bwMode="auto">
            <a:xfrm>
              <a:off x="3950749" y="568154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25" name="Freeform 103"/>
            <p:cNvSpPr/>
            <p:nvPr/>
          </p:nvSpPr>
          <p:spPr bwMode="auto">
            <a:xfrm>
              <a:off x="4200135" y="5771544"/>
              <a:ext cx="4337" cy="4337"/>
            </a:xfrm>
            <a:custGeom>
              <a:avLst/>
              <a:gdLst>
                <a:gd name="T0" fmla="*/ 2 w 2"/>
                <a:gd name="T1" fmla="*/ 0 h 2"/>
                <a:gd name="T2" fmla="*/ 0 w 2"/>
                <a:gd name="T3" fmla="*/ 1 h 2"/>
                <a:gd name="T4" fmla="*/ 2 w 2"/>
                <a:gd name="T5" fmla="*/ 1 h 2"/>
                <a:gd name="T6" fmla="*/ 2 w 2"/>
                <a:gd name="T7" fmla="*/ 0 h 2"/>
              </a:gdLst>
              <a:ahLst/>
              <a:cxnLst>
                <a:cxn ang="0">
                  <a:pos x="T0" y="T1"/>
                </a:cxn>
                <a:cxn ang="0">
                  <a:pos x="T2" y="T3"/>
                </a:cxn>
                <a:cxn ang="0">
                  <a:pos x="T4" y="T5"/>
                </a:cxn>
                <a:cxn ang="0">
                  <a:pos x="T6" y="T7"/>
                </a:cxn>
              </a:cxnLst>
              <a:rect l="0" t="0" r="r" b="b"/>
              <a:pathLst>
                <a:path w="2" h="2">
                  <a:moveTo>
                    <a:pt x="2" y="0"/>
                  </a:moveTo>
                  <a:cubicBezTo>
                    <a:pt x="1" y="0"/>
                    <a:pt x="0" y="0"/>
                    <a:pt x="0" y="1"/>
                  </a:cubicBezTo>
                  <a:cubicBezTo>
                    <a:pt x="1" y="1"/>
                    <a:pt x="1" y="2"/>
                    <a:pt x="2" y="1"/>
                  </a:cubicBezTo>
                  <a:cubicBezTo>
                    <a:pt x="1" y="1"/>
                    <a:pt x="2" y="0"/>
                    <a:pt x="2" y="0"/>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26" name="Freeform 104"/>
            <p:cNvSpPr/>
            <p:nvPr/>
          </p:nvSpPr>
          <p:spPr bwMode="auto">
            <a:xfrm>
              <a:off x="4168691" y="5686970"/>
              <a:ext cx="3253" cy="0"/>
            </a:xfrm>
            <a:custGeom>
              <a:avLst/>
              <a:gdLst>
                <a:gd name="T0" fmla="*/ 0 w 1"/>
                <a:gd name="T1" fmla="*/ 0 w 1"/>
                <a:gd name="T2" fmla="*/ 0 w 1"/>
              </a:gdLst>
              <a:ahLst/>
              <a:cxnLst>
                <a:cxn ang="0">
                  <a:pos x="T0" y="0"/>
                </a:cxn>
                <a:cxn ang="0">
                  <a:pos x="T1" y="0"/>
                </a:cxn>
                <a:cxn ang="0">
                  <a:pos x="T2" y="0"/>
                </a:cxn>
              </a:cxnLst>
              <a:rect l="0" t="0" r="r" b="b"/>
              <a:pathLst>
                <a:path w="1">
                  <a:moveTo>
                    <a:pt x="0" y="0"/>
                  </a:moveTo>
                  <a:cubicBezTo>
                    <a:pt x="0" y="0"/>
                    <a:pt x="1" y="0"/>
                    <a:pt x="0" y="0"/>
                  </a:cubicBezTo>
                  <a:cubicBezTo>
                    <a:pt x="0" y="0"/>
                    <a:pt x="0" y="0"/>
                    <a:pt x="0" y="0"/>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27" name="Freeform 105"/>
            <p:cNvSpPr/>
            <p:nvPr/>
          </p:nvSpPr>
          <p:spPr bwMode="auto">
            <a:xfrm>
              <a:off x="4171943" y="5686970"/>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28" name="Freeform 106"/>
            <p:cNvSpPr/>
            <p:nvPr/>
          </p:nvSpPr>
          <p:spPr bwMode="auto">
            <a:xfrm>
              <a:off x="4130741" y="5696728"/>
              <a:ext cx="2169" cy="3253"/>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0" y="1"/>
                    <a:pt x="1" y="1"/>
                  </a:cubicBezTo>
                  <a:cubicBezTo>
                    <a:pt x="1" y="0"/>
                    <a:pt x="0" y="1"/>
                    <a:pt x="0" y="0"/>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29" name="Freeform 107"/>
            <p:cNvSpPr/>
            <p:nvPr/>
          </p:nvSpPr>
          <p:spPr bwMode="auto">
            <a:xfrm>
              <a:off x="3894367" y="5796482"/>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30" name="Freeform 108"/>
            <p:cNvSpPr/>
            <p:nvPr/>
          </p:nvSpPr>
          <p:spPr bwMode="auto">
            <a:xfrm>
              <a:off x="4051588" y="5763954"/>
              <a:ext cx="2169" cy="2169"/>
            </a:xfrm>
            <a:custGeom>
              <a:avLst/>
              <a:gdLst>
                <a:gd name="T0" fmla="*/ 1 w 1"/>
                <a:gd name="T1" fmla="*/ 1 h 1"/>
                <a:gd name="T2" fmla="*/ 1 w 1"/>
                <a:gd name="T3" fmla="*/ 0 h 1"/>
                <a:gd name="T4" fmla="*/ 1 w 1"/>
                <a:gd name="T5" fmla="*/ 1 h 1"/>
              </a:gdLst>
              <a:ahLst/>
              <a:cxnLst>
                <a:cxn ang="0">
                  <a:pos x="T0" y="T1"/>
                </a:cxn>
                <a:cxn ang="0">
                  <a:pos x="T2" y="T3"/>
                </a:cxn>
                <a:cxn ang="0">
                  <a:pos x="T4" y="T5"/>
                </a:cxn>
              </a:cxnLst>
              <a:rect l="0" t="0" r="r" b="b"/>
              <a:pathLst>
                <a:path w="1" h="1">
                  <a:moveTo>
                    <a:pt x="1" y="1"/>
                  </a:moveTo>
                  <a:cubicBezTo>
                    <a:pt x="1" y="0"/>
                    <a:pt x="1" y="0"/>
                    <a:pt x="1" y="0"/>
                  </a:cubicBezTo>
                  <a:cubicBezTo>
                    <a:pt x="0" y="0"/>
                    <a:pt x="1" y="1"/>
                    <a:pt x="1" y="1"/>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31" name="Freeform 109"/>
            <p:cNvSpPr/>
            <p:nvPr/>
          </p:nvSpPr>
          <p:spPr bwMode="auto">
            <a:xfrm>
              <a:off x="4053757" y="5707571"/>
              <a:ext cx="15180" cy="30360"/>
            </a:xfrm>
            <a:custGeom>
              <a:avLst/>
              <a:gdLst>
                <a:gd name="T0" fmla="*/ 6 w 6"/>
                <a:gd name="T1" fmla="*/ 0 h 12"/>
                <a:gd name="T2" fmla="*/ 3 w 6"/>
                <a:gd name="T3" fmla="*/ 6 h 12"/>
                <a:gd name="T4" fmla="*/ 4 w 6"/>
                <a:gd name="T5" fmla="*/ 7 h 12"/>
                <a:gd name="T6" fmla="*/ 2 w 6"/>
                <a:gd name="T7" fmla="*/ 11 h 12"/>
                <a:gd name="T8" fmla="*/ 0 w 6"/>
                <a:gd name="T9" fmla="*/ 8 h 12"/>
                <a:gd name="T10" fmla="*/ 0 w 6"/>
                <a:gd name="T11" fmla="*/ 11 h 12"/>
                <a:gd name="T12" fmla="*/ 0 w 6"/>
                <a:gd name="T13" fmla="*/ 12 h 12"/>
                <a:gd name="T14" fmla="*/ 1 w 6"/>
                <a:gd name="T15" fmla="*/ 12 h 12"/>
                <a:gd name="T16" fmla="*/ 3 w 6"/>
                <a:gd name="T17" fmla="*/ 11 h 12"/>
                <a:gd name="T18" fmla="*/ 4 w 6"/>
                <a:gd name="T19" fmla="*/ 11 h 12"/>
                <a:gd name="T20" fmla="*/ 5 w 6"/>
                <a:gd name="T21" fmla="*/ 8 h 12"/>
                <a:gd name="T22" fmla="*/ 6 w 6"/>
                <a:gd name="T23" fmla="*/ 9 h 12"/>
                <a:gd name="T24" fmla="*/ 6 w 6"/>
                <a:gd name="T25" fmla="*/ 6 h 12"/>
                <a:gd name="T26" fmla="*/ 4 w 6"/>
                <a:gd name="T27" fmla="*/ 5 h 12"/>
                <a:gd name="T28" fmla="*/ 6 w 6"/>
                <a:gd name="T29" fmla="*/ 1 h 12"/>
                <a:gd name="T30" fmla="*/ 6 w 6"/>
                <a:gd name="T3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 h="12">
                  <a:moveTo>
                    <a:pt x="6" y="0"/>
                  </a:moveTo>
                  <a:cubicBezTo>
                    <a:pt x="5" y="2"/>
                    <a:pt x="3" y="3"/>
                    <a:pt x="3" y="6"/>
                  </a:cubicBezTo>
                  <a:cubicBezTo>
                    <a:pt x="3" y="6"/>
                    <a:pt x="4" y="7"/>
                    <a:pt x="4" y="7"/>
                  </a:cubicBezTo>
                  <a:cubicBezTo>
                    <a:pt x="3" y="8"/>
                    <a:pt x="3" y="10"/>
                    <a:pt x="2" y="11"/>
                  </a:cubicBezTo>
                  <a:cubicBezTo>
                    <a:pt x="0" y="12"/>
                    <a:pt x="1" y="8"/>
                    <a:pt x="0" y="8"/>
                  </a:cubicBezTo>
                  <a:cubicBezTo>
                    <a:pt x="0" y="9"/>
                    <a:pt x="0" y="10"/>
                    <a:pt x="0" y="11"/>
                  </a:cubicBezTo>
                  <a:cubicBezTo>
                    <a:pt x="0" y="11"/>
                    <a:pt x="0" y="12"/>
                    <a:pt x="0" y="12"/>
                  </a:cubicBezTo>
                  <a:cubicBezTo>
                    <a:pt x="0" y="11"/>
                    <a:pt x="1" y="12"/>
                    <a:pt x="1" y="12"/>
                  </a:cubicBezTo>
                  <a:cubicBezTo>
                    <a:pt x="2" y="12"/>
                    <a:pt x="2" y="11"/>
                    <a:pt x="3" y="11"/>
                  </a:cubicBezTo>
                  <a:cubicBezTo>
                    <a:pt x="3" y="11"/>
                    <a:pt x="4" y="11"/>
                    <a:pt x="4" y="11"/>
                  </a:cubicBezTo>
                  <a:cubicBezTo>
                    <a:pt x="5" y="10"/>
                    <a:pt x="5" y="8"/>
                    <a:pt x="5" y="8"/>
                  </a:cubicBezTo>
                  <a:cubicBezTo>
                    <a:pt x="6" y="7"/>
                    <a:pt x="6" y="9"/>
                    <a:pt x="6" y="9"/>
                  </a:cubicBezTo>
                  <a:cubicBezTo>
                    <a:pt x="6" y="8"/>
                    <a:pt x="6" y="7"/>
                    <a:pt x="6" y="6"/>
                  </a:cubicBezTo>
                  <a:cubicBezTo>
                    <a:pt x="6" y="6"/>
                    <a:pt x="5" y="5"/>
                    <a:pt x="4" y="5"/>
                  </a:cubicBezTo>
                  <a:cubicBezTo>
                    <a:pt x="4" y="2"/>
                    <a:pt x="6" y="3"/>
                    <a:pt x="6" y="1"/>
                  </a:cubicBezTo>
                  <a:cubicBezTo>
                    <a:pt x="6" y="0"/>
                    <a:pt x="6" y="0"/>
                    <a:pt x="6" y="0"/>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32" name="Freeform 110"/>
            <p:cNvSpPr/>
            <p:nvPr/>
          </p:nvSpPr>
          <p:spPr bwMode="auto">
            <a:xfrm>
              <a:off x="3971351" y="5740099"/>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33" name="Freeform 111"/>
            <p:cNvSpPr/>
            <p:nvPr/>
          </p:nvSpPr>
          <p:spPr bwMode="auto">
            <a:xfrm>
              <a:off x="4187123" y="5809494"/>
              <a:ext cx="5422" cy="7590"/>
            </a:xfrm>
            <a:custGeom>
              <a:avLst/>
              <a:gdLst>
                <a:gd name="T0" fmla="*/ 1 w 2"/>
                <a:gd name="T1" fmla="*/ 0 h 3"/>
                <a:gd name="T2" fmla="*/ 1 w 2"/>
                <a:gd name="T3" fmla="*/ 2 h 3"/>
                <a:gd name="T4" fmla="*/ 2 w 2"/>
                <a:gd name="T5" fmla="*/ 3 h 3"/>
                <a:gd name="T6" fmla="*/ 2 w 2"/>
                <a:gd name="T7" fmla="*/ 1 h 3"/>
                <a:gd name="T8" fmla="*/ 1 w 2"/>
                <a:gd name="T9" fmla="*/ 0 h 3"/>
              </a:gdLst>
              <a:ahLst/>
              <a:cxnLst>
                <a:cxn ang="0">
                  <a:pos x="T0" y="T1"/>
                </a:cxn>
                <a:cxn ang="0">
                  <a:pos x="T2" y="T3"/>
                </a:cxn>
                <a:cxn ang="0">
                  <a:pos x="T4" y="T5"/>
                </a:cxn>
                <a:cxn ang="0">
                  <a:pos x="T6" y="T7"/>
                </a:cxn>
                <a:cxn ang="0">
                  <a:pos x="T8" y="T9"/>
                </a:cxn>
              </a:cxnLst>
              <a:rect l="0" t="0" r="r" b="b"/>
              <a:pathLst>
                <a:path w="2" h="3">
                  <a:moveTo>
                    <a:pt x="1" y="0"/>
                  </a:moveTo>
                  <a:cubicBezTo>
                    <a:pt x="0" y="1"/>
                    <a:pt x="1" y="1"/>
                    <a:pt x="1" y="2"/>
                  </a:cubicBezTo>
                  <a:cubicBezTo>
                    <a:pt x="1" y="3"/>
                    <a:pt x="2" y="3"/>
                    <a:pt x="2" y="3"/>
                  </a:cubicBezTo>
                  <a:cubicBezTo>
                    <a:pt x="2" y="1"/>
                    <a:pt x="2" y="2"/>
                    <a:pt x="2" y="1"/>
                  </a:cubicBezTo>
                  <a:cubicBezTo>
                    <a:pt x="1" y="1"/>
                    <a:pt x="1" y="0"/>
                    <a:pt x="1" y="0"/>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34" name="Freeform 112"/>
            <p:cNvSpPr/>
            <p:nvPr/>
          </p:nvSpPr>
          <p:spPr bwMode="auto">
            <a:xfrm>
              <a:off x="4081948" y="5704318"/>
              <a:ext cx="7590" cy="7590"/>
            </a:xfrm>
            <a:custGeom>
              <a:avLst/>
              <a:gdLst>
                <a:gd name="T0" fmla="*/ 0 w 3"/>
                <a:gd name="T1" fmla="*/ 0 h 3"/>
                <a:gd name="T2" fmla="*/ 2 w 3"/>
                <a:gd name="T3" fmla="*/ 3 h 3"/>
                <a:gd name="T4" fmla="*/ 2 w 3"/>
                <a:gd name="T5" fmla="*/ 2 h 3"/>
                <a:gd name="T6" fmla="*/ 3 w 3"/>
                <a:gd name="T7" fmla="*/ 1 h 3"/>
                <a:gd name="T8" fmla="*/ 0 w 3"/>
                <a:gd name="T9" fmla="*/ 0 h 3"/>
              </a:gdLst>
              <a:ahLst/>
              <a:cxnLst>
                <a:cxn ang="0">
                  <a:pos x="T0" y="T1"/>
                </a:cxn>
                <a:cxn ang="0">
                  <a:pos x="T2" y="T3"/>
                </a:cxn>
                <a:cxn ang="0">
                  <a:pos x="T4" y="T5"/>
                </a:cxn>
                <a:cxn ang="0">
                  <a:pos x="T6" y="T7"/>
                </a:cxn>
                <a:cxn ang="0">
                  <a:pos x="T8" y="T9"/>
                </a:cxn>
              </a:cxnLst>
              <a:rect l="0" t="0" r="r" b="b"/>
              <a:pathLst>
                <a:path w="3" h="3">
                  <a:moveTo>
                    <a:pt x="0" y="0"/>
                  </a:moveTo>
                  <a:cubicBezTo>
                    <a:pt x="0" y="1"/>
                    <a:pt x="0" y="3"/>
                    <a:pt x="2" y="3"/>
                  </a:cubicBezTo>
                  <a:cubicBezTo>
                    <a:pt x="2" y="3"/>
                    <a:pt x="1" y="2"/>
                    <a:pt x="2" y="2"/>
                  </a:cubicBezTo>
                  <a:cubicBezTo>
                    <a:pt x="2" y="1"/>
                    <a:pt x="3" y="2"/>
                    <a:pt x="3" y="1"/>
                  </a:cubicBezTo>
                  <a:cubicBezTo>
                    <a:pt x="3" y="0"/>
                    <a:pt x="1" y="0"/>
                    <a:pt x="0" y="0"/>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35" name="Freeform 113"/>
            <p:cNvSpPr/>
            <p:nvPr/>
          </p:nvSpPr>
          <p:spPr bwMode="auto">
            <a:xfrm>
              <a:off x="4076526" y="569672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36" name="Freeform 114"/>
            <p:cNvSpPr/>
            <p:nvPr/>
          </p:nvSpPr>
          <p:spPr bwMode="auto">
            <a:xfrm>
              <a:off x="4087369" y="5796482"/>
              <a:ext cx="0" cy="3253"/>
            </a:xfrm>
            <a:custGeom>
              <a:avLst/>
              <a:gdLst>
                <a:gd name="T0" fmla="*/ 0 h 1"/>
                <a:gd name="T1" fmla="*/ 0 h 1"/>
                <a:gd name="T2" fmla="*/ 0 h 1"/>
              </a:gdLst>
              <a:ahLst/>
              <a:cxnLst>
                <a:cxn ang="0">
                  <a:pos x="0" y="T0"/>
                </a:cxn>
                <a:cxn ang="0">
                  <a:pos x="0" y="T1"/>
                </a:cxn>
                <a:cxn ang="0">
                  <a:pos x="0" y="T2"/>
                </a:cxn>
              </a:cxnLst>
              <a:rect l="0" t="0" r="r" b="b"/>
              <a:pathLst>
                <a:path h="1">
                  <a:moveTo>
                    <a:pt x="0" y="0"/>
                  </a:moveTo>
                  <a:cubicBezTo>
                    <a:pt x="0" y="1"/>
                    <a:pt x="0" y="0"/>
                    <a:pt x="0" y="0"/>
                  </a:cubicBezTo>
                  <a:cubicBezTo>
                    <a:pt x="0" y="0"/>
                    <a:pt x="0" y="0"/>
                    <a:pt x="0" y="0"/>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37" name="Freeform 115"/>
            <p:cNvSpPr/>
            <p:nvPr/>
          </p:nvSpPr>
          <p:spPr bwMode="auto">
            <a:xfrm>
              <a:off x="4087369" y="5709740"/>
              <a:ext cx="2169" cy="2169"/>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cubicBezTo>
                    <a:pt x="0" y="1"/>
                    <a:pt x="1" y="0"/>
                    <a:pt x="1" y="0"/>
                  </a:cubicBezTo>
                  <a:cubicBezTo>
                    <a:pt x="1" y="0"/>
                    <a:pt x="0" y="0"/>
                    <a:pt x="0" y="1"/>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38" name="Freeform 116"/>
            <p:cNvSpPr/>
            <p:nvPr/>
          </p:nvSpPr>
          <p:spPr bwMode="auto">
            <a:xfrm>
              <a:off x="4128572" y="5694560"/>
              <a:ext cx="2169" cy="2169"/>
            </a:xfrm>
            <a:custGeom>
              <a:avLst/>
              <a:gdLst>
                <a:gd name="T0" fmla="*/ 1 w 1"/>
                <a:gd name="T1" fmla="*/ 1 h 1"/>
                <a:gd name="T2" fmla="*/ 1 w 1"/>
                <a:gd name="T3" fmla="*/ 1 h 1"/>
              </a:gdLst>
              <a:ahLst/>
              <a:cxnLst>
                <a:cxn ang="0">
                  <a:pos x="T0" y="T1"/>
                </a:cxn>
                <a:cxn ang="0">
                  <a:pos x="T2" y="T3"/>
                </a:cxn>
              </a:cxnLst>
              <a:rect l="0" t="0" r="r" b="b"/>
              <a:pathLst>
                <a:path w="1" h="1">
                  <a:moveTo>
                    <a:pt x="1" y="1"/>
                  </a:moveTo>
                  <a:cubicBezTo>
                    <a:pt x="1" y="0"/>
                    <a:pt x="0" y="1"/>
                    <a:pt x="1" y="1"/>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39" name="Freeform 117"/>
            <p:cNvSpPr/>
            <p:nvPr/>
          </p:nvSpPr>
          <p:spPr bwMode="auto">
            <a:xfrm>
              <a:off x="4072189" y="5722751"/>
              <a:ext cx="2169" cy="2169"/>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cubicBezTo>
                    <a:pt x="1" y="1"/>
                    <a:pt x="1" y="1"/>
                    <a:pt x="1" y="0"/>
                  </a:cubicBezTo>
                  <a:cubicBezTo>
                    <a:pt x="1" y="0"/>
                    <a:pt x="0" y="0"/>
                    <a:pt x="0" y="1"/>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40" name="Freeform 118"/>
            <p:cNvSpPr/>
            <p:nvPr/>
          </p:nvSpPr>
          <p:spPr bwMode="auto">
            <a:xfrm>
              <a:off x="4171943" y="5683717"/>
              <a:ext cx="2169" cy="0"/>
            </a:xfrm>
            <a:custGeom>
              <a:avLst/>
              <a:gdLst>
                <a:gd name="T0" fmla="*/ 1 w 1"/>
                <a:gd name="T1" fmla="*/ 1 w 1"/>
                <a:gd name="T2" fmla="*/ 1 w 1"/>
              </a:gdLst>
              <a:ahLst/>
              <a:cxnLst>
                <a:cxn ang="0">
                  <a:pos x="T0" y="0"/>
                </a:cxn>
                <a:cxn ang="0">
                  <a:pos x="T1" y="0"/>
                </a:cxn>
                <a:cxn ang="0">
                  <a:pos x="T2" y="0"/>
                </a:cxn>
              </a:cxnLst>
              <a:rect l="0" t="0" r="r" b="b"/>
              <a:pathLst>
                <a:path w="1">
                  <a:moveTo>
                    <a:pt x="1" y="0"/>
                  </a:moveTo>
                  <a:cubicBezTo>
                    <a:pt x="1" y="0"/>
                    <a:pt x="1" y="0"/>
                    <a:pt x="1" y="0"/>
                  </a:cubicBezTo>
                  <a:cubicBezTo>
                    <a:pt x="1" y="0"/>
                    <a:pt x="0" y="0"/>
                    <a:pt x="1" y="0"/>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41" name="Freeform 119"/>
            <p:cNvSpPr/>
            <p:nvPr/>
          </p:nvSpPr>
          <p:spPr bwMode="auto">
            <a:xfrm>
              <a:off x="4012554" y="5655525"/>
              <a:ext cx="10843" cy="5422"/>
            </a:xfrm>
            <a:custGeom>
              <a:avLst/>
              <a:gdLst>
                <a:gd name="T0" fmla="*/ 4 w 4"/>
                <a:gd name="T1" fmla="*/ 1 h 2"/>
                <a:gd name="T2" fmla="*/ 0 w 4"/>
                <a:gd name="T3" fmla="*/ 2 h 2"/>
                <a:gd name="T4" fmla="*/ 3 w 4"/>
                <a:gd name="T5" fmla="*/ 2 h 2"/>
                <a:gd name="T6" fmla="*/ 4 w 4"/>
                <a:gd name="T7" fmla="*/ 1 h 2"/>
              </a:gdLst>
              <a:ahLst/>
              <a:cxnLst>
                <a:cxn ang="0">
                  <a:pos x="T0" y="T1"/>
                </a:cxn>
                <a:cxn ang="0">
                  <a:pos x="T2" y="T3"/>
                </a:cxn>
                <a:cxn ang="0">
                  <a:pos x="T4" y="T5"/>
                </a:cxn>
                <a:cxn ang="0">
                  <a:pos x="T6" y="T7"/>
                </a:cxn>
              </a:cxnLst>
              <a:rect l="0" t="0" r="r" b="b"/>
              <a:pathLst>
                <a:path w="4" h="2">
                  <a:moveTo>
                    <a:pt x="4" y="1"/>
                  </a:moveTo>
                  <a:cubicBezTo>
                    <a:pt x="3" y="1"/>
                    <a:pt x="1" y="0"/>
                    <a:pt x="0" y="2"/>
                  </a:cubicBezTo>
                  <a:cubicBezTo>
                    <a:pt x="2" y="1"/>
                    <a:pt x="3" y="2"/>
                    <a:pt x="3" y="2"/>
                  </a:cubicBezTo>
                  <a:cubicBezTo>
                    <a:pt x="4" y="2"/>
                    <a:pt x="4" y="2"/>
                    <a:pt x="4" y="1"/>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42" name="Freeform 120"/>
            <p:cNvSpPr/>
            <p:nvPr/>
          </p:nvSpPr>
          <p:spPr bwMode="auto">
            <a:xfrm>
              <a:off x="4017975" y="5686970"/>
              <a:ext cx="2169" cy="4337"/>
            </a:xfrm>
            <a:custGeom>
              <a:avLst/>
              <a:gdLst>
                <a:gd name="T0" fmla="*/ 1 w 1"/>
                <a:gd name="T1" fmla="*/ 2 h 2"/>
                <a:gd name="T2" fmla="*/ 1 w 1"/>
                <a:gd name="T3" fmla="*/ 0 h 2"/>
                <a:gd name="T4" fmla="*/ 1 w 1"/>
                <a:gd name="T5" fmla="*/ 2 h 2"/>
              </a:gdLst>
              <a:ahLst/>
              <a:cxnLst>
                <a:cxn ang="0">
                  <a:pos x="T0" y="T1"/>
                </a:cxn>
                <a:cxn ang="0">
                  <a:pos x="T2" y="T3"/>
                </a:cxn>
                <a:cxn ang="0">
                  <a:pos x="T4" y="T5"/>
                </a:cxn>
              </a:cxnLst>
              <a:rect l="0" t="0" r="r" b="b"/>
              <a:pathLst>
                <a:path w="1" h="2">
                  <a:moveTo>
                    <a:pt x="1" y="2"/>
                  </a:moveTo>
                  <a:cubicBezTo>
                    <a:pt x="1" y="1"/>
                    <a:pt x="1" y="1"/>
                    <a:pt x="1" y="0"/>
                  </a:cubicBezTo>
                  <a:cubicBezTo>
                    <a:pt x="1" y="0"/>
                    <a:pt x="0" y="1"/>
                    <a:pt x="1" y="2"/>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43" name="Freeform 121"/>
            <p:cNvSpPr/>
            <p:nvPr/>
          </p:nvSpPr>
          <p:spPr bwMode="auto">
            <a:xfrm>
              <a:off x="3892198" y="5792145"/>
              <a:ext cx="2169" cy="4337"/>
            </a:xfrm>
            <a:custGeom>
              <a:avLst/>
              <a:gdLst>
                <a:gd name="T0" fmla="*/ 0 w 1"/>
                <a:gd name="T1" fmla="*/ 0 h 2"/>
                <a:gd name="T2" fmla="*/ 1 w 1"/>
                <a:gd name="T3" fmla="*/ 1 h 2"/>
                <a:gd name="T4" fmla="*/ 0 w 1"/>
                <a:gd name="T5" fmla="*/ 0 h 2"/>
              </a:gdLst>
              <a:ahLst/>
              <a:cxnLst>
                <a:cxn ang="0">
                  <a:pos x="T0" y="T1"/>
                </a:cxn>
                <a:cxn ang="0">
                  <a:pos x="T2" y="T3"/>
                </a:cxn>
                <a:cxn ang="0">
                  <a:pos x="T4" y="T5"/>
                </a:cxn>
              </a:cxnLst>
              <a:rect l="0" t="0" r="r" b="b"/>
              <a:pathLst>
                <a:path w="1" h="2">
                  <a:moveTo>
                    <a:pt x="0" y="0"/>
                  </a:moveTo>
                  <a:cubicBezTo>
                    <a:pt x="0" y="1"/>
                    <a:pt x="1" y="2"/>
                    <a:pt x="1" y="1"/>
                  </a:cubicBezTo>
                  <a:cubicBezTo>
                    <a:pt x="1" y="1"/>
                    <a:pt x="1" y="0"/>
                    <a:pt x="0" y="0"/>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44" name="Freeform 122"/>
            <p:cNvSpPr/>
            <p:nvPr/>
          </p:nvSpPr>
          <p:spPr bwMode="auto">
            <a:xfrm>
              <a:off x="3892198" y="5788893"/>
              <a:ext cx="0" cy="3253"/>
            </a:xfrm>
            <a:custGeom>
              <a:avLst/>
              <a:gdLst>
                <a:gd name="T0" fmla="*/ 1 h 1"/>
                <a:gd name="T1" fmla="*/ 1 h 1"/>
                <a:gd name="T2" fmla="*/ 1 h 1"/>
              </a:gdLst>
              <a:ahLst/>
              <a:cxnLst>
                <a:cxn ang="0">
                  <a:pos x="0" y="T0"/>
                </a:cxn>
                <a:cxn ang="0">
                  <a:pos x="0" y="T1"/>
                </a:cxn>
                <a:cxn ang="0">
                  <a:pos x="0" y="T2"/>
                </a:cxn>
              </a:cxnLst>
              <a:rect l="0" t="0" r="r" b="b"/>
              <a:pathLst>
                <a:path h="1">
                  <a:moveTo>
                    <a:pt x="0" y="1"/>
                  </a:moveTo>
                  <a:cubicBezTo>
                    <a:pt x="0" y="1"/>
                    <a:pt x="0" y="1"/>
                    <a:pt x="0" y="1"/>
                  </a:cubicBezTo>
                  <a:cubicBezTo>
                    <a:pt x="0" y="1"/>
                    <a:pt x="0" y="0"/>
                    <a:pt x="0" y="1"/>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grpSp>
      <p:grpSp>
        <p:nvGrpSpPr>
          <p:cNvPr id="145" name="组合 85"/>
          <p:cNvGrpSpPr/>
          <p:nvPr/>
        </p:nvGrpSpPr>
        <p:grpSpPr>
          <a:xfrm>
            <a:off x="5926015" y="2481999"/>
            <a:ext cx="329990" cy="282944"/>
            <a:chOff x="5964264" y="5437584"/>
            <a:chExt cx="532384" cy="456484"/>
          </a:xfrm>
          <a:solidFill>
            <a:schemeClr val="accent2"/>
          </a:solidFill>
        </p:grpSpPr>
        <p:sp>
          <p:nvSpPr>
            <p:cNvPr id="146" name="Freeform 212"/>
            <p:cNvSpPr>
              <a:spLocks noEditPoints="1"/>
            </p:cNvSpPr>
            <p:nvPr/>
          </p:nvSpPr>
          <p:spPr bwMode="auto">
            <a:xfrm>
              <a:off x="6141003" y="5437584"/>
              <a:ext cx="355645" cy="315527"/>
            </a:xfrm>
            <a:custGeom>
              <a:avLst/>
              <a:gdLst>
                <a:gd name="T0" fmla="*/ 8 w 139"/>
                <a:gd name="T1" fmla="*/ 123 h 123"/>
                <a:gd name="T2" fmla="*/ 20 w 139"/>
                <a:gd name="T3" fmla="*/ 90 h 123"/>
                <a:gd name="T4" fmla="*/ 0 w 139"/>
                <a:gd name="T5" fmla="*/ 53 h 123"/>
                <a:gd name="T6" fmla="*/ 69 w 139"/>
                <a:gd name="T7" fmla="*/ 0 h 123"/>
                <a:gd name="T8" fmla="*/ 139 w 139"/>
                <a:gd name="T9" fmla="*/ 53 h 123"/>
                <a:gd name="T10" fmla="*/ 69 w 139"/>
                <a:gd name="T11" fmla="*/ 106 h 123"/>
                <a:gd name="T12" fmla="*/ 45 w 139"/>
                <a:gd name="T13" fmla="*/ 103 h 123"/>
                <a:gd name="T14" fmla="*/ 22 w 139"/>
                <a:gd name="T15" fmla="*/ 115 h 123"/>
                <a:gd name="T16" fmla="*/ 8 w 139"/>
                <a:gd name="T17" fmla="*/ 123 h 123"/>
                <a:gd name="T18" fmla="*/ 69 w 139"/>
                <a:gd name="T19" fmla="*/ 12 h 123"/>
                <a:gd name="T20" fmla="*/ 12 w 139"/>
                <a:gd name="T21" fmla="*/ 53 h 123"/>
                <a:gd name="T22" fmla="*/ 30 w 139"/>
                <a:gd name="T23" fmla="*/ 83 h 123"/>
                <a:gd name="T24" fmla="*/ 34 w 139"/>
                <a:gd name="T25" fmla="*/ 85 h 123"/>
                <a:gd name="T26" fmla="*/ 30 w 139"/>
                <a:gd name="T27" fmla="*/ 97 h 123"/>
                <a:gd name="T28" fmla="*/ 45 w 139"/>
                <a:gd name="T29" fmla="*/ 91 h 123"/>
                <a:gd name="T30" fmla="*/ 46 w 139"/>
                <a:gd name="T31" fmla="*/ 91 h 123"/>
                <a:gd name="T32" fmla="*/ 47 w 139"/>
                <a:gd name="T33" fmla="*/ 91 h 123"/>
                <a:gd name="T34" fmla="*/ 69 w 139"/>
                <a:gd name="T35" fmla="*/ 94 h 123"/>
                <a:gd name="T36" fmla="*/ 127 w 139"/>
                <a:gd name="T37" fmla="*/ 53 h 123"/>
                <a:gd name="T38" fmla="*/ 69 w 139"/>
                <a:gd name="T39" fmla="*/ 12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9" h="123">
                  <a:moveTo>
                    <a:pt x="8" y="123"/>
                  </a:moveTo>
                  <a:cubicBezTo>
                    <a:pt x="20" y="90"/>
                    <a:pt x="20" y="90"/>
                    <a:pt x="20" y="90"/>
                  </a:cubicBezTo>
                  <a:cubicBezTo>
                    <a:pt x="7" y="80"/>
                    <a:pt x="0" y="67"/>
                    <a:pt x="0" y="53"/>
                  </a:cubicBezTo>
                  <a:cubicBezTo>
                    <a:pt x="0" y="24"/>
                    <a:pt x="31" y="0"/>
                    <a:pt x="69" y="0"/>
                  </a:cubicBezTo>
                  <a:cubicBezTo>
                    <a:pt x="108" y="0"/>
                    <a:pt x="139" y="24"/>
                    <a:pt x="139" y="53"/>
                  </a:cubicBezTo>
                  <a:cubicBezTo>
                    <a:pt x="139" y="82"/>
                    <a:pt x="108" y="106"/>
                    <a:pt x="69" y="106"/>
                  </a:cubicBezTo>
                  <a:cubicBezTo>
                    <a:pt x="61" y="106"/>
                    <a:pt x="53" y="105"/>
                    <a:pt x="45" y="103"/>
                  </a:cubicBezTo>
                  <a:cubicBezTo>
                    <a:pt x="42" y="104"/>
                    <a:pt x="31" y="110"/>
                    <a:pt x="22" y="115"/>
                  </a:cubicBezTo>
                  <a:cubicBezTo>
                    <a:pt x="8" y="123"/>
                    <a:pt x="8" y="123"/>
                    <a:pt x="8" y="123"/>
                  </a:cubicBezTo>
                  <a:close/>
                  <a:moveTo>
                    <a:pt x="69" y="12"/>
                  </a:moveTo>
                  <a:cubicBezTo>
                    <a:pt x="38" y="12"/>
                    <a:pt x="12" y="30"/>
                    <a:pt x="12" y="53"/>
                  </a:cubicBezTo>
                  <a:cubicBezTo>
                    <a:pt x="12" y="64"/>
                    <a:pt x="18" y="75"/>
                    <a:pt x="30" y="83"/>
                  </a:cubicBezTo>
                  <a:cubicBezTo>
                    <a:pt x="34" y="85"/>
                    <a:pt x="34" y="85"/>
                    <a:pt x="34" y="85"/>
                  </a:cubicBezTo>
                  <a:cubicBezTo>
                    <a:pt x="30" y="97"/>
                    <a:pt x="30" y="97"/>
                    <a:pt x="30" y="97"/>
                  </a:cubicBezTo>
                  <a:cubicBezTo>
                    <a:pt x="42" y="91"/>
                    <a:pt x="44" y="91"/>
                    <a:pt x="45" y="91"/>
                  </a:cubicBezTo>
                  <a:cubicBezTo>
                    <a:pt x="46" y="91"/>
                    <a:pt x="46" y="91"/>
                    <a:pt x="46" y="91"/>
                  </a:cubicBezTo>
                  <a:cubicBezTo>
                    <a:pt x="47" y="91"/>
                    <a:pt x="47" y="91"/>
                    <a:pt x="47" y="91"/>
                  </a:cubicBezTo>
                  <a:cubicBezTo>
                    <a:pt x="54" y="93"/>
                    <a:pt x="62" y="94"/>
                    <a:pt x="69" y="94"/>
                  </a:cubicBezTo>
                  <a:cubicBezTo>
                    <a:pt x="101" y="94"/>
                    <a:pt x="127" y="76"/>
                    <a:pt x="127" y="53"/>
                  </a:cubicBezTo>
                  <a:cubicBezTo>
                    <a:pt x="127" y="30"/>
                    <a:pt x="101" y="12"/>
                    <a:pt x="69" y="12"/>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47" name="Freeform 213"/>
            <p:cNvSpPr/>
            <p:nvPr/>
          </p:nvSpPr>
          <p:spPr bwMode="auto">
            <a:xfrm>
              <a:off x="6238588" y="5529748"/>
              <a:ext cx="169148" cy="16265"/>
            </a:xfrm>
            <a:custGeom>
              <a:avLst/>
              <a:gdLst>
                <a:gd name="T0" fmla="*/ 156 w 156"/>
                <a:gd name="T1" fmla="*/ 15 h 15"/>
                <a:gd name="T2" fmla="*/ 0 w 156"/>
                <a:gd name="T3" fmla="*/ 15 h 15"/>
                <a:gd name="T4" fmla="*/ 0 w 156"/>
                <a:gd name="T5" fmla="*/ 0 h 15"/>
                <a:gd name="T6" fmla="*/ 156 w 156"/>
                <a:gd name="T7" fmla="*/ 0 h 15"/>
                <a:gd name="T8" fmla="*/ 156 w 156"/>
                <a:gd name="T9" fmla="*/ 15 h 15"/>
                <a:gd name="T10" fmla="*/ 156 w 156"/>
                <a:gd name="T11" fmla="*/ 15 h 15"/>
              </a:gdLst>
              <a:ahLst/>
              <a:cxnLst>
                <a:cxn ang="0">
                  <a:pos x="T0" y="T1"/>
                </a:cxn>
                <a:cxn ang="0">
                  <a:pos x="T2" y="T3"/>
                </a:cxn>
                <a:cxn ang="0">
                  <a:pos x="T4" y="T5"/>
                </a:cxn>
                <a:cxn ang="0">
                  <a:pos x="T6" y="T7"/>
                </a:cxn>
                <a:cxn ang="0">
                  <a:pos x="T8" y="T9"/>
                </a:cxn>
                <a:cxn ang="0">
                  <a:pos x="T10" y="T11"/>
                </a:cxn>
              </a:cxnLst>
              <a:rect l="0" t="0" r="r" b="b"/>
              <a:pathLst>
                <a:path w="156" h="15">
                  <a:moveTo>
                    <a:pt x="156" y="15"/>
                  </a:moveTo>
                  <a:lnTo>
                    <a:pt x="0" y="15"/>
                  </a:lnTo>
                  <a:lnTo>
                    <a:pt x="0" y="0"/>
                  </a:lnTo>
                  <a:lnTo>
                    <a:pt x="156" y="0"/>
                  </a:lnTo>
                  <a:lnTo>
                    <a:pt x="156" y="15"/>
                  </a:lnTo>
                  <a:lnTo>
                    <a:pt x="156" y="15"/>
                  </a:ln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48" name="Freeform 214"/>
            <p:cNvSpPr/>
            <p:nvPr/>
          </p:nvSpPr>
          <p:spPr bwMode="auto">
            <a:xfrm>
              <a:off x="6238588" y="5561192"/>
              <a:ext cx="169148" cy="15180"/>
            </a:xfrm>
            <a:custGeom>
              <a:avLst/>
              <a:gdLst>
                <a:gd name="T0" fmla="*/ 156 w 156"/>
                <a:gd name="T1" fmla="*/ 14 h 14"/>
                <a:gd name="T2" fmla="*/ 0 w 156"/>
                <a:gd name="T3" fmla="*/ 14 h 14"/>
                <a:gd name="T4" fmla="*/ 0 w 156"/>
                <a:gd name="T5" fmla="*/ 0 h 14"/>
                <a:gd name="T6" fmla="*/ 156 w 156"/>
                <a:gd name="T7" fmla="*/ 0 h 14"/>
                <a:gd name="T8" fmla="*/ 156 w 156"/>
                <a:gd name="T9" fmla="*/ 14 h 14"/>
                <a:gd name="T10" fmla="*/ 156 w 156"/>
                <a:gd name="T11" fmla="*/ 14 h 14"/>
              </a:gdLst>
              <a:ahLst/>
              <a:cxnLst>
                <a:cxn ang="0">
                  <a:pos x="T0" y="T1"/>
                </a:cxn>
                <a:cxn ang="0">
                  <a:pos x="T2" y="T3"/>
                </a:cxn>
                <a:cxn ang="0">
                  <a:pos x="T4" y="T5"/>
                </a:cxn>
                <a:cxn ang="0">
                  <a:pos x="T6" y="T7"/>
                </a:cxn>
                <a:cxn ang="0">
                  <a:pos x="T8" y="T9"/>
                </a:cxn>
                <a:cxn ang="0">
                  <a:pos x="T10" y="T11"/>
                </a:cxn>
              </a:cxnLst>
              <a:rect l="0" t="0" r="r" b="b"/>
              <a:pathLst>
                <a:path w="156" h="14">
                  <a:moveTo>
                    <a:pt x="156" y="14"/>
                  </a:moveTo>
                  <a:lnTo>
                    <a:pt x="0" y="14"/>
                  </a:lnTo>
                  <a:lnTo>
                    <a:pt x="0" y="0"/>
                  </a:lnTo>
                  <a:lnTo>
                    <a:pt x="156" y="0"/>
                  </a:lnTo>
                  <a:lnTo>
                    <a:pt x="156" y="14"/>
                  </a:lnTo>
                  <a:lnTo>
                    <a:pt x="156" y="14"/>
                  </a:ln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49" name="Freeform 215"/>
            <p:cNvSpPr/>
            <p:nvPr/>
          </p:nvSpPr>
          <p:spPr bwMode="auto">
            <a:xfrm>
              <a:off x="6238588" y="5591552"/>
              <a:ext cx="169148" cy="18433"/>
            </a:xfrm>
            <a:custGeom>
              <a:avLst/>
              <a:gdLst>
                <a:gd name="T0" fmla="*/ 156 w 156"/>
                <a:gd name="T1" fmla="*/ 17 h 17"/>
                <a:gd name="T2" fmla="*/ 0 w 156"/>
                <a:gd name="T3" fmla="*/ 17 h 17"/>
                <a:gd name="T4" fmla="*/ 0 w 156"/>
                <a:gd name="T5" fmla="*/ 0 h 17"/>
                <a:gd name="T6" fmla="*/ 156 w 156"/>
                <a:gd name="T7" fmla="*/ 0 h 17"/>
                <a:gd name="T8" fmla="*/ 156 w 156"/>
                <a:gd name="T9" fmla="*/ 17 h 17"/>
                <a:gd name="T10" fmla="*/ 156 w 156"/>
                <a:gd name="T11" fmla="*/ 17 h 17"/>
              </a:gdLst>
              <a:ahLst/>
              <a:cxnLst>
                <a:cxn ang="0">
                  <a:pos x="T0" y="T1"/>
                </a:cxn>
                <a:cxn ang="0">
                  <a:pos x="T2" y="T3"/>
                </a:cxn>
                <a:cxn ang="0">
                  <a:pos x="T4" y="T5"/>
                </a:cxn>
                <a:cxn ang="0">
                  <a:pos x="T6" y="T7"/>
                </a:cxn>
                <a:cxn ang="0">
                  <a:pos x="T8" y="T9"/>
                </a:cxn>
                <a:cxn ang="0">
                  <a:pos x="T10" y="T11"/>
                </a:cxn>
              </a:cxnLst>
              <a:rect l="0" t="0" r="r" b="b"/>
              <a:pathLst>
                <a:path w="156" h="17">
                  <a:moveTo>
                    <a:pt x="156" y="17"/>
                  </a:moveTo>
                  <a:lnTo>
                    <a:pt x="0" y="17"/>
                  </a:lnTo>
                  <a:lnTo>
                    <a:pt x="0" y="0"/>
                  </a:lnTo>
                  <a:lnTo>
                    <a:pt x="156" y="0"/>
                  </a:lnTo>
                  <a:lnTo>
                    <a:pt x="156" y="17"/>
                  </a:lnTo>
                  <a:lnTo>
                    <a:pt x="156" y="17"/>
                  </a:ln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50" name="Freeform 216"/>
            <p:cNvSpPr/>
            <p:nvPr/>
          </p:nvSpPr>
          <p:spPr bwMode="auto">
            <a:xfrm>
              <a:off x="5964264" y="5622997"/>
              <a:ext cx="250470" cy="271071"/>
            </a:xfrm>
            <a:custGeom>
              <a:avLst/>
              <a:gdLst>
                <a:gd name="T0" fmla="*/ 92 w 98"/>
                <a:gd name="T1" fmla="*/ 73 h 106"/>
                <a:gd name="T2" fmla="*/ 61 w 98"/>
                <a:gd name="T3" fmla="*/ 64 h 106"/>
                <a:gd name="T4" fmla="*/ 62 w 98"/>
                <a:gd name="T5" fmla="*/ 57 h 106"/>
                <a:gd name="T6" fmla="*/ 66 w 98"/>
                <a:gd name="T7" fmla="*/ 51 h 106"/>
                <a:gd name="T8" fmla="*/ 67 w 98"/>
                <a:gd name="T9" fmla="*/ 44 h 106"/>
                <a:gd name="T10" fmla="*/ 69 w 98"/>
                <a:gd name="T11" fmla="*/ 45 h 106"/>
                <a:gd name="T12" fmla="*/ 71 w 98"/>
                <a:gd name="T13" fmla="*/ 43 h 106"/>
                <a:gd name="T14" fmla="*/ 72 w 98"/>
                <a:gd name="T15" fmla="*/ 32 h 106"/>
                <a:gd name="T16" fmla="*/ 70 w 98"/>
                <a:gd name="T17" fmla="*/ 29 h 106"/>
                <a:gd name="T18" fmla="*/ 69 w 98"/>
                <a:gd name="T19" fmla="*/ 30 h 106"/>
                <a:gd name="T20" fmla="*/ 70 w 98"/>
                <a:gd name="T21" fmla="*/ 23 h 106"/>
                <a:gd name="T22" fmla="*/ 66 w 98"/>
                <a:gd name="T23" fmla="*/ 8 h 106"/>
                <a:gd name="T24" fmla="*/ 32 w 98"/>
                <a:gd name="T25" fmla="*/ 8 h 106"/>
                <a:gd name="T26" fmla="*/ 28 w 98"/>
                <a:gd name="T27" fmla="*/ 23 h 106"/>
                <a:gd name="T28" fmla="*/ 29 w 98"/>
                <a:gd name="T29" fmla="*/ 30 h 106"/>
                <a:gd name="T30" fmla="*/ 28 w 98"/>
                <a:gd name="T31" fmla="*/ 29 h 106"/>
                <a:gd name="T32" fmla="*/ 26 w 98"/>
                <a:gd name="T33" fmla="*/ 32 h 106"/>
                <a:gd name="T34" fmla="*/ 27 w 98"/>
                <a:gd name="T35" fmla="*/ 43 h 106"/>
                <a:gd name="T36" fmla="*/ 29 w 98"/>
                <a:gd name="T37" fmla="*/ 45 h 106"/>
                <a:gd name="T38" fmla="*/ 31 w 98"/>
                <a:gd name="T39" fmla="*/ 44 h 106"/>
                <a:gd name="T40" fmla="*/ 31 w 98"/>
                <a:gd name="T41" fmla="*/ 51 h 106"/>
                <a:gd name="T42" fmla="*/ 36 w 98"/>
                <a:gd name="T43" fmla="*/ 57 h 106"/>
                <a:gd name="T44" fmla="*/ 37 w 98"/>
                <a:gd name="T45" fmla="*/ 64 h 106"/>
                <a:gd name="T46" fmla="*/ 5 w 98"/>
                <a:gd name="T47" fmla="*/ 73 h 106"/>
                <a:gd name="T48" fmla="*/ 0 w 98"/>
                <a:gd name="T49" fmla="*/ 83 h 106"/>
                <a:gd name="T50" fmla="*/ 1 w 98"/>
                <a:gd name="T51" fmla="*/ 94 h 106"/>
                <a:gd name="T52" fmla="*/ 8 w 98"/>
                <a:gd name="T53" fmla="*/ 102 h 106"/>
                <a:gd name="T54" fmla="*/ 90 w 98"/>
                <a:gd name="T55" fmla="*/ 102 h 106"/>
                <a:gd name="T56" fmla="*/ 96 w 98"/>
                <a:gd name="T57" fmla="*/ 94 h 106"/>
                <a:gd name="T58" fmla="*/ 98 w 98"/>
                <a:gd name="T59" fmla="*/ 83 h 106"/>
                <a:gd name="T60" fmla="*/ 92 w 98"/>
                <a:gd name="T61" fmla="*/ 7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8" h="106">
                  <a:moveTo>
                    <a:pt x="92" y="73"/>
                  </a:moveTo>
                  <a:cubicBezTo>
                    <a:pt x="82" y="69"/>
                    <a:pt x="72" y="66"/>
                    <a:pt x="61" y="64"/>
                  </a:cubicBezTo>
                  <a:cubicBezTo>
                    <a:pt x="61" y="62"/>
                    <a:pt x="62" y="59"/>
                    <a:pt x="62" y="57"/>
                  </a:cubicBezTo>
                  <a:cubicBezTo>
                    <a:pt x="65" y="55"/>
                    <a:pt x="66" y="53"/>
                    <a:pt x="66" y="51"/>
                  </a:cubicBezTo>
                  <a:cubicBezTo>
                    <a:pt x="67" y="49"/>
                    <a:pt x="67" y="46"/>
                    <a:pt x="67" y="44"/>
                  </a:cubicBezTo>
                  <a:cubicBezTo>
                    <a:pt x="68" y="44"/>
                    <a:pt x="68" y="44"/>
                    <a:pt x="69" y="45"/>
                  </a:cubicBezTo>
                  <a:cubicBezTo>
                    <a:pt x="70" y="45"/>
                    <a:pt x="71" y="44"/>
                    <a:pt x="71" y="43"/>
                  </a:cubicBezTo>
                  <a:cubicBezTo>
                    <a:pt x="72" y="32"/>
                    <a:pt x="72" y="32"/>
                    <a:pt x="72" y="32"/>
                  </a:cubicBezTo>
                  <a:cubicBezTo>
                    <a:pt x="72" y="31"/>
                    <a:pt x="71" y="30"/>
                    <a:pt x="70" y="29"/>
                  </a:cubicBezTo>
                  <a:cubicBezTo>
                    <a:pt x="70" y="29"/>
                    <a:pt x="69" y="29"/>
                    <a:pt x="69" y="30"/>
                  </a:cubicBezTo>
                  <a:cubicBezTo>
                    <a:pt x="69" y="28"/>
                    <a:pt x="69" y="25"/>
                    <a:pt x="70" y="23"/>
                  </a:cubicBezTo>
                  <a:cubicBezTo>
                    <a:pt x="70" y="20"/>
                    <a:pt x="71" y="13"/>
                    <a:pt x="66" y="8"/>
                  </a:cubicBezTo>
                  <a:cubicBezTo>
                    <a:pt x="58" y="0"/>
                    <a:pt x="40" y="0"/>
                    <a:pt x="32" y="8"/>
                  </a:cubicBezTo>
                  <a:cubicBezTo>
                    <a:pt x="27" y="13"/>
                    <a:pt x="28" y="20"/>
                    <a:pt x="28" y="23"/>
                  </a:cubicBezTo>
                  <a:cubicBezTo>
                    <a:pt x="28" y="25"/>
                    <a:pt x="29" y="28"/>
                    <a:pt x="29" y="30"/>
                  </a:cubicBezTo>
                  <a:cubicBezTo>
                    <a:pt x="29" y="29"/>
                    <a:pt x="28" y="29"/>
                    <a:pt x="28" y="29"/>
                  </a:cubicBezTo>
                  <a:cubicBezTo>
                    <a:pt x="27" y="30"/>
                    <a:pt x="26" y="31"/>
                    <a:pt x="26" y="32"/>
                  </a:cubicBezTo>
                  <a:cubicBezTo>
                    <a:pt x="27" y="43"/>
                    <a:pt x="27" y="43"/>
                    <a:pt x="27" y="43"/>
                  </a:cubicBezTo>
                  <a:cubicBezTo>
                    <a:pt x="27" y="44"/>
                    <a:pt x="28" y="45"/>
                    <a:pt x="29" y="45"/>
                  </a:cubicBezTo>
                  <a:cubicBezTo>
                    <a:pt x="30" y="44"/>
                    <a:pt x="30" y="44"/>
                    <a:pt x="31" y="44"/>
                  </a:cubicBezTo>
                  <a:cubicBezTo>
                    <a:pt x="31" y="46"/>
                    <a:pt x="31" y="49"/>
                    <a:pt x="31" y="51"/>
                  </a:cubicBezTo>
                  <a:cubicBezTo>
                    <a:pt x="32" y="53"/>
                    <a:pt x="33" y="55"/>
                    <a:pt x="36" y="57"/>
                  </a:cubicBezTo>
                  <a:cubicBezTo>
                    <a:pt x="36" y="59"/>
                    <a:pt x="36" y="62"/>
                    <a:pt x="37" y="64"/>
                  </a:cubicBezTo>
                  <a:cubicBezTo>
                    <a:pt x="26" y="66"/>
                    <a:pt x="15" y="69"/>
                    <a:pt x="5" y="73"/>
                  </a:cubicBezTo>
                  <a:cubicBezTo>
                    <a:pt x="2" y="75"/>
                    <a:pt x="0" y="80"/>
                    <a:pt x="0" y="83"/>
                  </a:cubicBezTo>
                  <a:cubicBezTo>
                    <a:pt x="1" y="87"/>
                    <a:pt x="1" y="91"/>
                    <a:pt x="1" y="94"/>
                  </a:cubicBezTo>
                  <a:cubicBezTo>
                    <a:pt x="2" y="98"/>
                    <a:pt x="5" y="101"/>
                    <a:pt x="8" y="102"/>
                  </a:cubicBezTo>
                  <a:cubicBezTo>
                    <a:pt x="35" y="106"/>
                    <a:pt x="63" y="106"/>
                    <a:pt x="90" y="102"/>
                  </a:cubicBezTo>
                  <a:cubicBezTo>
                    <a:pt x="93" y="101"/>
                    <a:pt x="96" y="98"/>
                    <a:pt x="96" y="94"/>
                  </a:cubicBezTo>
                  <a:cubicBezTo>
                    <a:pt x="97" y="91"/>
                    <a:pt x="97" y="87"/>
                    <a:pt x="98" y="83"/>
                  </a:cubicBezTo>
                  <a:cubicBezTo>
                    <a:pt x="98" y="80"/>
                    <a:pt x="96" y="75"/>
                    <a:pt x="92" y="73"/>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grpSp>
      <p:grpSp>
        <p:nvGrpSpPr>
          <p:cNvPr id="151" name="组合 91"/>
          <p:cNvGrpSpPr/>
          <p:nvPr/>
        </p:nvGrpSpPr>
        <p:grpSpPr>
          <a:xfrm>
            <a:off x="8319803" y="2491072"/>
            <a:ext cx="266815" cy="264797"/>
            <a:chOff x="7078908" y="5461438"/>
            <a:chExt cx="430461" cy="427208"/>
          </a:xfrm>
          <a:solidFill>
            <a:schemeClr val="accent3"/>
          </a:solidFill>
        </p:grpSpPr>
        <p:sp>
          <p:nvSpPr>
            <p:cNvPr id="152" name="Freeform 236"/>
            <p:cNvSpPr/>
            <p:nvPr/>
          </p:nvSpPr>
          <p:spPr bwMode="auto">
            <a:xfrm>
              <a:off x="7078908" y="5461438"/>
              <a:ext cx="418534" cy="417450"/>
            </a:xfrm>
            <a:custGeom>
              <a:avLst/>
              <a:gdLst>
                <a:gd name="T0" fmla="*/ 84 w 163"/>
                <a:gd name="T1" fmla="*/ 129 h 163"/>
                <a:gd name="T2" fmla="*/ 46 w 163"/>
                <a:gd name="T3" fmla="*/ 50 h 163"/>
                <a:gd name="T4" fmla="*/ 81 w 163"/>
                <a:gd name="T5" fmla="*/ 34 h 163"/>
                <a:gd name="T6" fmla="*/ 127 w 163"/>
                <a:gd name="T7" fmla="*/ 89 h 163"/>
                <a:gd name="T8" fmla="*/ 147 w 163"/>
                <a:gd name="T9" fmla="*/ 94 h 163"/>
                <a:gd name="T10" fmla="*/ 162 w 163"/>
                <a:gd name="T11" fmla="*/ 86 h 163"/>
                <a:gd name="T12" fmla="*/ 162 w 163"/>
                <a:gd name="T13" fmla="*/ 70 h 163"/>
                <a:gd name="T14" fmla="*/ 144 w 163"/>
                <a:gd name="T15" fmla="*/ 59 h 163"/>
                <a:gd name="T16" fmla="*/ 154 w 163"/>
                <a:gd name="T17" fmla="*/ 45 h 163"/>
                <a:gd name="T18" fmla="*/ 145 w 163"/>
                <a:gd name="T19" fmla="*/ 32 h 163"/>
                <a:gd name="T20" fmla="*/ 125 w 163"/>
                <a:gd name="T21" fmla="*/ 30 h 163"/>
                <a:gd name="T22" fmla="*/ 126 w 163"/>
                <a:gd name="T23" fmla="*/ 13 h 163"/>
                <a:gd name="T24" fmla="*/ 112 w 163"/>
                <a:gd name="T25" fmla="*/ 6 h 163"/>
                <a:gd name="T26" fmla="*/ 93 w 163"/>
                <a:gd name="T27" fmla="*/ 15 h 163"/>
                <a:gd name="T28" fmla="*/ 86 w 163"/>
                <a:gd name="T29" fmla="*/ 0 h 163"/>
                <a:gd name="T30" fmla="*/ 70 w 163"/>
                <a:gd name="T31" fmla="*/ 1 h 163"/>
                <a:gd name="T32" fmla="*/ 58 w 163"/>
                <a:gd name="T33" fmla="*/ 18 h 163"/>
                <a:gd name="T34" fmla="*/ 44 w 163"/>
                <a:gd name="T35" fmla="*/ 9 h 163"/>
                <a:gd name="T36" fmla="*/ 31 w 163"/>
                <a:gd name="T37" fmla="*/ 17 h 163"/>
                <a:gd name="T38" fmla="*/ 31 w 163"/>
                <a:gd name="T39" fmla="*/ 36 h 163"/>
                <a:gd name="T40" fmla="*/ 15 w 163"/>
                <a:gd name="T41" fmla="*/ 33 h 163"/>
                <a:gd name="T42" fmla="*/ 8 w 163"/>
                <a:gd name="T43" fmla="*/ 47 h 163"/>
                <a:gd name="T44" fmla="*/ 18 w 163"/>
                <a:gd name="T45" fmla="*/ 59 h 163"/>
                <a:gd name="T46" fmla="*/ 0 w 163"/>
                <a:gd name="T47" fmla="*/ 73 h 163"/>
                <a:gd name="T48" fmla="*/ 0 w 163"/>
                <a:gd name="T49" fmla="*/ 88 h 163"/>
                <a:gd name="T50" fmla="*/ 15 w 163"/>
                <a:gd name="T51" fmla="*/ 94 h 163"/>
                <a:gd name="T52" fmla="*/ 6 w 163"/>
                <a:gd name="T53" fmla="*/ 114 h 163"/>
                <a:gd name="T54" fmla="*/ 15 w 163"/>
                <a:gd name="T55" fmla="*/ 128 h 163"/>
                <a:gd name="T56" fmla="*/ 30 w 163"/>
                <a:gd name="T57" fmla="*/ 125 h 163"/>
                <a:gd name="T58" fmla="*/ 33 w 163"/>
                <a:gd name="T59" fmla="*/ 148 h 163"/>
                <a:gd name="T60" fmla="*/ 47 w 163"/>
                <a:gd name="T61" fmla="*/ 155 h 163"/>
                <a:gd name="T62" fmla="*/ 59 w 163"/>
                <a:gd name="T63" fmla="*/ 145 h 163"/>
                <a:gd name="T64" fmla="*/ 72 w 163"/>
                <a:gd name="T65" fmla="*/ 163 h 163"/>
                <a:gd name="T66" fmla="*/ 88 w 163"/>
                <a:gd name="T67" fmla="*/ 162 h 163"/>
                <a:gd name="T68" fmla="*/ 94 w 163"/>
                <a:gd name="T69" fmla="*/ 148 h 163"/>
                <a:gd name="T70" fmla="*/ 89 w 163"/>
                <a:gd name="T71" fmla="*/ 128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3" h="163">
                  <a:moveTo>
                    <a:pt x="89" y="128"/>
                  </a:moveTo>
                  <a:cubicBezTo>
                    <a:pt x="88" y="128"/>
                    <a:pt x="86" y="129"/>
                    <a:pt x="84" y="129"/>
                  </a:cubicBezTo>
                  <a:cubicBezTo>
                    <a:pt x="58" y="130"/>
                    <a:pt x="36" y="110"/>
                    <a:pt x="35" y="84"/>
                  </a:cubicBezTo>
                  <a:cubicBezTo>
                    <a:pt x="34" y="71"/>
                    <a:pt x="38" y="59"/>
                    <a:pt x="46" y="50"/>
                  </a:cubicBezTo>
                  <a:cubicBezTo>
                    <a:pt x="55" y="40"/>
                    <a:pt x="66" y="35"/>
                    <a:pt x="79" y="34"/>
                  </a:cubicBezTo>
                  <a:cubicBezTo>
                    <a:pt x="79" y="34"/>
                    <a:pt x="80" y="34"/>
                    <a:pt x="81" y="34"/>
                  </a:cubicBezTo>
                  <a:cubicBezTo>
                    <a:pt x="106" y="34"/>
                    <a:pt x="127" y="54"/>
                    <a:pt x="128" y="79"/>
                  </a:cubicBezTo>
                  <a:cubicBezTo>
                    <a:pt x="128" y="82"/>
                    <a:pt x="128" y="85"/>
                    <a:pt x="127" y="89"/>
                  </a:cubicBezTo>
                  <a:cubicBezTo>
                    <a:pt x="144" y="105"/>
                    <a:pt x="144" y="105"/>
                    <a:pt x="144" y="105"/>
                  </a:cubicBezTo>
                  <a:cubicBezTo>
                    <a:pt x="145" y="101"/>
                    <a:pt x="146" y="97"/>
                    <a:pt x="147" y="94"/>
                  </a:cubicBezTo>
                  <a:cubicBezTo>
                    <a:pt x="163" y="90"/>
                    <a:pt x="163" y="90"/>
                    <a:pt x="163" y="90"/>
                  </a:cubicBezTo>
                  <a:cubicBezTo>
                    <a:pt x="162" y="86"/>
                    <a:pt x="162" y="86"/>
                    <a:pt x="162" y="86"/>
                  </a:cubicBezTo>
                  <a:cubicBezTo>
                    <a:pt x="162" y="75"/>
                    <a:pt x="162" y="75"/>
                    <a:pt x="162" y="75"/>
                  </a:cubicBezTo>
                  <a:cubicBezTo>
                    <a:pt x="162" y="70"/>
                    <a:pt x="162" y="70"/>
                    <a:pt x="162" y="70"/>
                  </a:cubicBezTo>
                  <a:cubicBezTo>
                    <a:pt x="147" y="69"/>
                    <a:pt x="147" y="69"/>
                    <a:pt x="147" y="69"/>
                  </a:cubicBezTo>
                  <a:cubicBezTo>
                    <a:pt x="146" y="66"/>
                    <a:pt x="145" y="62"/>
                    <a:pt x="144" y="59"/>
                  </a:cubicBezTo>
                  <a:cubicBezTo>
                    <a:pt x="156" y="48"/>
                    <a:pt x="156" y="48"/>
                    <a:pt x="156" y="48"/>
                  </a:cubicBezTo>
                  <a:cubicBezTo>
                    <a:pt x="154" y="45"/>
                    <a:pt x="154" y="45"/>
                    <a:pt x="154" y="45"/>
                  </a:cubicBezTo>
                  <a:cubicBezTo>
                    <a:pt x="148" y="35"/>
                    <a:pt x="148" y="35"/>
                    <a:pt x="148" y="35"/>
                  </a:cubicBezTo>
                  <a:cubicBezTo>
                    <a:pt x="145" y="32"/>
                    <a:pt x="145" y="32"/>
                    <a:pt x="145" y="32"/>
                  </a:cubicBezTo>
                  <a:cubicBezTo>
                    <a:pt x="132" y="38"/>
                    <a:pt x="132" y="38"/>
                    <a:pt x="132" y="38"/>
                  </a:cubicBezTo>
                  <a:cubicBezTo>
                    <a:pt x="130" y="35"/>
                    <a:pt x="127" y="32"/>
                    <a:pt x="125" y="30"/>
                  </a:cubicBezTo>
                  <a:cubicBezTo>
                    <a:pt x="130" y="15"/>
                    <a:pt x="130" y="15"/>
                    <a:pt x="130" y="15"/>
                  </a:cubicBezTo>
                  <a:cubicBezTo>
                    <a:pt x="126" y="13"/>
                    <a:pt x="126" y="13"/>
                    <a:pt x="126" y="13"/>
                  </a:cubicBezTo>
                  <a:cubicBezTo>
                    <a:pt x="116" y="8"/>
                    <a:pt x="116" y="8"/>
                    <a:pt x="116" y="8"/>
                  </a:cubicBezTo>
                  <a:cubicBezTo>
                    <a:pt x="112" y="6"/>
                    <a:pt x="112" y="6"/>
                    <a:pt x="112" y="6"/>
                  </a:cubicBezTo>
                  <a:cubicBezTo>
                    <a:pt x="104" y="18"/>
                    <a:pt x="104" y="18"/>
                    <a:pt x="104" y="18"/>
                  </a:cubicBezTo>
                  <a:cubicBezTo>
                    <a:pt x="100" y="17"/>
                    <a:pt x="97" y="16"/>
                    <a:pt x="93" y="15"/>
                  </a:cubicBezTo>
                  <a:cubicBezTo>
                    <a:pt x="90" y="0"/>
                    <a:pt x="90" y="0"/>
                    <a:pt x="90" y="0"/>
                  </a:cubicBezTo>
                  <a:cubicBezTo>
                    <a:pt x="86" y="0"/>
                    <a:pt x="86" y="0"/>
                    <a:pt x="86" y="0"/>
                  </a:cubicBezTo>
                  <a:cubicBezTo>
                    <a:pt x="75" y="1"/>
                    <a:pt x="75" y="1"/>
                    <a:pt x="75" y="1"/>
                  </a:cubicBezTo>
                  <a:cubicBezTo>
                    <a:pt x="70" y="1"/>
                    <a:pt x="70" y="1"/>
                    <a:pt x="70" y="1"/>
                  </a:cubicBezTo>
                  <a:cubicBezTo>
                    <a:pt x="69" y="15"/>
                    <a:pt x="69" y="15"/>
                    <a:pt x="69" y="15"/>
                  </a:cubicBezTo>
                  <a:cubicBezTo>
                    <a:pt x="65" y="16"/>
                    <a:pt x="62" y="17"/>
                    <a:pt x="58" y="18"/>
                  </a:cubicBezTo>
                  <a:cubicBezTo>
                    <a:pt x="48" y="6"/>
                    <a:pt x="48" y="6"/>
                    <a:pt x="48" y="6"/>
                  </a:cubicBezTo>
                  <a:cubicBezTo>
                    <a:pt x="44" y="9"/>
                    <a:pt x="44" y="9"/>
                    <a:pt x="44" y="9"/>
                  </a:cubicBezTo>
                  <a:cubicBezTo>
                    <a:pt x="35" y="15"/>
                    <a:pt x="35" y="15"/>
                    <a:pt x="35" y="15"/>
                  </a:cubicBezTo>
                  <a:cubicBezTo>
                    <a:pt x="31" y="17"/>
                    <a:pt x="31" y="17"/>
                    <a:pt x="31" y="17"/>
                  </a:cubicBezTo>
                  <a:cubicBezTo>
                    <a:pt x="37" y="30"/>
                    <a:pt x="37" y="30"/>
                    <a:pt x="37" y="30"/>
                  </a:cubicBezTo>
                  <a:cubicBezTo>
                    <a:pt x="35" y="32"/>
                    <a:pt x="33" y="34"/>
                    <a:pt x="31" y="36"/>
                  </a:cubicBezTo>
                  <a:cubicBezTo>
                    <a:pt x="31" y="37"/>
                    <a:pt x="30" y="37"/>
                    <a:pt x="30" y="38"/>
                  </a:cubicBezTo>
                  <a:cubicBezTo>
                    <a:pt x="15" y="33"/>
                    <a:pt x="15" y="33"/>
                    <a:pt x="15" y="33"/>
                  </a:cubicBezTo>
                  <a:cubicBezTo>
                    <a:pt x="13" y="37"/>
                    <a:pt x="13" y="37"/>
                    <a:pt x="13" y="37"/>
                  </a:cubicBezTo>
                  <a:cubicBezTo>
                    <a:pt x="8" y="47"/>
                    <a:pt x="8" y="47"/>
                    <a:pt x="8" y="47"/>
                  </a:cubicBezTo>
                  <a:cubicBezTo>
                    <a:pt x="6" y="51"/>
                    <a:pt x="6" y="51"/>
                    <a:pt x="6" y="51"/>
                  </a:cubicBezTo>
                  <a:cubicBezTo>
                    <a:pt x="18" y="59"/>
                    <a:pt x="18" y="59"/>
                    <a:pt x="18" y="59"/>
                  </a:cubicBezTo>
                  <a:cubicBezTo>
                    <a:pt x="17" y="63"/>
                    <a:pt x="16" y="66"/>
                    <a:pt x="15" y="69"/>
                  </a:cubicBezTo>
                  <a:cubicBezTo>
                    <a:pt x="0" y="73"/>
                    <a:pt x="0" y="73"/>
                    <a:pt x="0" y="73"/>
                  </a:cubicBezTo>
                  <a:cubicBezTo>
                    <a:pt x="0" y="77"/>
                    <a:pt x="0" y="77"/>
                    <a:pt x="0" y="77"/>
                  </a:cubicBezTo>
                  <a:cubicBezTo>
                    <a:pt x="0" y="88"/>
                    <a:pt x="0" y="88"/>
                    <a:pt x="0" y="88"/>
                  </a:cubicBezTo>
                  <a:cubicBezTo>
                    <a:pt x="1" y="92"/>
                    <a:pt x="1" y="92"/>
                    <a:pt x="1" y="92"/>
                  </a:cubicBezTo>
                  <a:cubicBezTo>
                    <a:pt x="15" y="94"/>
                    <a:pt x="15" y="94"/>
                    <a:pt x="15" y="94"/>
                  </a:cubicBezTo>
                  <a:cubicBezTo>
                    <a:pt x="16" y="97"/>
                    <a:pt x="17" y="101"/>
                    <a:pt x="18" y="104"/>
                  </a:cubicBezTo>
                  <a:cubicBezTo>
                    <a:pt x="6" y="114"/>
                    <a:pt x="6" y="114"/>
                    <a:pt x="6" y="114"/>
                  </a:cubicBezTo>
                  <a:cubicBezTo>
                    <a:pt x="9" y="118"/>
                    <a:pt x="9" y="118"/>
                    <a:pt x="9" y="118"/>
                  </a:cubicBezTo>
                  <a:cubicBezTo>
                    <a:pt x="15" y="128"/>
                    <a:pt x="15" y="128"/>
                    <a:pt x="15" y="128"/>
                  </a:cubicBezTo>
                  <a:cubicBezTo>
                    <a:pt x="17" y="131"/>
                    <a:pt x="17" y="131"/>
                    <a:pt x="17" y="131"/>
                  </a:cubicBezTo>
                  <a:cubicBezTo>
                    <a:pt x="30" y="125"/>
                    <a:pt x="30" y="125"/>
                    <a:pt x="30" y="125"/>
                  </a:cubicBezTo>
                  <a:cubicBezTo>
                    <a:pt x="33" y="128"/>
                    <a:pt x="35" y="130"/>
                    <a:pt x="38" y="133"/>
                  </a:cubicBezTo>
                  <a:cubicBezTo>
                    <a:pt x="33" y="148"/>
                    <a:pt x="33" y="148"/>
                    <a:pt x="33" y="148"/>
                  </a:cubicBezTo>
                  <a:cubicBezTo>
                    <a:pt x="37" y="150"/>
                    <a:pt x="37" y="150"/>
                    <a:pt x="37" y="150"/>
                  </a:cubicBezTo>
                  <a:cubicBezTo>
                    <a:pt x="47" y="155"/>
                    <a:pt x="47" y="155"/>
                    <a:pt x="47" y="155"/>
                  </a:cubicBezTo>
                  <a:cubicBezTo>
                    <a:pt x="51" y="157"/>
                    <a:pt x="51" y="157"/>
                    <a:pt x="51" y="157"/>
                  </a:cubicBezTo>
                  <a:cubicBezTo>
                    <a:pt x="59" y="145"/>
                    <a:pt x="59" y="145"/>
                    <a:pt x="59" y="145"/>
                  </a:cubicBezTo>
                  <a:cubicBezTo>
                    <a:pt x="62" y="146"/>
                    <a:pt x="66" y="147"/>
                    <a:pt x="69" y="148"/>
                  </a:cubicBezTo>
                  <a:cubicBezTo>
                    <a:pt x="72" y="163"/>
                    <a:pt x="72" y="163"/>
                    <a:pt x="72" y="163"/>
                  </a:cubicBezTo>
                  <a:cubicBezTo>
                    <a:pt x="77" y="163"/>
                    <a:pt x="77" y="163"/>
                    <a:pt x="77" y="163"/>
                  </a:cubicBezTo>
                  <a:cubicBezTo>
                    <a:pt x="88" y="162"/>
                    <a:pt x="88" y="162"/>
                    <a:pt x="88" y="162"/>
                  </a:cubicBezTo>
                  <a:cubicBezTo>
                    <a:pt x="92" y="162"/>
                    <a:pt x="92" y="162"/>
                    <a:pt x="92" y="162"/>
                  </a:cubicBezTo>
                  <a:cubicBezTo>
                    <a:pt x="94" y="148"/>
                    <a:pt x="94" y="148"/>
                    <a:pt x="94" y="148"/>
                  </a:cubicBezTo>
                  <a:cubicBezTo>
                    <a:pt x="98" y="147"/>
                    <a:pt x="102" y="146"/>
                    <a:pt x="105" y="144"/>
                  </a:cubicBezTo>
                  <a:lnTo>
                    <a:pt x="89" y="128"/>
                  </a:ln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53" name="Freeform 237"/>
            <p:cNvSpPr/>
            <p:nvPr/>
          </p:nvSpPr>
          <p:spPr bwMode="auto">
            <a:xfrm>
              <a:off x="7197095" y="5576372"/>
              <a:ext cx="312274" cy="312274"/>
            </a:xfrm>
            <a:custGeom>
              <a:avLst/>
              <a:gdLst>
                <a:gd name="T0" fmla="*/ 122 w 122"/>
                <a:gd name="T1" fmla="*/ 101 h 122"/>
                <a:gd name="T2" fmla="*/ 119 w 122"/>
                <a:gd name="T3" fmla="*/ 94 h 122"/>
                <a:gd name="T4" fmla="*/ 67 w 122"/>
                <a:gd name="T5" fmla="*/ 43 h 122"/>
                <a:gd name="T6" fmla="*/ 58 w 122"/>
                <a:gd name="T7" fmla="*/ 12 h 122"/>
                <a:gd name="T8" fmla="*/ 23 w 122"/>
                <a:gd name="T9" fmla="*/ 5 h 122"/>
                <a:gd name="T10" fmla="*/ 41 w 122"/>
                <a:gd name="T11" fmla="*/ 23 h 122"/>
                <a:gd name="T12" fmla="*/ 41 w 122"/>
                <a:gd name="T13" fmla="*/ 29 h 122"/>
                <a:gd name="T14" fmla="*/ 29 w 122"/>
                <a:gd name="T15" fmla="*/ 41 h 122"/>
                <a:gd name="T16" fmla="*/ 23 w 122"/>
                <a:gd name="T17" fmla="*/ 41 h 122"/>
                <a:gd name="T18" fmla="*/ 5 w 122"/>
                <a:gd name="T19" fmla="*/ 23 h 122"/>
                <a:gd name="T20" fmla="*/ 12 w 122"/>
                <a:gd name="T21" fmla="*/ 58 h 122"/>
                <a:gd name="T22" fmla="*/ 43 w 122"/>
                <a:gd name="T23" fmla="*/ 67 h 122"/>
                <a:gd name="T24" fmla="*/ 94 w 122"/>
                <a:gd name="T25" fmla="*/ 119 h 122"/>
                <a:gd name="T26" fmla="*/ 101 w 122"/>
                <a:gd name="T27" fmla="*/ 122 h 122"/>
                <a:gd name="T28" fmla="*/ 122 w 122"/>
                <a:gd name="T29" fmla="*/ 101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2" h="122">
                  <a:moveTo>
                    <a:pt x="122" y="101"/>
                  </a:moveTo>
                  <a:cubicBezTo>
                    <a:pt x="122" y="99"/>
                    <a:pt x="121" y="95"/>
                    <a:pt x="119" y="94"/>
                  </a:cubicBezTo>
                  <a:cubicBezTo>
                    <a:pt x="102" y="77"/>
                    <a:pt x="84" y="60"/>
                    <a:pt x="67" y="43"/>
                  </a:cubicBezTo>
                  <a:cubicBezTo>
                    <a:pt x="69" y="32"/>
                    <a:pt x="66" y="21"/>
                    <a:pt x="58" y="12"/>
                  </a:cubicBezTo>
                  <a:cubicBezTo>
                    <a:pt x="49" y="3"/>
                    <a:pt x="35" y="0"/>
                    <a:pt x="23" y="5"/>
                  </a:cubicBezTo>
                  <a:cubicBezTo>
                    <a:pt x="41" y="23"/>
                    <a:pt x="41" y="23"/>
                    <a:pt x="41" y="23"/>
                  </a:cubicBezTo>
                  <a:cubicBezTo>
                    <a:pt x="42" y="25"/>
                    <a:pt x="42" y="27"/>
                    <a:pt x="41" y="29"/>
                  </a:cubicBezTo>
                  <a:cubicBezTo>
                    <a:pt x="29" y="41"/>
                    <a:pt x="29" y="41"/>
                    <a:pt x="29" y="41"/>
                  </a:cubicBezTo>
                  <a:cubicBezTo>
                    <a:pt x="27" y="43"/>
                    <a:pt x="25" y="43"/>
                    <a:pt x="23" y="41"/>
                  </a:cubicBezTo>
                  <a:cubicBezTo>
                    <a:pt x="5" y="23"/>
                    <a:pt x="5" y="23"/>
                    <a:pt x="5" y="23"/>
                  </a:cubicBezTo>
                  <a:cubicBezTo>
                    <a:pt x="0" y="35"/>
                    <a:pt x="3" y="49"/>
                    <a:pt x="12" y="58"/>
                  </a:cubicBezTo>
                  <a:cubicBezTo>
                    <a:pt x="20" y="66"/>
                    <a:pt x="32" y="69"/>
                    <a:pt x="43" y="67"/>
                  </a:cubicBezTo>
                  <a:cubicBezTo>
                    <a:pt x="60" y="84"/>
                    <a:pt x="77" y="102"/>
                    <a:pt x="94" y="119"/>
                  </a:cubicBezTo>
                  <a:cubicBezTo>
                    <a:pt x="95" y="121"/>
                    <a:pt x="98" y="122"/>
                    <a:pt x="101" y="122"/>
                  </a:cubicBezTo>
                  <a:cubicBezTo>
                    <a:pt x="111" y="120"/>
                    <a:pt x="120" y="112"/>
                    <a:pt x="122" y="101"/>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grpSp>
      <p:sp>
        <p:nvSpPr>
          <p:cNvPr id="154" name="Freeform 247"/>
          <p:cNvSpPr>
            <a:spLocks noEditPoints="1"/>
          </p:cNvSpPr>
          <p:nvPr/>
        </p:nvSpPr>
        <p:spPr bwMode="auto">
          <a:xfrm>
            <a:off x="3605263" y="4062265"/>
            <a:ext cx="247650" cy="227013"/>
          </a:xfrm>
          <a:custGeom>
            <a:avLst/>
            <a:gdLst>
              <a:gd name="T0" fmla="*/ 139 w 156"/>
              <a:gd name="T1" fmla="*/ 26 h 143"/>
              <a:gd name="T2" fmla="*/ 117 w 156"/>
              <a:gd name="T3" fmla="*/ 26 h 143"/>
              <a:gd name="T4" fmla="*/ 117 w 156"/>
              <a:gd name="T5" fmla="*/ 23 h 143"/>
              <a:gd name="T6" fmla="*/ 94 w 156"/>
              <a:gd name="T7" fmla="*/ 0 h 143"/>
              <a:gd name="T8" fmla="*/ 62 w 156"/>
              <a:gd name="T9" fmla="*/ 0 h 143"/>
              <a:gd name="T10" fmla="*/ 39 w 156"/>
              <a:gd name="T11" fmla="*/ 23 h 143"/>
              <a:gd name="T12" fmla="*/ 39 w 156"/>
              <a:gd name="T13" fmla="*/ 26 h 143"/>
              <a:gd name="T14" fmla="*/ 16 w 156"/>
              <a:gd name="T15" fmla="*/ 26 h 143"/>
              <a:gd name="T16" fmla="*/ 0 w 156"/>
              <a:gd name="T17" fmla="*/ 42 h 143"/>
              <a:gd name="T18" fmla="*/ 0 w 156"/>
              <a:gd name="T19" fmla="*/ 121 h 143"/>
              <a:gd name="T20" fmla="*/ 15 w 156"/>
              <a:gd name="T21" fmla="*/ 137 h 143"/>
              <a:gd name="T22" fmla="*/ 14 w 156"/>
              <a:gd name="T23" fmla="*/ 139 h 143"/>
              <a:gd name="T24" fmla="*/ 19 w 156"/>
              <a:gd name="T25" fmla="*/ 143 h 143"/>
              <a:gd name="T26" fmla="*/ 27 w 156"/>
              <a:gd name="T27" fmla="*/ 143 h 143"/>
              <a:gd name="T28" fmla="*/ 31 w 156"/>
              <a:gd name="T29" fmla="*/ 139 h 143"/>
              <a:gd name="T30" fmla="*/ 31 w 156"/>
              <a:gd name="T31" fmla="*/ 138 h 143"/>
              <a:gd name="T32" fmla="*/ 125 w 156"/>
              <a:gd name="T33" fmla="*/ 138 h 143"/>
              <a:gd name="T34" fmla="*/ 124 w 156"/>
              <a:gd name="T35" fmla="*/ 139 h 143"/>
              <a:gd name="T36" fmla="*/ 129 w 156"/>
              <a:gd name="T37" fmla="*/ 143 h 143"/>
              <a:gd name="T38" fmla="*/ 137 w 156"/>
              <a:gd name="T39" fmla="*/ 143 h 143"/>
              <a:gd name="T40" fmla="*/ 141 w 156"/>
              <a:gd name="T41" fmla="*/ 139 h 143"/>
              <a:gd name="T42" fmla="*/ 141 w 156"/>
              <a:gd name="T43" fmla="*/ 137 h 143"/>
              <a:gd name="T44" fmla="*/ 156 w 156"/>
              <a:gd name="T45" fmla="*/ 121 h 143"/>
              <a:gd name="T46" fmla="*/ 156 w 156"/>
              <a:gd name="T47" fmla="*/ 42 h 143"/>
              <a:gd name="T48" fmla="*/ 139 w 156"/>
              <a:gd name="T49" fmla="*/ 26 h 143"/>
              <a:gd name="T50" fmla="*/ 126 w 156"/>
              <a:gd name="T51" fmla="*/ 31 h 143"/>
              <a:gd name="T52" fmla="*/ 134 w 156"/>
              <a:gd name="T53" fmla="*/ 31 h 143"/>
              <a:gd name="T54" fmla="*/ 134 w 156"/>
              <a:gd name="T55" fmla="*/ 130 h 143"/>
              <a:gd name="T56" fmla="*/ 126 w 156"/>
              <a:gd name="T57" fmla="*/ 130 h 143"/>
              <a:gd name="T58" fmla="*/ 126 w 156"/>
              <a:gd name="T59" fmla="*/ 31 h 143"/>
              <a:gd name="T60" fmla="*/ 52 w 156"/>
              <a:gd name="T61" fmla="*/ 23 h 143"/>
              <a:gd name="T62" fmla="*/ 62 w 156"/>
              <a:gd name="T63" fmla="*/ 13 h 143"/>
              <a:gd name="T64" fmla="*/ 94 w 156"/>
              <a:gd name="T65" fmla="*/ 13 h 143"/>
              <a:gd name="T66" fmla="*/ 104 w 156"/>
              <a:gd name="T67" fmla="*/ 23 h 143"/>
              <a:gd name="T68" fmla="*/ 104 w 156"/>
              <a:gd name="T69" fmla="*/ 26 h 143"/>
              <a:gd name="T70" fmla="*/ 52 w 156"/>
              <a:gd name="T71" fmla="*/ 26 h 143"/>
              <a:gd name="T72" fmla="*/ 52 w 156"/>
              <a:gd name="T73" fmla="*/ 23 h 143"/>
              <a:gd name="T74" fmla="*/ 22 w 156"/>
              <a:gd name="T75" fmla="*/ 31 h 143"/>
              <a:gd name="T76" fmla="*/ 30 w 156"/>
              <a:gd name="T77" fmla="*/ 31 h 143"/>
              <a:gd name="T78" fmla="*/ 30 w 156"/>
              <a:gd name="T79" fmla="*/ 130 h 143"/>
              <a:gd name="T80" fmla="*/ 22 w 156"/>
              <a:gd name="T81" fmla="*/ 130 h 143"/>
              <a:gd name="T82" fmla="*/ 22 w 156"/>
              <a:gd name="T83" fmla="*/ 31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6" h="143">
                <a:moveTo>
                  <a:pt x="139" y="26"/>
                </a:moveTo>
                <a:cubicBezTo>
                  <a:pt x="117" y="26"/>
                  <a:pt x="117" y="26"/>
                  <a:pt x="117" y="26"/>
                </a:cubicBezTo>
                <a:cubicBezTo>
                  <a:pt x="117" y="23"/>
                  <a:pt x="117" y="23"/>
                  <a:pt x="117" y="23"/>
                </a:cubicBezTo>
                <a:cubicBezTo>
                  <a:pt x="117" y="10"/>
                  <a:pt x="106" y="0"/>
                  <a:pt x="94" y="0"/>
                </a:cubicBezTo>
                <a:cubicBezTo>
                  <a:pt x="62" y="0"/>
                  <a:pt x="62" y="0"/>
                  <a:pt x="62" y="0"/>
                </a:cubicBezTo>
                <a:cubicBezTo>
                  <a:pt x="49" y="0"/>
                  <a:pt x="39" y="10"/>
                  <a:pt x="39" y="23"/>
                </a:cubicBezTo>
                <a:cubicBezTo>
                  <a:pt x="39" y="26"/>
                  <a:pt x="39" y="26"/>
                  <a:pt x="39" y="26"/>
                </a:cubicBezTo>
                <a:cubicBezTo>
                  <a:pt x="16" y="26"/>
                  <a:pt x="16" y="26"/>
                  <a:pt x="16" y="26"/>
                </a:cubicBezTo>
                <a:cubicBezTo>
                  <a:pt x="7" y="26"/>
                  <a:pt x="0" y="33"/>
                  <a:pt x="0" y="42"/>
                </a:cubicBezTo>
                <a:cubicBezTo>
                  <a:pt x="0" y="121"/>
                  <a:pt x="0" y="121"/>
                  <a:pt x="0" y="121"/>
                </a:cubicBezTo>
                <a:cubicBezTo>
                  <a:pt x="0" y="130"/>
                  <a:pt x="6" y="137"/>
                  <a:pt x="15" y="137"/>
                </a:cubicBezTo>
                <a:cubicBezTo>
                  <a:pt x="14" y="138"/>
                  <a:pt x="14" y="138"/>
                  <a:pt x="14" y="139"/>
                </a:cubicBezTo>
                <a:cubicBezTo>
                  <a:pt x="14" y="141"/>
                  <a:pt x="16" y="143"/>
                  <a:pt x="19" y="143"/>
                </a:cubicBezTo>
                <a:cubicBezTo>
                  <a:pt x="27" y="143"/>
                  <a:pt x="27" y="143"/>
                  <a:pt x="27" y="143"/>
                </a:cubicBezTo>
                <a:cubicBezTo>
                  <a:pt x="29" y="143"/>
                  <a:pt x="31" y="141"/>
                  <a:pt x="31" y="139"/>
                </a:cubicBezTo>
                <a:cubicBezTo>
                  <a:pt x="31" y="138"/>
                  <a:pt x="31" y="138"/>
                  <a:pt x="31" y="138"/>
                </a:cubicBezTo>
                <a:cubicBezTo>
                  <a:pt x="125" y="138"/>
                  <a:pt x="125" y="138"/>
                  <a:pt x="125" y="138"/>
                </a:cubicBezTo>
                <a:cubicBezTo>
                  <a:pt x="125" y="138"/>
                  <a:pt x="124" y="138"/>
                  <a:pt x="124" y="139"/>
                </a:cubicBezTo>
                <a:cubicBezTo>
                  <a:pt x="124" y="141"/>
                  <a:pt x="127" y="143"/>
                  <a:pt x="129" y="143"/>
                </a:cubicBezTo>
                <a:cubicBezTo>
                  <a:pt x="137" y="143"/>
                  <a:pt x="137" y="143"/>
                  <a:pt x="137" y="143"/>
                </a:cubicBezTo>
                <a:cubicBezTo>
                  <a:pt x="139" y="143"/>
                  <a:pt x="141" y="141"/>
                  <a:pt x="141" y="139"/>
                </a:cubicBezTo>
                <a:cubicBezTo>
                  <a:pt x="141" y="138"/>
                  <a:pt x="141" y="138"/>
                  <a:pt x="141" y="137"/>
                </a:cubicBezTo>
                <a:cubicBezTo>
                  <a:pt x="149" y="137"/>
                  <a:pt x="156" y="130"/>
                  <a:pt x="156" y="121"/>
                </a:cubicBezTo>
                <a:cubicBezTo>
                  <a:pt x="156" y="42"/>
                  <a:pt x="156" y="42"/>
                  <a:pt x="156" y="42"/>
                </a:cubicBezTo>
                <a:cubicBezTo>
                  <a:pt x="156" y="33"/>
                  <a:pt x="148" y="26"/>
                  <a:pt x="139" y="26"/>
                </a:cubicBezTo>
                <a:close/>
                <a:moveTo>
                  <a:pt x="126" y="31"/>
                </a:moveTo>
                <a:cubicBezTo>
                  <a:pt x="134" y="31"/>
                  <a:pt x="134" y="31"/>
                  <a:pt x="134" y="31"/>
                </a:cubicBezTo>
                <a:cubicBezTo>
                  <a:pt x="134" y="130"/>
                  <a:pt x="134" y="130"/>
                  <a:pt x="134" y="130"/>
                </a:cubicBezTo>
                <a:cubicBezTo>
                  <a:pt x="126" y="130"/>
                  <a:pt x="126" y="130"/>
                  <a:pt x="126" y="130"/>
                </a:cubicBezTo>
                <a:lnTo>
                  <a:pt x="126" y="31"/>
                </a:lnTo>
                <a:close/>
                <a:moveTo>
                  <a:pt x="52" y="23"/>
                </a:moveTo>
                <a:cubicBezTo>
                  <a:pt x="52" y="17"/>
                  <a:pt x="56" y="13"/>
                  <a:pt x="62" y="13"/>
                </a:cubicBezTo>
                <a:cubicBezTo>
                  <a:pt x="94" y="13"/>
                  <a:pt x="94" y="13"/>
                  <a:pt x="94" y="13"/>
                </a:cubicBezTo>
                <a:cubicBezTo>
                  <a:pt x="99" y="13"/>
                  <a:pt x="104" y="17"/>
                  <a:pt x="104" y="23"/>
                </a:cubicBezTo>
                <a:cubicBezTo>
                  <a:pt x="104" y="26"/>
                  <a:pt x="104" y="26"/>
                  <a:pt x="104" y="26"/>
                </a:cubicBezTo>
                <a:cubicBezTo>
                  <a:pt x="52" y="26"/>
                  <a:pt x="52" y="26"/>
                  <a:pt x="52" y="26"/>
                </a:cubicBezTo>
                <a:lnTo>
                  <a:pt x="52" y="23"/>
                </a:lnTo>
                <a:close/>
                <a:moveTo>
                  <a:pt x="22" y="31"/>
                </a:moveTo>
                <a:cubicBezTo>
                  <a:pt x="30" y="31"/>
                  <a:pt x="30" y="31"/>
                  <a:pt x="30" y="31"/>
                </a:cubicBezTo>
                <a:cubicBezTo>
                  <a:pt x="30" y="130"/>
                  <a:pt x="30" y="130"/>
                  <a:pt x="30" y="130"/>
                </a:cubicBezTo>
                <a:cubicBezTo>
                  <a:pt x="22" y="130"/>
                  <a:pt x="22" y="130"/>
                  <a:pt x="22" y="130"/>
                </a:cubicBezTo>
                <a:lnTo>
                  <a:pt x="22" y="31"/>
                </a:lnTo>
                <a:close/>
              </a:path>
            </a:pathLst>
          </a:custGeom>
          <a:solidFill>
            <a:schemeClr val="accent4"/>
          </a:solid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grpSp>
        <p:nvGrpSpPr>
          <p:cNvPr id="155" name="组合 95"/>
          <p:cNvGrpSpPr/>
          <p:nvPr/>
        </p:nvGrpSpPr>
        <p:grpSpPr>
          <a:xfrm>
            <a:off x="5937101" y="4011386"/>
            <a:ext cx="307814" cy="329318"/>
            <a:chOff x="4895160" y="5416983"/>
            <a:chExt cx="496602" cy="531299"/>
          </a:xfrm>
          <a:solidFill>
            <a:schemeClr val="accent1"/>
          </a:solidFill>
        </p:grpSpPr>
        <p:sp>
          <p:nvSpPr>
            <p:cNvPr id="156" name="Freeform 836"/>
            <p:cNvSpPr/>
            <p:nvPr/>
          </p:nvSpPr>
          <p:spPr bwMode="auto">
            <a:xfrm>
              <a:off x="5135871" y="5416983"/>
              <a:ext cx="28191" cy="74816"/>
            </a:xfrm>
            <a:custGeom>
              <a:avLst/>
              <a:gdLst>
                <a:gd name="T0" fmla="*/ 6 w 11"/>
                <a:gd name="T1" fmla="*/ 29 h 29"/>
                <a:gd name="T2" fmla="*/ 0 w 11"/>
                <a:gd name="T3" fmla="*/ 24 h 29"/>
                <a:gd name="T4" fmla="*/ 0 w 11"/>
                <a:gd name="T5" fmla="*/ 6 h 29"/>
                <a:gd name="T6" fmla="*/ 6 w 11"/>
                <a:gd name="T7" fmla="*/ 0 h 29"/>
                <a:gd name="T8" fmla="*/ 11 w 11"/>
                <a:gd name="T9" fmla="*/ 6 h 29"/>
                <a:gd name="T10" fmla="*/ 11 w 11"/>
                <a:gd name="T11" fmla="*/ 24 h 29"/>
                <a:gd name="T12" fmla="*/ 6 w 11"/>
                <a:gd name="T13" fmla="*/ 29 h 29"/>
              </a:gdLst>
              <a:ahLst/>
              <a:cxnLst>
                <a:cxn ang="0">
                  <a:pos x="T0" y="T1"/>
                </a:cxn>
                <a:cxn ang="0">
                  <a:pos x="T2" y="T3"/>
                </a:cxn>
                <a:cxn ang="0">
                  <a:pos x="T4" y="T5"/>
                </a:cxn>
                <a:cxn ang="0">
                  <a:pos x="T6" y="T7"/>
                </a:cxn>
                <a:cxn ang="0">
                  <a:pos x="T8" y="T9"/>
                </a:cxn>
                <a:cxn ang="0">
                  <a:pos x="T10" y="T11"/>
                </a:cxn>
                <a:cxn ang="0">
                  <a:pos x="T12" y="T13"/>
                </a:cxn>
              </a:cxnLst>
              <a:rect l="0" t="0" r="r" b="b"/>
              <a:pathLst>
                <a:path w="11" h="29">
                  <a:moveTo>
                    <a:pt x="6" y="29"/>
                  </a:moveTo>
                  <a:cubicBezTo>
                    <a:pt x="3" y="29"/>
                    <a:pt x="0" y="27"/>
                    <a:pt x="0" y="24"/>
                  </a:cubicBezTo>
                  <a:cubicBezTo>
                    <a:pt x="0" y="6"/>
                    <a:pt x="0" y="6"/>
                    <a:pt x="0" y="6"/>
                  </a:cubicBezTo>
                  <a:cubicBezTo>
                    <a:pt x="0" y="3"/>
                    <a:pt x="3" y="0"/>
                    <a:pt x="6" y="0"/>
                  </a:cubicBezTo>
                  <a:cubicBezTo>
                    <a:pt x="9" y="0"/>
                    <a:pt x="11" y="3"/>
                    <a:pt x="11" y="6"/>
                  </a:cubicBezTo>
                  <a:cubicBezTo>
                    <a:pt x="11" y="24"/>
                    <a:pt x="11" y="24"/>
                    <a:pt x="11" y="24"/>
                  </a:cubicBezTo>
                  <a:cubicBezTo>
                    <a:pt x="11" y="27"/>
                    <a:pt x="9" y="29"/>
                    <a:pt x="6" y="29"/>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57" name="Freeform 837"/>
            <p:cNvSpPr/>
            <p:nvPr/>
          </p:nvSpPr>
          <p:spPr bwMode="auto">
            <a:xfrm>
              <a:off x="5015516" y="5443006"/>
              <a:ext cx="56383" cy="71563"/>
            </a:xfrm>
            <a:custGeom>
              <a:avLst/>
              <a:gdLst>
                <a:gd name="T0" fmla="*/ 16 w 22"/>
                <a:gd name="T1" fmla="*/ 28 h 28"/>
                <a:gd name="T2" fmla="*/ 11 w 22"/>
                <a:gd name="T3" fmla="*/ 25 h 28"/>
                <a:gd name="T4" fmla="*/ 2 w 22"/>
                <a:gd name="T5" fmla="*/ 10 h 28"/>
                <a:gd name="T6" fmla="*/ 4 w 22"/>
                <a:gd name="T7" fmla="*/ 2 h 28"/>
                <a:gd name="T8" fmla="*/ 11 w 22"/>
                <a:gd name="T9" fmla="*/ 4 h 28"/>
                <a:gd name="T10" fmla="*/ 20 w 22"/>
                <a:gd name="T11" fmla="*/ 19 h 28"/>
                <a:gd name="T12" fmla="*/ 18 w 22"/>
                <a:gd name="T13" fmla="*/ 27 h 28"/>
                <a:gd name="T14" fmla="*/ 16 w 22"/>
                <a:gd name="T15" fmla="*/ 2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28">
                  <a:moveTo>
                    <a:pt x="16" y="28"/>
                  </a:moveTo>
                  <a:cubicBezTo>
                    <a:pt x="14" y="28"/>
                    <a:pt x="12" y="27"/>
                    <a:pt x="11" y="25"/>
                  </a:cubicBezTo>
                  <a:cubicBezTo>
                    <a:pt x="2" y="10"/>
                    <a:pt x="2" y="10"/>
                    <a:pt x="2" y="10"/>
                  </a:cubicBezTo>
                  <a:cubicBezTo>
                    <a:pt x="0" y="7"/>
                    <a:pt x="1" y="3"/>
                    <a:pt x="4" y="2"/>
                  </a:cubicBezTo>
                  <a:cubicBezTo>
                    <a:pt x="7" y="0"/>
                    <a:pt x="10" y="1"/>
                    <a:pt x="11" y="4"/>
                  </a:cubicBezTo>
                  <a:cubicBezTo>
                    <a:pt x="20" y="19"/>
                    <a:pt x="20" y="19"/>
                    <a:pt x="20" y="19"/>
                  </a:cubicBezTo>
                  <a:cubicBezTo>
                    <a:pt x="22" y="22"/>
                    <a:pt x="21" y="26"/>
                    <a:pt x="18" y="27"/>
                  </a:cubicBezTo>
                  <a:cubicBezTo>
                    <a:pt x="17" y="28"/>
                    <a:pt x="17" y="28"/>
                    <a:pt x="16" y="28"/>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58" name="Freeform 838"/>
            <p:cNvSpPr/>
            <p:nvPr/>
          </p:nvSpPr>
          <p:spPr bwMode="auto">
            <a:xfrm>
              <a:off x="4927689" y="5527580"/>
              <a:ext cx="72647" cy="54214"/>
            </a:xfrm>
            <a:custGeom>
              <a:avLst/>
              <a:gdLst>
                <a:gd name="T0" fmla="*/ 22 w 28"/>
                <a:gd name="T1" fmla="*/ 21 h 21"/>
                <a:gd name="T2" fmla="*/ 19 w 28"/>
                <a:gd name="T3" fmla="*/ 20 h 21"/>
                <a:gd name="T4" fmla="*/ 3 w 28"/>
                <a:gd name="T5" fmla="*/ 11 h 21"/>
                <a:gd name="T6" fmla="*/ 1 w 28"/>
                <a:gd name="T7" fmla="*/ 3 h 21"/>
                <a:gd name="T8" fmla="*/ 9 w 28"/>
                <a:gd name="T9" fmla="*/ 1 h 21"/>
                <a:gd name="T10" fmla="*/ 24 w 28"/>
                <a:gd name="T11" fmla="*/ 10 h 21"/>
                <a:gd name="T12" fmla="*/ 26 w 28"/>
                <a:gd name="T13" fmla="*/ 18 h 21"/>
                <a:gd name="T14" fmla="*/ 22 w 28"/>
                <a:gd name="T15" fmla="*/ 2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1">
                  <a:moveTo>
                    <a:pt x="22" y="21"/>
                  </a:moveTo>
                  <a:cubicBezTo>
                    <a:pt x="21" y="21"/>
                    <a:pt x="20" y="20"/>
                    <a:pt x="19" y="20"/>
                  </a:cubicBezTo>
                  <a:cubicBezTo>
                    <a:pt x="3" y="11"/>
                    <a:pt x="3" y="11"/>
                    <a:pt x="3" y="11"/>
                  </a:cubicBezTo>
                  <a:cubicBezTo>
                    <a:pt x="1" y="9"/>
                    <a:pt x="0" y="6"/>
                    <a:pt x="1" y="3"/>
                  </a:cubicBezTo>
                  <a:cubicBezTo>
                    <a:pt x="3" y="1"/>
                    <a:pt x="6" y="0"/>
                    <a:pt x="9" y="1"/>
                  </a:cubicBezTo>
                  <a:cubicBezTo>
                    <a:pt x="24" y="10"/>
                    <a:pt x="24" y="10"/>
                    <a:pt x="24" y="10"/>
                  </a:cubicBezTo>
                  <a:cubicBezTo>
                    <a:pt x="27" y="12"/>
                    <a:pt x="28" y="15"/>
                    <a:pt x="26" y="18"/>
                  </a:cubicBezTo>
                  <a:cubicBezTo>
                    <a:pt x="25" y="20"/>
                    <a:pt x="24" y="21"/>
                    <a:pt x="22" y="21"/>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59" name="Freeform 839"/>
            <p:cNvSpPr/>
            <p:nvPr/>
          </p:nvSpPr>
          <p:spPr bwMode="auto">
            <a:xfrm>
              <a:off x="4895160" y="5645766"/>
              <a:ext cx="73731" cy="28191"/>
            </a:xfrm>
            <a:custGeom>
              <a:avLst/>
              <a:gdLst>
                <a:gd name="T0" fmla="*/ 23 w 29"/>
                <a:gd name="T1" fmla="*/ 11 h 11"/>
                <a:gd name="T2" fmla="*/ 6 w 29"/>
                <a:gd name="T3" fmla="*/ 11 h 11"/>
                <a:gd name="T4" fmla="*/ 0 w 29"/>
                <a:gd name="T5" fmla="*/ 5 h 11"/>
                <a:gd name="T6" fmla="*/ 6 w 29"/>
                <a:gd name="T7" fmla="*/ 0 h 11"/>
                <a:gd name="T8" fmla="*/ 23 w 29"/>
                <a:gd name="T9" fmla="*/ 0 h 11"/>
                <a:gd name="T10" fmla="*/ 29 w 29"/>
                <a:gd name="T11" fmla="*/ 5 h 11"/>
                <a:gd name="T12" fmla="*/ 23 w 29"/>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29" h="11">
                  <a:moveTo>
                    <a:pt x="23" y="11"/>
                  </a:moveTo>
                  <a:cubicBezTo>
                    <a:pt x="6" y="11"/>
                    <a:pt x="6" y="11"/>
                    <a:pt x="6" y="11"/>
                  </a:cubicBezTo>
                  <a:cubicBezTo>
                    <a:pt x="2" y="11"/>
                    <a:pt x="0" y="8"/>
                    <a:pt x="0" y="5"/>
                  </a:cubicBezTo>
                  <a:cubicBezTo>
                    <a:pt x="0" y="2"/>
                    <a:pt x="2" y="0"/>
                    <a:pt x="6" y="0"/>
                  </a:cubicBezTo>
                  <a:cubicBezTo>
                    <a:pt x="23" y="0"/>
                    <a:pt x="23" y="0"/>
                    <a:pt x="23" y="0"/>
                  </a:cubicBezTo>
                  <a:cubicBezTo>
                    <a:pt x="27" y="0"/>
                    <a:pt x="29" y="2"/>
                    <a:pt x="29" y="5"/>
                  </a:cubicBezTo>
                  <a:cubicBezTo>
                    <a:pt x="29" y="8"/>
                    <a:pt x="27" y="11"/>
                    <a:pt x="23" y="11"/>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60" name="Freeform 840"/>
            <p:cNvSpPr/>
            <p:nvPr/>
          </p:nvSpPr>
          <p:spPr bwMode="auto">
            <a:xfrm>
              <a:off x="4920099" y="5737931"/>
              <a:ext cx="71563" cy="54214"/>
            </a:xfrm>
            <a:custGeom>
              <a:avLst/>
              <a:gdLst>
                <a:gd name="T0" fmla="*/ 6 w 28"/>
                <a:gd name="T1" fmla="*/ 21 h 21"/>
                <a:gd name="T2" fmla="*/ 2 w 28"/>
                <a:gd name="T3" fmla="*/ 18 h 21"/>
                <a:gd name="T4" fmla="*/ 4 w 28"/>
                <a:gd name="T5" fmla="*/ 11 h 21"/>
                <a:gd name="T6" fmla="*/ 19 w 28"/>
                <a:gd name="T7" fmla="*/ 2 h 21"/>
                <a:gd name="T8" fmla="*/ 27 w 28"/>
                <a:gd name="T9" fmla="*/ 4 h 21"/>
                <a:gd name="T10" fmla="*/ 25 w 28"/>
                <a:gd name="T11" fmla="*/ 11 h 21"/>
                <a:gd name="T12" fmla="*/ 9 w 28"/>
                <a:gd name="T13" fmla="*/ 20 h 21"/>
                <a:gd name="T14" fmla="*/ 6 w 28"/>
                <a:gd name="T15" fmla="*/ 2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1">
                  <a:moveTo>
                    <a:pt x="6" y="21"/>
                  </a:moveTo>
                  <a:cubicBezTo>
                    <a:pt x="4" y="21"/>
                    <a:pt x="3" y="20"/>
                    <a:pt x="2" y="18"/>
                  </a:cubicBezTo>
                  <a:cubicBezTo>
                    <a:pt x="0" y="16"/>
                    <a:pt x="1" y="12"/>
                    <a:pt x="4" y="11"/>
                  </a:cubicBezTo>
                  <a:cubicBezTo>
                    <a:pt x="19" y="2"/>
                    <a:pt x="19" y="2"/>
                    <a:pt x="19" y="2"/>
                  </a:cubicBezTo>
                  <a:cubicBezTo>
                    <a:pt x="22" y="0"/>
                    <a:pt x="25" y="1"/>
                    <a:pt x="27" y="4"/>
                  </a:cubicBezTo>
                  <a:cubicBezTo>
                    <a:pt x="28" y="6"/>
                    <a:pt x="27" y="10"/>
                    <a:pt x="25" y="11"/>
                  </a:cubicBezTo>
                  <a:cubicBezTo>
                    <a:pt x="9" y="20"/>
                    <a:pt x="9" y="20"/>
                    <a:pt x="9" y="20"/>
                  </a:cubicBezTo>
                  <a:cubicBezTo>
                    <a:pt x="8" y="21"/>
                    <a:pt x="7" y="21"/>
                    <a:pt x="6" y="21"/>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61" name="Freeform 841"/>
            <p:cNvSpPr/>
            <p:nvPr/>
          </p:nvSpPr>
          <p:spPr bwMode="auto">
            <a:xfrm>
              <a:off x="5286587" y="5750942"/>
              <a:ext cx="72647" cy="53130"/>
            </a:xfrm>
            <a:custGeom>
              <a:avLst/>
              <a:gdLst>
                <a:gd name="T0" fmla="*/ 21 w 28"/>
                <a:gd name="T1" fmla="*/ 21 h 21"/>
                <a:gd name="T2" fmla="*/ 19 w 28"/>
                <a:gd name="T3" fmla="*/ 20 h 21"/>
                <a:gd name="T4" fmla="*/ 3 w 28"/>
                <a:gd name="T5" fmla="*/ 11 h 21"/>
                <a:gd name="T6" fmla="*/ 1 w 28"/>
                <a:gd name="T7" fmla="*/ 4 h 21"/>
                <a:gd name="T8" fmla="*/ 9 w 28"/>
                <a:gd name="T9" fmla="*/ 2 h 21"/>
                <a:gd name="T10" fmla="*/ 24 w 28"/>
                <a:gd name="T11" fmla="*/ 11 h 21"/>
                <a:gd name="T12" fmla="*/ 26 w 28"/>
                <a:gd name="T13" fmla="*/ 18 h 21"/>
                <a:gd name="T14" fmla="*/ 21 w 28"/>
                <a:gd name="T15" fmla="*/ 2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1">
                  <a:moveTo>
                    <a:pt x="21" y="21"/>
                  </a:moveTo>
                  <a:cubicBezTo>
                    <a:pt x="21" y="21"/>
                    <a:pt x="20" y="21"/>
                    <a:pt x="19" y="20"/>
                  </a:cubicBezTo>
                  <a:cubicBezTo>
                    <a:pt x="3" y="11"/>
                    <a:pt x="3" y="11"/>
                    <a:pt x="3" y="11"/>
                  </a:cubicBezTo>
                  <a:cubicBezTo>
                    <a:pt x="1" y="10"/>
                    <a:pt x="0" y="6"/>
                    <a:pt x="1" y="4"/>
                  </a:cubicBezTo>
                  <a:cubicBezTo>
                    <a:pt x="3" y="1"/>
                    <a:pt x="6" y="0"/>
                    <a:pt x="9" y="2"/>
                  </a:cubicBezTo>
                  <a:cubicBezTo>
                    <a:pt x="24" y="11"/>
                    <a:pt x="24" y="11"/>
                    <a:pt x="24" y="11"/>
                  </a:cubicBezTo>
                  <a:cubicBezTo>
                    <a:pt x="27" y="12"/>
                    <a:pt x="28" y="15"/>
                    <a:pt x="26" y="18"/>
                  </a:cubicBezTo>
                  <a:cubicBezTo>
                    <a:pt x="25" y="20"/>
                    <a:pt x="23" y="21"/>
                    <a:pt x="21" y="21"/>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62" name="Freeform 842"/>
            <p:cNvSpPr/>
            <p:nvPr/>
          </p:nvSpPr>
          <p:spPr bwMode="auto">
            <a:xfrm>
              <a:off x="5318031" y="5660946"/>
              <a:ext cx="73731" cy="28191"/>
            </a:xfrm>
            <a:custGeom>
              <a:avLst/>
              <a:gdLst>
                <a:gd name="T0" fmla="*/ 23 w 29"/>
                <a:gd name="T1" fmla="*/ 11 h 11"/>
                <a:gd name="T2" fmla="*/ 5 w 29"/>
                <a:gd name="T3" fmla="*/ 11 h 11"/>
                <a:gd name="T4" fmla="*/ 0 w 29"/>
                <a:gd name="T5" fmla="*/ 5 h 11"/>
                <a:gd name="T6" fmla="*/ 5 w 29"/>
                <a:gd name="T7" fmla="*/ 0 h 11"/>
                <a:gd name="T8" fmla="*/ 23 w 29"/>
                <a:gd name="T9" fmla="*/ 0 h 11"/>
                <a:gd name="T10" fmla="*/ 29 w 29"/>
                <a:gd name="T11" fmla="*/ 5 h 11"/>
                <a:gd name="T12" fmla="*/ 23 w 29"/>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29" h="11">
                  <a:moveTo>
                    <a:pt x="23" y="11"/>
                  </a:moveTo>
                  <a:cubicBezTo>
                    <a:pt x="5" y="11"/>
                    <a:pt x="5" y="11"/>
                    <a:pt x="5" y="11"/>
                  </a:cubicBezTo>
                  <a:cubicBezTo>
                    <a:pt x="2" y="11"/>
                    <a:pt x="0" y="8"/>
                    <a:pt x="0" y="5"/>
                  </a:cubicBezTo>
                  <a:cubicBezTo>
                    <a:pt x="0" y="2"/>
                    <a:pt x="2" y="0"/>
                    <a:pt x="5" y="0"/>
                  </a:cubicBezTo>
                  <a:cubicBezTo>
                    <a:pt x="23" y="0"/>
                    <a:pt x="23" y="0"/>
                    <a:pt x="23" y="0"/>
                  </a:cubicBezTo>
                  <a:cubicBezTo>
                    <a:pt x="26" y="0"/>
                    <a:pt x="29" y="2"/>
                    <a:pt x="29" y="5"/>
                  </a:cubicBezTo>
                  <a:cubicBezTo>
                    <a:pt x="29" y="8"/>
                    <a:pt x="26" y="11"/>
                    <a:pt x="23" y="11"/>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63" name="Freeform 843"/>
            <p:cNvSpPr/>
            <p:nvPr/>
          </p:nvSpPr>
          <p:spPr bwMode="auto">
            <a:xfrm>
              <a:off x="5292008" y="5540591"/>
              <a:ext cx="74816" cy="54214"/>
            </a:xfrm>
            <a:custGeom>
              <a:avLst/>
              <a:gdLst>
                <a:gd name="T0" fmla="*/ 7 w 29"/>
                <a:gd name="T1" fmla="*/ 21 h 21"/>
                <a:gd name="T2" fmla="*/ 2 w 29"/>
                <a:gd name="T3" fmla="*/ 18 h 21"/>
                <a:gd name="T4" fmla="*/ 4 w 29"/>
                <a:gd name="T5" fmla="*/ 10 h 21"/>
                <a:gd name="T6" fmla="*/ 20 w 29"/>
                <a:gd name="T7" fmla="*/ 1 h 21"/>
                <a:gd name="T8" fmla="*/ 27 w 29"/>
                <a:gd name="T9" fmla="*/ 3 h 21"/>
                <a:gd name="T10" fmla="*/ 25 w 29"/>
                <a:gd name="T11" fmla="*/ 11 h 21"/>
                <a:gd name="T12" fmla="*/ 10 w 29"/>
                <a:gd name="T13" fmla="*/ 20 h 21"/>
                <a:gd name="T14" fmla="*/ 7 w 29"/>
                <a:gd name="T15" fmla="*/ 2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21">
                  <a:moveTo>
                    <a:pt x="7" y="21"/>
                  </a:moveTo>
                  <a:cubicBezTo>
                    <a:pt x="5" y="21"/>
                    <a:pt x="3" y="20"/>
                    <a:pt x="2" y="18"/>
                  </a:cubicBezTo>
                  <a:cubicBezTo>
                    <a:pt x="0" y="15"/>
                    <a:pt x="1" y="12"/>
                    <a:pt x="4" y="10"/>
                  </a:cubicBezTo>
                  <a:cubicBezTo>
                    <a:pt x="20" y="1"/>
                    <a:pt x="20" y="1"/>
                    <a:pt x="20" y="1"/>
                  </a:cubicBezTo>
                  <a:cubicBezTo>
                    <a:pt x="22" y="0"/>
                    <a:pt x="26" y="1"/>
                    <a:pt x="27" y="3"/>
                  </a:cubicBezTo>
                  <a:cubicBezTo>
                    <a:pt x="29" y="6"/>
                    <a:pt x="28" y="9"/>
                    <a:pt x="25" y="11"/>
                  </a:cubicBezTo>
                  <a:cubicBezTo>
                    <a:pt x="10" y="20"/>
                    <a:pt x="10" y="20"/>
                    <a:pt x="10" y="20"/>
                  </a:cubicBezTo>
                  <a:cubicBezTo>
                    <a:pt x="9" y="20"/>
                    <a:pt x="8" y="21"/>
                    <a:pt x="7" y="21"/>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64" name="Freeform 844"/>
            <p:cNvSpPr/>
            <p:nvPr/>
          </p:nvSpPr>
          <p:spPr bwMode="auto">
            <a:xfrm>
              <a:off x="5228036" y="5450595"/>
              <a:ext cx="54214" cy="71563"/>
            </a:xfrm>
            <a:custGeom>
              <a:avLst/>
              <a:gdLst>
                <a:gd name="T0" fmla="*/ 6 w 21"/>
                <a:gd name="T1" fmla="*/ 28 h 28"/>
                <a:gd name="T2" fmla="*/ 3 w 21"/>
                <a:gd name="T3" fmla="*/ 27 h 28"/>
                <a:gd name="T4" fmla="*/ 1 w 21"/>
                <a:gd name="T5" fmla="*/ 19 h 28"/>
                <a:gd name="T6" fmla="*/ 10 w 21"/>
                <a:gd name="T7" fmla="*/ 4 h 28"/>
                <a:gd name="T8" fmla="*/ 18 w 21"/>
                <a:gd name="T9" fmla="*/ 2 h 28"/>
                <a:gd name="T10" fmla="*/ 20 w 21"/>
                <a:gd name="T11" fmla="*/ 9 h 28"/>
                <a:gd name="T12" fmla="*/ 11 w 21"/>
                <a:gd name="T13" fmla="*/ 25 h 28"/>
                <a:gd name="T14" fmla="*/ 6 w 21"/>
                <a:gd name="T15" fmla="*/ 2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6" y="28"/>
                  </a:moveTo>
                  <a:cubicBezTo>
                    <a:pt x="5" y="28"/>
                    <a:pt x="4" y="27"/>
                    <a:pt x="3" y="27"/>
                  </a:cubicBezTo>
                  <a:cubicBezTo>
                    <a:pt x="1" y="25"/>
                    <a:pt x="0" y="22"/>
                    <a:pt x="1" y="19"/>
                  </a:cubicBezTo>
                  <a:cubicBezTo>
                    <a:pt x="10" y="4"/>
                    <a:pt x="10" y="4"/>
                    <a:pt x="10" y="4"/>
                  </a:cubicBezTo>
                  <a:cubicBezTo>
                    <a:pt x="12" y="1"/>
                    <a:pt x="15" y="0"/>
                    <a:pt x="18" y="2"/>
                  </a:cubicBezTo>
                  <a:cubicBezTo>
                    <a:pt x="20" y="3"/>
                    <a:pt x="21" y="7"/>
                    <a:pt x="20" y="9"/>
                  </a:cubicBezTo>
                  <a:cubicBezTo>
                    <a:pt x="11" y="25"/>
                    <a:pt x="11" y="25"/>
                    <a:pt x="11" y="25"/>
                  </a:cubicBezTo>
                  <a:cubicBezTo>
                    <a:pt x="10" y="27"/>
                    <a:pt x="8" y="28"/>
                    <a:pt x="6" y="28"/>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65" name="Freeform 845"/>
            <p:cNvSpPr>
              <a:spLocks noEditPoints="1"/>
            </p:cNvSpPr>
            <p:nvPr/>
          </p:nvSpPr>
          <p:spPr bwMode="auto">
            <a:xfrm>
              <a:off x="5010094" y="5535169"/>
              <a:ext cx="264565" cy="320948"/>
            </a:xfrm>
            <a:custGeom>
              <a:avLst/>
              <a:gdLst>
                <a:gd name="T0" fmla="*/ 52 w 103"/>
                <a:gd name="T1" fmla="*/ 0 h 125"/>
                <a:gd name="T2" fmla="*/ 0 w 103"/>
                <a:gd name="T3" fmla="*/ 57 h 125"/>
                <a:gd name="T4" fmla="*/ 24 w 103"/>
                <a:gd name="T5" fmla="*/ 125 h 125"/>
                <a:gd name="T6" fmla="*/ 55 w 103"/>
                <a:gd name="T7" fmla="*/ 125 h 125"/>
                <a:gd name="T8" fmla="*/ 82 w 103"/>
                <a:gd name="T9" fmla="*/ 103 h 125"/>
                <a:gd name="T10" fmla="*/ 103 w 103"/>
                <a:gd name="T11" fmla="*/ 52 h 125"/>
                <a:gd name="T12" fmla="*/ 45 w 103"/>
                <a:gd name="T13" fmla="*/ 92 h 125"/>
                <a:gd name="T14" fmla="*/ 35 w 103"/>
                <a:gd name="T15" fmla="*/ 71 h 125"/>
                <a:gd name="T16" fmla="*/ 42 w 103"/>
                <a:gd name="T17" fmla="*/ 68 h 125"/>
                <a:gd name="T18" fmla="*/ 56 w 103"/>
                <a:gd name="T19" fmla="*/ 67 h 125"/>
                <a:gd name="T20" fmla="*/ 62 w 103"/>
                <a:gd name="T21" fmla="*/ 72 h 125"/>
                <a:gd name="T22" fmla="*/ 65 w 103"/>
                <a:gd name="T23" fmla="*/ 71 h 125"/>
                <a:gd name="T24" fmla="*/ 55 w 103"/>
                <a:gd name="T25" fmla="*/ 92 h 125"/>
                <a:gd name="T26" fmla="*/ 45 w 103"/>
                <a:gd name="T27" fmla="*/ 117 h 125"/>
                <a:gd name="T28" fmla="*/ 43 w 103"/>
                <a:gd name="T29" fmla="*/ 56 h 125"/>
                <a:gd name="T30" fmla="*/ 44 w 103"/>
                <a:gd name="T31" fmla="*/ 57 h 125"/>
                <a:gd name="T32" fmla="*/ 42 w 103"/>
                <a:gd name="T33" fmla="*/ 56 h 125"/>
                <a:gd name="T34" fmla="*/ 58 w 103"/>
                <a:gd name="T35" fmla="*/ 54 h 125"/>
                <a:gd name="T36" fmla="*/ 59 w 103"/>
                <a:gd name="T37" fmla="*/ 55 h 125"/>
                <a:gd name="T38" fmla="*/ 57 w 103"/>
                <a:gd name="T39" fmla="*/ 55 h 125"/>
                <a:gd name="T40" fmla="*/ 93 w 103"/>
                <a:gd name="T41" fmla="*/ 60 h 125"/>
                <a:gd name="T42" fmla="*/ 75 w 103"/>
                <a:gd name="T43" fmla="*/ 97 h 125"/>
                <a:gd name="T44" fmla="*/ 61 w 103"/>
                <a:gd name="T45" fmla="*/ 117 h 125"/>
                <a:gd name="T46" fmla="*/ 73 w 103"/>
                <a:gd name="T47" fmla="*/ 70 h 125"/>
                <a:gd name="T48" fmla="*/ 67 w 103"/>
                <a:gd name="T49" fmla="*/ 67 h 125"/>
                <a:gd name="T50" fmla="*/ 59 w 103"/>
                <a:gd name="T51" fmla="*/ 67 h 125"/>
                <a:gd name="T52" fmla="*/ 58 w 103"/>
                <a:gd name="T53" fmla="*/ 65 h 125"/>
                <a:gd name="T54" fmla="*/ 58 w 103"/>
                <a:gd name="T55" fmla="*/ 51 h 125"/>
                <a:gd name="T56" fmla="*/ 55 w 103"/>
                <a:gd name="T57" fmla="*/ 64 h 125"/>
                <a:gd name="T58" fmla="*/ 44 w 103"/>
                <a:gd name="T59" fmla="*/ 65 h 125"/>
                <a:gd name="T60" fmla="*/ 44 w 103"/>
                <a:gd name="T61" fmla="*/ 53 h 125"/>
                <a:gd name="T62" fmla="*/ 39 w 103"/>
                <a:gd name="T63" fmla="*/ 63 h 125"/>
                <a:gd name="T64" fmla="*/ 36 w 103"/>
                <a:gd name="T65" fmla="*/ 67 h 125"/>
                <a:gd name="T66" fmla="*/ 33 w 103"/>
                <a:gd name="T67" fmla="*/ 67 h 125"/>
                <a:gd name="T68" fmla="*/ 29 w 103"/>
                <a:gd name="T69" fmla="*/ 65 h 125"/>
                <a:gd name="T70" fmla="*/ 29 w 103"/>
                <a:gd name="T71" fmla="*/ 66 h 125"/>
                <a:gd name="T72" fmla="*/ 29 w 103"/>
                <a:gd name="T73" fmla="*/ 66 h 125"/>
                <a:gd name="T74" fmla="*/ 39 w 103"/>
                <a:gd name="T75" fmla="*/ 93 h 125"/>
                <a:gd name="T76" fmla="*/ 33 w 103"/>
                <a:gd name="T77" fmla="*/ 117 h 125"/>
                <a:gd name="T78" fmla="*/ 9 w 103"/>
                <a:gd name="T79" fmla="*/ 60 h 125"/>
                <a:gd name="T80" fmla="*/ 9 w 103"/>
                <a:gd name="T81" fmla="*/ 54 h 125"/>
                <a:gd name="T82" fmla="*/ 52 w 103"/>
                <a:gd name="T83" fmla="*/ 9 h 125"/>
                <a:gd name="T84" fmla="*/ 94 w 103"/>
                <a:gd name="T85" fmla="*/ 54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3" h="125">
                  <a:moveTo>
                    <a:pt x="103" y="52"/>
                  </a:moveTo>
                  <a:cubicBezTo>
                    <a:pt x="103" y="23"/>
                    <a:pt x="80" y="0"/>
                    <a:pt x="52" y="0"/>
                  </a:cubicBezTo>
                  <a:cubicBezTo>
                    <a:pt x="23" y="0"/>
                    <a:pt x="0" y="23"/>
                    <a:pt x="0" y="52"/>
                  </a:cubicBezTo>
                  <a:cubicBezTo>
                    <a:pt x="0" y="54"/>
                    <a:pt x="0" y="55"/>
                    <a:pt x="0" y="57"/>
                  </a:cubicBezTo>
                  <a:cubicBezTo>
                    <a:pt x="0" y="58"/>
                    <a:pt x="1" y="78"/>
                    <a:pt x="21" y="103"/>
                  </a:cubicBezTo>
                  <a:cubicBezTo>
                    <a:pt x="26" y="110"/>
                    <a:pt x="24" y="125"/>
                    <a:pt x="24" y="125"/>
                  </a:cubicBezTo>
                  <a:cubicBezTo>
                    <a:pt x="32" y="125"/>
                    <a:pt x="40" y="125"/>
                    <a:pt x="48" y="125"/>
                  </a:cubicBezTo>
                  <a:cubicBezTo>
                    <a:pt x="50" y="125"/>
                    <a:pt x="53" y="125"/>
                    <a:pt x="55" y="125"/>
                  </a:cubicBezTo>
                  <a:cubicBezTo>
                    <a:pt x="63" y="125"/>
                    <a:pt x="71" y="125"/>
                    <a:pt x="79" y="125"/>
                  </a:cubicBezTo>
                  <a:cubicBezTo>
                    <a:pt x="79" y="125"/>
                    <a:pt x="77" y="110"/>
                    <a:pt x="82" y="103"/>
                  </a:cubicBezTo>
                  <a:cubicBezTo>
                    <a:pt x="102" y="78"/>
                    <a:pt x="103" y="58"/>
                    <a:pt x="103" y="57"/>
                  </a:cubicBezTo>
                  <a:cubicBezTo>
                    <a:pt x="103" y="55"/>
                    <a:pt x="103" y="54"/>
                    <a:pt x="103" y="52"/>
                  </a:cubicBezTo>
                  <a:close/>
                  <a:moveTo>
                    <a:pt x="45" y="117"/>
                  </a:moveTo>
                  <a:cubicBezTo>
                    <a:pt x="45" y="92"/>
                    <a:pt x="45" y="92"/>
                    <a:pt x="45" y="92"/>
                  </a:cubicBezTo>
                  <a:cubicBezTo>
                    <a:pt x="45" y="91"/>
                    <a:pt x="45" y="91"/>
                    <a:pt x="45" y="90"/>
                  </a:cubicBezTo>
                  <a:cubicBezTo>
                    <a:pt x="35" y="71"/>
                    <a:pt x="35" y="71"/>
                    <a:pt x="35" y="71"/>
                  </a:cubicBezTo>
                  <a:cubicBezTo>
                    <a:pt x="36" y="71"/>
                    <a:pt x="36" y="71"/>
                    <a:pt x="37" y="70"/>
                  </a:cubicBezTo>
                  <a:cubicBezTo>
                    <a:pt x="39" y="70"/>
                    <a:pt x="40" y="69"/>
                    <a:pt x="42" y="68"/>
                  </a:cubicBezTo>
                  <a:cubicBezTo>
                    <a:pt x="43" y="70"/>
                    <a:pt x="45" y="71"/>
                    <a:pt x="47" y="71"/>
                  </a:cubicBezTo>
                  <a:cubicBezTo>
                    <a:pt x="50" y="72"/>
                    <a:pt x="53" y="70"/>
                    <a:pt x="56" y="67"/>
                  </a:cubicBezTo>
                  <a:cubicBezTo>
                    <a:pt x="56" y="68"/>
                    <a:pt x="57" y="68"/>
                    <a:pt x="57" y="68"/>
                  </a:cubicBezTo>
                  <a:cubicBezTo>
                    <a:pt x="58" y="71"/>
                    <a:pt x="60" y="72"/>
                    <a:pt x="62" y="72"/>
                  </a:cubicBezTo>
                  <a:cubicBezTo>
                    <a:pt x="62" y="72"/>
                    <a:pt x="63" y="72"/>
                    <a:pt x="63" y="72"/>
                  </a:cubicBezTo>
                  <a:cubicBezTo>
                    <a:pt x="63" y="72"/>
                    <a:pt x="64" y="71"/>
                    <a:pt x="65" y="71"/>
                  </a:cubicBezTo>
                  <a:cubicBezTo>
                    <a:pt x="55" y="90"/>
                    <a:pt x="55" y="90"/>
                    <a:pt x="55" y="90"/>
                  </a:cubicBezTo>
                  <a:cubicBezTo>
                    <a:pt x="55" y="91"/>
                    <a:pt x="55" y="91"/>
                    <a:pt x="55" y="92"/>
                  </a:cubicBezTo>
                  <a:cubicBezTo>
                    <a:pt x="55" y="117"/>
                    <a:pt x="55" y="117"/>
                    <a:pt x="55" y="117"/>
                  </a:cubicBezTo>
                  <a:lnTo>
                    <a:pt x="45" y="117"/>
                  </a:lnTo>
                  <a:close/>
                  <a:moveTo>
                    <a:pt x="42" y="56"/>
                  </a:moveTo>
                  <a:cubicBezTo>
                    <a:pt x="42" y="56"/>
                    <a:pt x="43" y="56"/>
                    <a:pt x="43" y="56"/>
                  </a:cubicBezTo>
                  <a:cubicBezTo>
                    <a:pt x="43" y="56"/>
                    <a:pt x="43" y="56"/>
                    <a:pt x="43" y="56"/>
                  </a:cubicBezTo>
                  <a:cubicBezTo>
                    <a:pt x="44" y="56"/>
                    <a:pt x="44" y="57"/>
                    <a:pt x="44" y="57"/>
                  </a:cubicBezTo>
                  <a:cubicBezTo>
                    <a:pt x="44" y="59"/>
                    <a:pt x="44" y="60"/>
                    <a:pt x="42" y="62"/>
                  </a:cubicBezTo>
                  <a:cubicBezTo>
                    <a:pt x="41" y="59"/>
                    <a:pt x="42" y="57"/>
                    <a:pt x="42" y="56"/>
                  </a:cubicBezTo>
                  <a:close/>
                  <a:moveTo>
                    <a:pt x="57" y="55"/>
                  </a:moveTo>
                  <a:cubicBezTo>
                    <a:pt x="58" y="54"/>
                    <a:pt x="58" y="54"/>
                    <a:pt x="58" y="54"/>
                  </a:cubicBezTo>
                  <a:cubicBezTo>
                    <a:pt x="58" y="54"/>
                    <a:pt x="58" y="54"/>
                    <a:pt x="58" y="54"/>
                  </a:cubicBezTo>
                  <a:cubicBezTo>
                    <a:pt x="59" y="54"/>
                    <a:pt x="59" y="55"/>
                    <a:pt x="59" y="55"/>
                  </a:cubicBezTo>
                  <a:cubicBezTo>
                    <a:pt x="59" y="55"/>
                    <a:pt x="59" y="58"/>
                    <a:pt x="57" y="61"/>
                  </a:cubicBezTo>
                  <a:cubicBezTo>
                    <a:pt x="57" y="59"/>
                    <a:pt x="57" y="56"/>
                    <a:pt x="57" y="55"/>
                  </a:cubicBezTo>
                  <a:close/>
                  <a:moveTo>
                    <a:pt x="94" y="54"/>
                  </a:moveTo>
                  <a:cubicBezTo>
                    <a:pt x="93" y="60"/>
                    <a:pt x="93" y="60"/>
                    <a:pt x="93" y="60"/>
                  </a:cubicBezTo>
                  <a:cubicBezTo>
                    <a:pt x="94" y="60"/>
                    <a:pt x="94" y="60"/>
                    <a:pt x="94" y="60"/>
                  </a:cubicBezTo>
                  <a:cubicBezTo>
                    <a:pt x="93" y="66"/>
                    <a:pt x="89" y="80"/>
                    <a:pt x="75" y="97"/>
                  </a:cubicBezTo>
                  <a:cubicBezTo>
                    <a:pt x="71" y="103"/>
                    <a:pt x="70" y="110"/>
                    <a:pt x="70" y="117"/>
                  </a:cubicBezTo>
                  <a:cubicBezTo>
                    <a:pt x="61" y="117"/>
                    <a:pt x="61" y="117"/>
                    <a:pt x="61" y="117"/>
                  </a:cubicBezTo>
                  <a:cubicBezTo>
                    <a:pt x="61" y="93"/>
                    <a:pt x="61" y="93"/>
                    <a:pt x="61" y="93"/>
                  </a:cubicBezTo>
                  <a:cubicBezTo>
                    <a:pt x="73" y="70"/>
                    <a:pt x="73" y="70"/>
                    <a:pt x="73" y="70"/>
                  </a:cubicBezTo>
                  <a:cubicBezTo>
                    <a:pt x="73" y="68"/>
                    <a:pt x="73" y="66"/>
                    <a:pt x="71" y="65"/>
                  </a:cubicBezTo>
                  <a:cubicBezTo>
                    <a:pt x="70" y="65"/>
                    <a:pt x="68" y="65"/>
                    <a:pt x="67" y="67"/>
                  </a:cubicBezTo>
                  <a:cubicBezTo>
                    <a:pt x="66" y="67"/>
                    <a:pt x="64" y="68"/>
                    <a:pt x="62" y="68"/>
                  </a:cubicBezTo>
                  <a:cubicBezTo>
                    <a:pt x="61" y="69"/>
                    <a:pt x="60" y="68"/>
                    <a:pt x="59" y="67"/>
                  </a:cubicBezTo>
                  <a:cubicBezTo>
                    <a:pt x="59" y="66"/>
                    <a:pt x="59" y="65"/>
                    <a:pt x="58" y="65"/>
                  </a:cubicBezTo>
                  <a:cubicBezTo>
                    <a:pt x="58" y="65"/>
                    <a:pt x="58" y="65"/>
                    <a:pt x="58" y="65"/>
                  </a:cubicBezTo>
                  <a:cubicBezTo>
                    <a:pt x="61" y="61"/>
                    <a:pt x="63" y="56"/>
                    <a:pt x="61" y="53"/>
                  </a:cubicBezTo>
                  <a:cubicBezTo>
                    <a:pt x="61" y="52"/>
                    <a:pt x="60" y="51"/>
                    <a:pt x="58" y="51"/>
                  </a:cubicBezTo>
                  <a:cubicBezTo>
                    <a:pt x="56" y="51"/>
                    <a:pt x="55" y="52"/>
                    <a:pt x="54" y="54"/>
                  </a:cubicBezTo>
                  <a:cubicBezTo>
                    <a:pt x="53" y="56"/>
                    <a:pt x="53" y="61"/>
                    <a:pt x="55" y="64"/>
                  </a:cubicBezTo>
                  <a:cubicBezTo>
                    <a:pt x="53" y="66"/>
                    <a:pt x="50" y="68"/>
                    <a:pt x="48" y="68"/>
                  </a:cubicBezTo>
                  <a:cubicBezTo>
                    <a:pt x="46" y="68"/>
                    <a:pt x="45" y="67"/>
                    <a:pt x="44" y="65"/>
                  </a:cubicBezTo>
                  <a:cubicBezTo>
                    <a:pt x="46" y="63"/>
                    <a:pt x="47" y="60"/>
                    <a:pt x="47" y="57"/>
                  </a:cubicBezTo>
                  <a:cubicBezTo>
                    <a:pt x="47" y="55"/>
                    <a:pt x="46" y="53"/>
                    <a:pt x="44" y="53"/>
                  </a:cubicBezTo>
                  <a:cubicBezTo>
                    <a:pt x="42" y="52"/>
                    <a:pt x="41" y="53"/>
                    <a:pt x="40" y="54"/>
                  </a:cubicBezTo>
                  <a:cubicBezTo>
                    <a:pt x="38" y="56"/>
                    <a:pt x="38" y="60"/>
                    <a:pt x="39" y="63"/>
                  </a:cubicBezTo>
                  <a:cubicBezTo>
                    <a:pt x="40" y="64"/>
                    <a:pt x="40" y="64"/>
                    <a:pt x="40" y="65"/>
                  </a:cubicBezTo>
                  <a:cubicBezTo>
                    <a:pt x="39" y="66"/>
                    <a:pt x="38" y="67"/>
                    <a:pt x="36" y="67"/>
                  </a:cubicBezTo>
                  <a:cubicBezTo>
                    <a:pt x="35" y="68"/>
                    <a:pt x="34" y="68"/>
                    <a:pt x="34" y="68"/>
                  </a:cubicBezTo>
                  <a:cubicBezTo>
                    <a:pt x="33" y="67"/>
                    <a:pt x="33" y="67"/>
                    <a:pt x="33" y="67"/>
                  </a:cubicBezTo>
                  <a:cubicBezTo>
                    <a:pt x="33" y="66"/>
                    <a:pt x="31" y="65"/>
                    <a:pt x="30" y="65"/>
                  </a:cubicBezTo>
                  <a:cubicBezTo>
                    <a:pt x="29" y="65"/>
                    <a:pt x="29" y="65"/>
                    <a:pt x="29" y="65"/>
                  </a:cubicBezTo>
                  <a:cubicBezTo>
                    <a:pt x="29" y="65"/>
                    <a:pt x="29" y="65"/>
                    <a:pt x="29" y="65"/>
                  </a:cubicBezTo>
                  <a:cubicBezTo>
                    <a:pt x="29" y="66"/>
                    <a:pt x="29" y="66"/>
                    <a:pt x="29" y="66"/>
                  </a:cubicBezTo>
                  <a:cubicBezTo>
                    <a:pt x="29" y="66"/>
                    <a:pt x="29" y="66"/>
                    <a:pt x="29" y="66"/>
                  </a:cubicBezTo>
                  <a:cubicBezTo>
                    <a:pt x="29" y="66"/>
                    <a:pt x="29" y="66"/>
                    <a:pt x="29" y="66"/>
                  </a:cubicBezTo>
                  <a:cubicBezTo>
                    <a:pt x="27" y="67"/>
                    <a:pt x="27" y="68"/>
                    <a:pt x="28" y="70"/>
                  </a:cubicBezTo>
                  <a:cubicBezTo>
                    <a:pt x="39" y="93"/>
                    <a:pt x="39" y="93"/>
                    <a:pt x="39" y="93"/>
                  </a:cubicBezTo>
                  <a:cubicBezTo>
                    <a:pt x="39" y="117"/>
                    <a:pt x="39" y="117"/>
                    <a:pt x="39" y="117"/>
                  </a:cubicBezTo>
                  <a:cubicBezTo>
                    <a:pt x="33" y="117"/>
                    <a:pt x="33" y="117"/>
                    <a:pt x="33" y="117"/>
                  </a:cubicBezTo>
                  <a:cubicBezTo>
                    <a:pt x="33" y="110"/>
                    <a:pt x="32" y="103"/>
                    <a:pt x="28" y="97"/>
                  </a:cubicBezTo>
                  <a:cubicBezTo>
                    <a:pt x="14" y="80"/>
                    <a:pt x="10" y="66"/>
                    <a:pt x="9" y="60"/>
                  </a:cubicBezTo>
                  <a:cubicBezTo>
                    <a:pt x="10" y="60"/>
                    <a:pt x="10" y="60"/>
                    <a:pt x="10" y="60"/>
                  </a:cubicBezTo>
                  <a:cubicBezTo>
                    <a:pt x="9" y="54"/>
                    <a:pt x="9" y="54"/>
                    <a:pt x="9" y="54"/>
                  </a:cubicBezTo>
                  <a:cubicBezTo>
                    <a:pt x="9" y="53"/>
                    <a:pt x="9" y="53"/>
                    <a:pt x="9" y="52"/>
                  </a:cubicBezTo>
                  <a:cubicBezTo>
                    <a:pt x="9" y="28"/>
                    <a:pt x="28" y="9"/>
                    <a:pt x="52" y="9"/>
                  </a:cubicBezTo>
                  <a:cubicBezTo>
                    <a:pt x="75" y="9"/>
                    <a:pt x="94" y="28"/>
                    <a:pt x="94" y="52"/>
                  </a:cubicBezTo>
                  <a:cubicBezTo>
                    <a:pt x="94" y="53"/>
                    <a:pt x="94" y="53"/>
                    <a:pt x="94" y="54"/>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66" name="Freeform 846"/>
            <p:cNvSpPr/>
            <p:nvPr/>
          </p:nvSpPr>
          <p:spPr bwMode="auto">
            <a:xfrm>
              <a:off x="5071899" y="5869129"/>
              <a:ext cx="140957" cy="79153"/>
            </a:xfrm>
            <a:custGeom>
              <a:avLst/>
              <a:gdLst>
                <a:gd name="T0" fmla="*/ 0 w 55"/>
                <a:gd name="T1" fmla="*/ 4 h 31"/>
                <a:gd name="T2" fmla="*/ 3 w 55"/>
                <a:gd name="T3" fmla="*/ 4 h 31"/>
                <a:gd name="T4" fmla="*/ 3 w 55"/>
                <a:gd name="T5" fmla="*/ 8 h 31"/>
                <a:gd name="T6" fmla="*/ 0 w 55"/>
                <a:gd name="T7" fmla="*/ 8 h 31"/>
                <a:gd name="T8" fmla="*/ 0 w 55"/>
                <a:gd name="T9" fmla="*/ 12 h 31"/>
                <a:gd name="T10" fmla="*/ 3 w 55"/>
                <a:gd name="T11" fmla="*/ 12 h 31"/>
                <a:gd name="T12" fmla="*/ 3 w 55"/>
                <a:gd name="T13" fmla="*/ 16 h 31"/>
                <a:gd name="T14" fmla="*/ 0 w 55"/>
                <a:gd name="T15" fmla="*/ 16 h 31"/>
                <a:gd name="T16" fmla="*/ 12 w 55"/>
                <a:gd name="T17" fmla="*/ 26 h 31"/>
                <a:gd name="T18" fmla="*/ 19 w 55"/>
                <a:gd name="T19" fmla="*/ 31 h 31"/>
                <a:gd name="T20" fmla="*/ 36 w 55"/>
                <a:gd name="T21" fmla="*/ 31 h 31"/>
                <a:gd name="T22" fmla="*/ 43 w 55"/>
                <a:gd name="T23" fmla="*/ 26 h 31"/>
                <a:gd name="T24" fmla="*/ 55 w 55"/>
                <a:gd name="T25" fmla="*/ 16 h 31"/>
                <a:gd name="T26" fmla="*/ 53 w 55"/>
                <a:gd name="T27" fmla="*/ 16 h 31"/>
                <a:gd name="T28" fmla="*/ 53 w 55"/>
                <a:gd name="T29" fmla="*/ 12 h 31"/>
                <a:gd name="T30" fmla="*/ 55 w 55"/>
                <a:gd name="T31" fmla="*/ 12 h 31"/>
                <a:gd name="T32" fmla="*/ 55 w 55"/>
                <a:gd name="T33" fmla="*/ 8 h 31"/>
                <a:gd name="T34" fmla="*/ 53 w 55"/>
                <a:gd name="T35" fmla="*/ 8 h 31"/>
                <a:gd name="T36" fmla="*/ 53 w 55"/>
                <a:gd name="T37" fmla="*/ 4 h 31"/>
                <a:gd name="T38" fmla="*/ 55 w 55"/>
                <a:gd name="T39" fmla="*/ 4 h 31"/>
                <a:gd name="T40" fmla="*/ 55 w 55"/>
                <a:gd name="T41" fmla="*/ 0 h 31"/>
                <a:gd name="T42" fmla="*/ 0 w 55"/>
                <a:gd name="T43" fmla="*/ 0 h 31"/>
                <a:gd name="T44" fmla="*/ 0 w 55"/>
                <a:gd name="T45" fmla="*/ 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 h="31">
                  <a:moveTo>
                    <a:pt x="0" y="4"/>
                  </a:moveTo>
                  <a:cubicBezTo>
                    <a:pt x="3" y="4"/>
                    <a:pt x="3" y="4"/>
                    <a:pt x="3" y="4"/>
                  </a:cubicBezTo>
                  <a:cubicBezTo>
                    <a:pt x="3" y="8"/>
                    <a:pt x="3" y="8"/>
                    <a:pt x="3" y="8"/>
                  </a:cubicBezTo>
                  <a:cubicBezTo>
                    <a:pt x="0" y="8"/>
                    <a:pt x="0" y="8"/>
                    <a:pt x="0" y="8"/>
                  </a:cubicBezTo>
                  <a:cubicBezTo>
                    <a:pt x="0" y="12"/>
                    <a:pt x="0" y="12"/>
                    <a:pt x="0" y="12"/>
                  </a:cubicBezTo>
                  <a:cubicBezTo>
                    <a:pt x="3" y="12"/>
                    <a:pt x="3" y="12"/>
                    <a:pt x="3" y="12"/>
                  </a:cubicBezTo>
                  <a:cubicBezTo>
                    <a:pt x="3" y="16"/>
                    <a:pt x="3" y="16"/>
                    <a:pt x="3" y="16"/>
                  </a:cubicBezTo>
                  <a:cubicBezTo>
                    <a:pt x="0" y="16"/>
                    <a:pt x="0" y="16"/>
                    <a:pt x="0" y="16"/>
                  </a:cubicBezTo>
                  <a:cubicBezTo>
                    <a:pt x="1" y="21"/>
                    <a:pt x="6" y="26"/>
                    <a:pt x="12" y="26"/>
                  </a:cubicBezTo>
                  <a:cubicBezTo>
                    <a:pt x="13" y="29"/>
                    <a:pt x="16" y="31"/>
                    <a:pt x="19" y="31"/>
                  </a:cubicBezTo>
                  <a:cubicBezTo>
                    <a:pt x="36" y="31"/>
                    <a:pt x="36" y="31"/>
                    <a:pt x="36" y="31"/>
                  </a:cubicBezTo>
                  <a:cubicBezTo>
                    <a:pt x="39" y="31"/>
                    <a:pt x="42" y="29"/>
                    <a:pt x="43" y="26"/>
                  </a:cubicBezTo>
                  <a:cubicBezTo>
                    <a:pt x="49" y="26"/>
                    <a:pt x="54" y="21"/>
                    <a:pt x="55" y="16"/>
                  </a:cubicBezTo>
                  <a:cubicBezTo>
                    <a:pt x="53" y="16"/>
                    <a:pt x="53" y="16"/>
                    <a:pt x="53" y="16"/>
                  </a:cubicBezTo>
                  <a:cubicBezTo>
                    <a:pt x="53" y="12"/>
                    <a:pt x="53" y="12"/>
                    <a:pt x="53" y="12"/>
                  </a:cubicBezTo>
                  <a:cubicBezTo>
                    <a:pt x="55" y="12"/>
                    <a:pt x="55" y="12"/>
                    <a:pt x="55" y="12"/>
                  </a:cubicBezTo>
                  <a:cubicBezTo>
                    <a:pt x="55" y="8"/>
                    <a:pt x="55" y="8"/>
                    <a:pt x="55" y="8"/>
                  </a:cubicBezTo>
                  <a:cubicBezTo>
                    <a:pt x="53" y="8"/>
                    <a:pt x="53" y="8"/>
                    <a:pt x="53" y="8"/>
                  </a:cubicBezTo>
                  <a:cubicBezTo>
                    <a:pt x="53" y="4"/>
                    <a:pt x="53" y="4"/>
                    <a:pt x="53" y="4"/>
                  </a:cubicBezTo>
                  <a:cubicBezTo>
                    <a:pt x="55" y="4"/>
                    <a:pt x="55" y="4"/>
                    <a:pt x="55" y="4"/>
                  </a:cubicBezTo>
                  <a:cubicBezTo>
                    <a:pt x="55" y="0"/>
                    <a:pt x="55" y="0"/>
                    <a:pt x="55" y="0"/>
                  </a:cubicBezTo>
                  <a:cubicBezTo>
                    <a:pt x="0" y="0"/>
                    <a:pt x="0" y="0"/>
                    <a:pt x="0" y="0"/>
                  </a:cubicBezTo>
                  <a:lnTo>
                    <a:pt x="0" y="4"/>
                  </a:ln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grpSp>
      <p:grpSp>
        <p:nvGrpSpPr>
          <p:cNvPr id="167" name="组合 107"/>
          <p:cNvGrpSpPr/>
          <p:nvPr/>
        </p:nvGrpSpPr>
        <p:grpSpPr>
          <a:xfrm>
            <a:off x="8299974" y="4029868"/>
            <a:ext cx="306469" cy="292354"/>
            <a:chOff x="8145843" y="5425657"/>
            <a:chExt cx="494435" cy="471664"/>
          </a:xfrm>
          <a:solidFill>
            <a:schemeClr val="accent2"/>
          </a:solidFill>
        </p:grpSpPr>
        <p:sp>
          <p:nvSpPr>
            <p:cNvPr id="168" name="Freeform 850"/>
            <p:cNvSpPr/>
            <p:nvPr/>
          </p:nvSpPr>
          <p:spPr bwMode="auto">
            <a:xfrm>
              <a:off x="8294391" y="5425657"/>
              <a:ext cx="89996" cy="101923"/>
            </a:xfrm>
            <a:custGeom>
              <a:avLst/>
              <a:gdLst>
                <a:gd name="T0" fmla="*/ 9 w 35"/>
                <a:gd name="T1" fmla="*/ 35 h 40"/>
                <a:gd name="T2" fmla="*/ 5 w 35"/>
                <a:gd name="T3" fmla="*/ 13 h 40"/>
                <a:gd name="T4" fmla="*/ 27 w 35"/>
                <a:gd name="T5" fmla="*/ 4 h 40"/>
                <a:gd name="T6" fmla="*/ 30 w 35"/>
                <a:gd name="T7" fmla="*/ 27 h 40"/>
                <a:gd name="T8" fmla="*/ 9 w 35"/>
                <a:gd name="T9" fmla="*/ 35 h 40"/>
              </a:gdLst>
              <a:ahLst/>
              <a:cxnLst>
                <a:cxn ang="0">
                  <a:pos x="T0" y="T1"/>
                </a:cxn>
                <a:cxn ang="0">
                  <a:pos x="T2" y="T3"/>
                </a:cxn>
                <a:cxn ang="0">
                  <a:pos x="T4" y="T5"/>
                </a:cxn>
                <a:cxn ang="0">
                  <a:pos x="T6" y="T7"/>
                </a:cxn>
                <a:cxn ang="0">
                  <a:pos x="T8" y="T9"/>
                </a:cxn>
              </a:cxnLst>
              <a:rect l="0" t="0" r="r" b="b"/>
              <a:pathLst>
                <a:path w="35" h="40">
                  <a:moveTo>
                    <a:pt x="9" y="35"/>
                  </a:moveTo>
                  <a:cubicBezTo>
                    <a:pt x="2" y="31"/>
                    <a:pt x="0" y="21"/>
                    <a:pt x="5" y="13"/>
                  </a:cubicBezTo>
                  <a:cubicBezTo>
                    <a:pt x="10" y="4"/>
                    <a:pt x="20" y="0"/>
                    <a:pt x="27" y="4"/>
                  </a:cubicBezTo>
                  <a:cubicBezTo>
                    <a:pt x="34" y="8"/>
                    <a:pt x="35" y="19"/>
                    <a:pt x="30" y="27"/>
                  </a:cubicBezTo>
                  <a:cubicBezTo>
                    <a:pt x="25" y="36"/>
                    <a:pt x="16" y="40"/>
                    <a:pt x="9" y="35"/>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69" name="Freeform 851"/>
            <p:cNvSpPr/>
            <p:nvPr/>
          </p:nvSpPr>
          <p:spPr bwMode="auto">
            <a:xfrm>
              <a:off x="8145843" y="5499388"/>
              <a:ext cx="489012" cy="397933"/>
            </a:xfrm>
            <a:custGeom>
              <a:avLst/>
              <a:gdLst>
                <a:gd name="T0" fmla="*/ 3 w 191"/>
                <a:gd name="T1" fmla="*/ 12 h 155"/>
                <a:gd name="T2" fmla="*/ 4 w 191"/>
                <a:gd name="T3" fmla="*/ 12 h 155"/>
                <a:gd name="T4" fmla="*/ 10 w 191"/>
                <a:gd name="T5" fmla="*/ 10 h 155"/>
                <a:gd name="T6" fmla="*/ 35 w 191"/>
                <a:gd name="T7" fmla="*/ 1 h 155"/>
                <a:gd name="T8" fmla="*/ 58 w 191"/>
                <a:gd name="T9" fmla="*/ 6 h 155"/>
                <a:gd name="T10" fmla="*/ 52 w 191"/>
                <a:gd name="T11" fmla="*/ 9 h 155"/>
                <a:gd name="T12" fmla="*/ 50 w 191"/>
                <a:gd name="T13" fmla="*/ 19 h 155"/>
                <a:gd name="T14" fmla="*/ 60 w 191"/>
                <a:gd name="T15" fmla="*/ 14 h 155"/>
                <a:gd name="T16" fmla="*/ 64 w 191"/>
                <a:gd name="T17" fmla="*/ 7 h 155"/>
                <a:gd name="T18" fmla="*/ 65 w 191"/>
                <a:gd name="T19" fmla="*/ 15 h 155"/>
                <a:gd name="T20" fmla="*/ 53 w 191"/>
                <a:gd name="T21" fmla="*/ 41 h 155"/>
                <a:gd name="T22" fmla="*/ 65 w 191"/>
                <a:gd name="T23" fmla="*/ 20 h 155"/>
                <a:gd name="T24" fmla="*/ 70 w 191"/>
                <a:gd name="T25" fmla="*/ 19 h 155"/>
                <a:gd name="T26" fmla="*/ 75 w 191"/>
                <a:gd name="T27" fmla="*/ 50 h 155"/>
                <a:gd name="T28" fmla="*/ 95 w 191"/>
                <a:gd name="T29" fmla="*/ 63 h 155"/>
                <a:gd name="T30" fmla="*/ 130 w 191"/>
                <a:gd name="T31" fmla="*/ 35 h 155"/>
                <a:gd name="T32" fmla="*/ 191 w 191"/>
                <a:gd name="T33" fmla="*/ 79 h 155"/>
                <a:gd name="T34" fmla="*/ 183 w 191"/>
                <a:gd name="T35" fmla="*/ 81 h 155"/>
                <a:gd name="T36" fmla="*/ 92 w 191"/>
                <a:gd name="T37" fmla="*/ 81 h 155"/>
                <a:gd name="T38" fmla="*/ 77 w 191"/>
                <a:gd name="T39" fmla="*/ 79 h 155"/>
                <a:gd name="T40" fmla="*/ 71 w 191"/>
                <a:gd name="T41" fmla="*/ 71 h 155"/>
                <a:gd name="T42" fmla="*/ 61 w 191"/>
                <a:gd name="T43" fmla="*/ 63 h 155"/>
                <a:gd name="T44" fmla="*/ 61 w 191"/>
                <a:gd name="T45" fmla="*/ 63 h 155"/>
                <a:gd name="T46" fmla="*/ 61 w 191"/>
                <a:gd name="T47" fmla="*/ 63 h 155"/>
                <a:gd name="T48" fmla="*/ 57 w 191"/>
                <a:gd name="T49" fmla="*/ 57 h 155"/>
                <a:gd name="T50" fmla="*/ 57 w 191"/>
                <a:gd name="T51" fmla="*/ 55 h 155"/>
                <a:gd name="T52" fmla="*/ 56 w 191"/>
                <a:gd name="T53" fmla="*/ 50 h 155"/>
                <a:gd name="T54" fmla="*/ 60 w 191"/>
                <a:gd name="T55" fmla="*/ 94 h 155"/>
                <a:gd name="T56" fmla="*/ 46 w 191"/>
                <a:gd name="T57" fmla="*/ 155 h 155"/>
                <a:gd name="T58" fmla="*/ 41 w 191"/>
                <a:gd name="T59" fmla="*/ 105 h 155"/>
                <a:gd name="T60" fmla="*/ 40 w 191"/>
                <a:gd name="T61" fmla="*/ 104 h 155"/>
                <a:gd name="T62" fmla="*/ 32 w 191"/>
                <a:gd name="T63" fmla="*/ 87 h 155"/>
                <a:gd name="T64" fmla="*/ 5 w 191"/>
                <a:gd name="T65" fmla="*/ 152 h 155"/>
                <a:gd name="T66" fmla="*/ 2 w 191"/>
                <a:gd name="T67" fmla="*/ 66 h 155"/>
                <a:gd name="T68" fmla="*/ 15 w 191"/>
                <a:gd name="T69" fmla="*/ 40 h 155"/>
                <a:gd name="T70" fmla="*/ 1 w 191"/>
                <a:gd name="T71" fmla="*/ 29 h 155"/>
                <a:gd name="T72" fmla="*/ 0 w 191"/>
                <a:gd name="T73" fmla="*/ 28 h 155"/>
                <a:gd name="T74" fmla="*/ 3 w 191"/>
                <a:gd name="T75" fmla="*/ 12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91" h="155">
                  <a:moveTo>
                    <a:pt x="3" y="12"/>
                  </a:moveTo>
                  <a:cubicBezTo>
                    <a:pt x="3" y="12"/>
                    <a:pt x="3" y="12"/>
                    <a:pt x="3" y="12"/>
                  </a:cubicBezTo>
                  <a:cubicBezTo>
                    <a:pt x="3" y="12"/>
                    <a:pt x="3" y="12"/>
                    <a:pt x="3" y="12"/>
                  </a:cubicBezTo>
                  <a:cubicBezTo>
                    <a:pt x="4" y="12"/>
                    <a:pt x="4" y="12"/>
                    <a:pt x="4" y="12"/>
                  </a:cubicBezTo>
                  <a:cubicBezTo>
                    <a:pt x="6" y="11"/>
                    <a:pt x="6" y="11"/>
                    <a:pt x="6" y="11"/>
                  </a:cubicBezTo>
                  <a:cubicBezTo>
                    <a:pt x="10" y="10"/>
                    <a:pt x="10" y="10"/>
                    <a:pt x="10" y="10"/>
                  </a:cubicBezTo>
                  <a:cubicBezTo>
                    <a:pt x="19" y="7"/>
                    <a:pt x="19" y="7"/>
                    <a:pt x="19" y="7"/>
                  </a:cubicBezTo>
                  <a:cubicBezTo>
                    <a:pt x="35" y="1"/>
                    <a:pt x="35" y="1"/>
                    <a:pt x="35" y="1"/>
                  </a:cubicBezTo>
                  <a:cubicBezTo>
                    <a:pt x="37" y="0"/>
                    <a:pt x="44" y="0"/>
                    <a:pt x="46" y="1"/>
                  </a:cubicBezTo>
                  <a:cubicBezTo>
                    <a:pt x="51" y="2"/>
                    <a:pt x="54" y="4"/>
                    <a:pt x="58" y="6"/>
                  </a:cubicBezTo>
                  <a:cubicBezTo>
                    <a:pt x="57" y="6"/>
                    <a:pt x="57" y="6"/>
                    <a:pt x="57" y="6"/>
                  </a:cubicBezTo>
                  <a:cubicBezTo>
                    <a:pt x="52" y="9"/>
                    <a:pt x="52" y="9"/>
                    <a:pt x="52" y="9"/>
                  </a:cubicBezTo>
                  <a:cubicBezTo>
                    <a:pt x="54" y="15"/>
                    <a:pt x="54" y="15"/>
                    <a:pt x="54" y="15"/>
                  </a:cubicBezTo>
                  <a:cubicBezTo>
                    <a:pt x="50" y="19"/>
                    <a:pt x="50" y="19"/>
                    <a:pt x="50" y="19"/>
                  </a:cubicBezTo>
                  <a:cubicBezTo>
                    <a:pt x="45" y="43"/>
                    <a:pt x="45" y="43"/>
                    <a:pt x="45" y="43"/>
                  </a:cubicBezTo>
                  <a:cubicBezTo>
                    <a:pt x="60" y="14"/>
                    <a:pt x="60" y="14"/>
                    <a:pt x="60" y="14"/>
                  </a:cubicBezTo>
                  <a:cubicBezTo>
                    <a:pt x="60" y="13"/>
                    <a:pt x="60" y="13"/>
                    <a:pt x="60" y="13"/>
                  </a:cubicBezTo>
                  <a:cubicBezTo>
                    <a:pt x="64" y="7"/>
                    <a:pt x="64" y="7"/>
                    <a:pt x="64" y="7"/>
                  </a:cubicBezTo>
                  <a:cubicBezTo>
                    <a:pt x="67" y="9"/>
                    <a:pt x="67" y="9"/>
                    <a:pt x="67" y="9"/>
                  </a:cubicBezTo>
                  <a:cubicBezTo>
                    <a:pt x="65" y="15"/>
                    <a:pt x="65" y="15"/>
                    <a:pt x="65" y="15"/>
                  </a:cubicBezTo>
                  <a:cubicBezTo>
                    <a:pt x="64" y="16"/>
                    <a:pt x="64" y="16"/>
                    <a:pt x="64" y="16"/>
                  </a:cubicBezTo>
                  <a:cubicBezTo>
                    <a:pt x="53" y="41"/>
                    <a:pt x="53" y="41"/>
                    <a:pt x="53" y="41"/>
                  </a:cubicBezTo>
                  <a:cubicBezTo>
                    <a:pt x="65" y="26"/>
                    <a:pt x="65" y="26"/>
                    <a:pt x="65" y="26"/>
                  </a:cubicBezTo>
                  <a:cubicBezTo>
                    <a:pt x="65" y="20"/>
                    <a:pt x="65" y="20"/>
                    <a:pt x="65" y="20"/>
                  </a:cubicBezTo>
                  <a:cubicBezTo>
                    <a:pt x="69" y="19"/>
                    <a:pt x="69" y="19"/>
                    <a:pt x="69" y="19"/>
                  </a:cubicBezTo>
                  <a:cubicBezTo>
                    <a:pt x="69" y="19"/>
                    <a:pt x="69" y="19"/>
                    <a:pt x="70" y="19"/>
                  </a:cubicBezTo>
                  <a:cubicBezTo>
                    <a:pt x="75" y="50"/>
                    <a:pt x="75" y="50"/>
                    <a:pt x="75" y="50"/>
                  </a:cubicBezTo>
                  <a:cubicBezTo>
                    <a:pt x="75" y="50"/>
                    <a:pt x="75" y="50"/>
                    <a:pt x="75" y="50"/>
                  </a:cubicBezTo>
                  <a:cubicBezTo>
                    <a:pt x="82" y="55"/>
                    <a:pt x="82" y="55"/>
                    <a:pt x="82" y="55"/>
                  </a:cubicBezTo>
                  <a:cubicBezTo>
                    <a:pt x="95" y="63"/>
                    <a:pt x="95" y="63"/>
                    <a:pt x="95" y="63"/>
                  </a:cubicBezTo>
                  <a:cubicBezTo>
                    <a:pt x="95" y="64"/>
                    <a:pt x="95" y="64"/>
                    <a:pt x="95" y="64"/>
                  </a:cubicBezTo>
                  <a:cubicBezTo>
                    <a:pt x="130" y="35"/>
                    <a:pt x="130" y="35"/>
                    <a:pt x="130" y="35"/>
                  </a:cubicBezTo>
                  <a:cubicBezTo>
                    <a:pt x="132" y="33"/>
                    <a:pt x="136" y="33"/>
                    <a:pt x="138" y="35"/>
                  </a:cubicBezTo>
                  <a:cubicBezTo>
                    <a:pt x="191" y="79"/>
                    <a:pt x="191" y="79"/>
                    <a:pt x="191" y="79"/>
                  </a:cubicBezTo>
                  <a:cubicBezTo>
                    <a:pt x="190" y="80"/>
                    <a:pt x="189" y="81"/>
                    <a:pt x="187" y="81"/>
                  </a:cubicBezTo>
                  <a:cubicBezTo>
                    <a:pt x="183" y="81"/>
                    <a:pt x="183" y="81"/>
                    <a:pt x="183" y="81"/>
                  </a:cubicBezTo>
                  <a:cubicBezTo>
                    <a:pt x="94" y="67"/>
                    <a:pt x="94" y="67"/>
                    <a:pt x="94" y="67"/>
                  </a:cubicBezTo>
                  <a:cubicBezTo>
                    <a:pt x="92" y="81"/>
                    <a:pt x="92" y="81"/>
                    <a:pt x="92" y="81"/>
                  </a:cubicBezTo>
                  <a:cubicBezTo>
                    <a:pt x="80" y="81"/>
                    <a:pt x="80" y="81"/>
                    <a:pt x="80" y="81"/>
                  </a:cubicBezTo>
                  <a:cubicBezTo>
                    <a:pt x="79" y="81"/>
                    <a:pt x="78" y="80"/>
                    <a:pt x="77" y="79"/>
                  </a:cubicBezTo>
                  <a:cubicBezTo>
                    <a:pt x="79" y="77"/>
                    <a:pt x="79" y="77"/>
                    <a:pt x="79" y="77"/>
                  </a:cubicBezTo>
                  <a:cubicBezTo>
                    <a:pt x="71" y="71"/>
                    <a:pt x="71" y="71"/>
                    <a:pt x="71" y="71"/>
                  </a:cubicBezTo>
                  <a:cubicBezTo>
                    <a:pt x="65" y="66"/>
                    <a:pt x="65" y="66"/>
                    <a:pt x="65" y="66"/>
                  </a:cubicBezTo>
                  <a:cubicBezTo>
                    <a:pt x="61" y="63"/>
                    <a:pt x="61" y="63"/>
                    <a:pt x="61" y="63"/>
                  </a:cubicBezTo>
                  <a:cubicBezTo>
                    <a:pt x="61" y="63"/>
                    <a:pt x="61" y="63"/>
                    <a:pt x="61" y="63"/>
                  </a:cubicBezTo>
                  <a:cubicBezTo>
                    <a:pt x="61" y="63"/>
                    <a:pt x="61" y="63"/>
                    <a:pt x="61" y="63"/>
                  </a:cubicBezTo>
                  <a:cubicBezTo>
                    <a:pt x="61" y="63"/>
                    <a:pt x="61" y="63"/>
                    <a:pt x="61" y="63"/>
                  </a:cubicBezTo>
                  <a:cubicBezTo>
                    <a:pt x="61" y="63"/>
                    <a:pt x="61" y="63"/>
                    <a:pt x="61" y="63"/>
                  </a:cubicBezTo>
                  <a:cubicBezTo>
                    <a:pt x="53" y="50"/>
                    <a:pt x="59" y="59"/>
                    <a:pt x="57" y="57"/>
                  </a:cubicBezTo>
                  <a:cubicBezTo>
                    <a:pt x="57" y="57"/>
                    <a:pt x="57" y="57"/>
                    <a:pt x="57" y="57"/>
                  </a:cubicBezTo>
                  <a:cubicBezTo>
                    <a:pt x="57" y="56"/>
                    <a:pt x="57" y="56"/>
                    <a:pt x="57" y="56"/>
                  </a:cubicBezTo>
                  <a:cubicBezTo>
                    <a:pt x="57" y="55"/>
                    <a:pt x="57" y="55"/>
                    <a:pt x="57" y="55"/>
                  </a:cubicBezTo>
                  <a:cubicBezTo>
                    <a:pt x="57" y="53"/>
                    <a:pt x="57" y="53"/>
                    <a:pt x="57" y="53"/>
                  </a:cubicBezTo>
                  <a:cubicBezTo>
                    <a:pt x="56" y="50"/>
                    <a:pt x="56" y="50"/>
                    <a:pt x="56" y="50"/>
                  </a:cubicBezTo>
                  <a:cubicBezTo>
                    <a:pt x="54" y="56"/>
                    <a:pt x="51" y="63"/>
                    <a:pt x="49" y="71"/>
                  </a:cubicBezTo>
                  <a:cubicBezTo>
                    <a:pt x="51" y="76"/>
                    <a:pt x="55" y="85"/>
                    <a:pt x="60" y="94"/>
                  </a:cubicBezTo>
                  <a:cubicBezTo>
                    <a:pt x="65" y="120"/>
                    <a:pt x="64" y="137"/>
                    <a:pt x="65" y="154"/>
                  </a:cubicBezTo>
                  <a:cubicBezTo>
                    <a:pt x="46" y="155"/>
                    <a:pt x="46" y="155"/>
                    <a:pt x="46" y="155"/>
                  </a:cubicBezTo>
                  <a:cubicBezTo>
                    <a:pt x="41" y="111"/>
                    <a:pt x="41" y="111"/>
                    <a:pt x="41" y="111"/>
                  </a:cubicBezTo>
                  <a:cubicBezTo>
                    <a:pt x="41" y="105"/>
                    <a:pt x="41" y="105"/>
                    <a:pt x="41" y="105"/>
                  </a:cubicBezTo>
                  <a:cubicBezTo>
                    <a:pt x="41" y="105"/>
                    <a:pt x="41" y="105"/>
                    <a:pt x="41" y="105"/>
                  </a:cubicBezTo>
                  <a:cubicBezTo>
                    <a:pt x="40" y="104"/>
                    <a:pt x="40" y="104"/>
                    <a:pt x="40" y="104"/>
                  </a:cubicBezTo>
                  <a:cubicBezTo>
                    <a:pt x="35" y="94"/>
                    <a:pt x="35" y="94"/>
                    <a:pt x="35" y="94"/>
                  </a:cubicBezTo>
                  <a:cubicBezTo>
                    <a:pt x="32" y="87"/>
                    <a:pt x="32" y="87"/>
                    <a:pt x="32" y="87"/>
                  </a:cubicBezTo>
                  <a:cubicBezTo>
                    <a:pt x="31" y="106"/>
                    <a:pt x="28" y="136"/>
                    <a:pt x="25" y="154"/>
                  </a:cubicBezTo>
                  <a:cubicBezTo>
                    <a:pt x="5" y="152"/>
                    <a:pt x="5" y="152"/>
                    <a:pt x="5" y="152"/>
                  </a:cubicBezTo>
                  <a:cubicBezTo>
                    <a:pt x="8" y="124"/>
                    <a:pt x="10" y="98"/>
                    <a:pt x="11" y="70"/>
                  </a:cubicBezTo>
                  <a:cubicBezTo>
                    <a:pt x="8" y="69"/>
                    <a:pt x="5" y="67"/>
                    <a:pt x="2" y="66"/>
                  </a:cubicBezTo>
                  <a:cubicBezTo>
                    <a:pt x="2" y="66"/>
                    <a:pt x="2" y="66"/>
                    <a:pt x="2" y="66"/>
                  </a:cubicBezTo>
                  <a:cubicBezTo>
                    <a:pt x="6" y="57"/>
                    <a:pt x="11" y="49"/>
                    <a:pt x="15" y="40"/>
                  </a:cubicBezTo>
                  <a:cubicBezTo>
                    <a:pt x="1" y="29"/>
                    <a:pt x="1" y="29"/>
                    <a:pt x="1" y="29"/>
                  </a:cubicBezTo>
                  <a:cubicBezTo>
                    <a:pt x="1" y="29"/>
                    <a:pt x="1" y="29"/>
                    <a:pt x="1" y="29"/>
                  </a:cubicBezTo>
                  <a:cubicBezTo>
                    <a:pt x="0" y="28"/>
                    <a:pt x="0" y="28"/>
                    <a:pt x="0" y="28"/>
                  </a:cubicBezTo>
                  <a:cubicBezTo>
                    <a:pt x="0" y="28"/>
                    <a:pt x="0" y="28"/>
                    <a:pt x="0" y="28"/>
                  </a:cubicBezTo>
                  <a:cubicBezTo>
                    <a:pt x="0" y="28"/>
                    <a:pt x="0" y="28"/>
                    <a:pt x="0" y="28"/>
                  </a:cubicBezTo>
                  <a:cubicBezTo>
                    <a:pt x="0" y="28"/>
                    <a:pt x="3" y="8"/>
                    <a:pt x="3" y="12"/>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70" name="Freeform 852"/>
            <p:cNvSpPr>
              <a:spLocks noEditPoints="1"/>
            </p:cNvSpPr>
            <p:nvPr/>
          </p:nvSpPr>
          <p:spPr bwMode="auto">
            <a:xfrm>
              <a:off x="8337762" y="5711908"/>
              <a:ext cx="302516" cy="176739"/>
            </a:xfrm>
            <a:custGeom>
              <a:avLst/>
              <a:gdLst>
                <a:gd name="T0" fmla="*/ 63 w 118"/>
                <a:gd name="T1" fmla="*/ 46 h 69"/>
                <a:gd name="T2" fmla="*/ 118 w 118"/>
                <a:gd name="T3" fmla="*/ 0 h 69"/>
                <a:gd name="T4" fmla="*/ 118 w 118"/>
                <a:gd name="T5" fmla="*/ 63 h 69"/>
                <a:gd name="T6" fmla="*/ 112 w 118"/>
                <a:gd name="T7" fmla="*/ 69 h 69"/>
                <a:gd name="T8" fmla="*/ 5 w 118"/>
                <a:gd name="T9" fmla="*/ 69 h 69"/>
                <a:gd name="T10" fmla="*/ 0 w 118"/>
                <a:gd name="T11" fmla="*/ 63 h 69"/>
                <a:gd name="T12" fmla="*/ 0 w 118"/>
                <a:gd name="T13" fmla="*/ 0 h 69"/>
                <a:gd name="T14" fmla="*/ 55 w 118"/>
                <a:gd name="T15" fmla="*/ 46 h 69"/>
                <a:gd name="T16" fmla="*/ 63 w 118"/>
                <a:gd name="T17" fmla="*/ 46 h 69"/>
                <a:gd name="T18" fmla="*/ 84 w 118"/>
                <a:gd name="T19" fmla="*/ 39 h 69"/>
                <a:gd name="T20" fmla="*/ 110 w 118"/>
                <a:gd name="T21" fmla="*/ 64 h 69"/>
                <a:gd name="T22" fmla="*/ 111 w 118"/>
                <a:gd name="T23" fmla="*/ 64 h 69"/>
                <a:gd name="T24" fmla="*/ 113 w 118"/>
                <a:gd name="T25" fmla="*/ 64 h 69"/>
                <a:gd name="T26" fmla="*/ 113 w 118"/>
                <a:gd name="T27" fmla="*/ 61 h 69"/>
                <a:gd name="T28" fmla="*/ 87 w 118"/>
                <a:gd name="T29" fmla="*/ 36 h 69"/>
                <a:gd name="T30" fmla="*/ 84 w 118"/>
                <a:gd name="T31" fmla="*/ 37 h 69"/>
                <a:gd name="T32" fmla="*/ 84 w 118"/>
                <a:gd name="T33" fmla="*/ 39 h 69"/>
                <a:gd name="T34" fmla="*/ 34 w 118"/>
                <a:gd name="T35" fmla="*/ 37 h 69"/>
                <a:gd name="T36" fmla="*/ 31 w 118"/>
                <a:gd name="T37" fmla="*/ 36 h 69"/>
                <a:gd name="T38" fmla="*/ 5 w 118"/>
                <a:gd name="T39" fmla="*/ 61 h 69"/>
                <a:gd name="T40" fmla="*/ 5 w 118"/>
                <a:gd name="T41" fmla="*/ 64 h 69"/>
                <a:gd name="T42" fmla="*/ 6 w 118"/>
                <a:gd name="T43" fmla="*/ 64 h 69"/>
                <a:gd name="T44" fmla="*/ 8 w 118"/>
                <a:gd name="T45" fmla="*/ 64 h 69"/>
                <a:gd name="T46" fmla="*/ 34 w 118"/>
                <a:gd name="T47" fmla="*/ 39 h 69"/>
                <a:gd name="T48" fmla="*/ 34 w 118"/>
                <a:gd name="T49" fmla="*/ 3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8" h="69">
                  <a:moveTo>
                    <a:pt x="63" y="46"/>
                  </a:moveTo>
                  <a:cubicBezTo>
                    <a:pt x="118" y="0"/>
                    <a:pt x="118" y="0"/>
                    <a:pt x="118" y="0"/>
                  </a:cubicBezTo>
                  <a:cubicBezTo>
                    <a:pt x="118" y="63"/>
                    <a:pt x="118" y="63"/>
                    <a:pt x="118" y="63"/>
                  </a:cubicBezTo>
                  <a:cubicBezTo>
                    <a:pt x="118" y="66"/>
                    <a:pt x="116" y="69"/>
                    <a:pt x="112" y="69"/>
                  </a:cubicBezTo>
                  <a:cubicBezTo>
                    <a:pt x="5" y="69"/>
                    <a:pt x="5" y="69"/>
                    <a:pt x="5" y="69"/>
                  </a:cubicBezTo>
                  <a:cubicBezTo>
                    <a:pt x="2" y="69"/>
                    <a:pt x="0" y="66"/>
                    <a:pt x="0" y="63"/>
                  </a:cubicBezTo>
                  <a:cubicBezTo>
                    <a:pt x="0" y="0"/>
                    <a:pt x="0" y="0"/>
                    <a:pt x="0" y="0"/>
                  </a:cubicBezTo>
                  <a:cubicBezTo>
                    <a:pt x="55" y="46"/>
                    <a:pt x="55" y="46"/>
                    <a:pt x="55" y="46"/>
                  </a:cubicBezTo>
                  <a:cubicBezTo>
                    <a:pt x="57" y="47"/>
                    <a:pt x="61" y="47"/>
                    <a:pt x="63" y="46"/>
                  </a:cubicBezTo>
                  <a:close/>
                  <a:moveTo>
                    <a:pt x="84" y="39"/>
                  </a:moveTo>
                  <a:cubicBezTo>
                    <a:pt x="110" y="64"/>
                    <a:pt x="110" y="64"/>
                    <a:pt x="110" y="64"/>
                  </a:cubicBezTo>
                  <a:cubicBezTo>
                    <a:pt x="110" y="64"/>
                    <a:pt x="111" y="64"/>
                    <a:pt x="111" y="64"/>
                  </a:cubicBezTo>
                  <a:cubicBezTo>
                    <a:pt x="112" y="64"/>
                    <a:pt x="112" y="64"/>
                    <a:pt x="113" y="64"/>
                  </a:cubicBezTo>
                  <a:cubicBezTo>
                    <a:pt x="113" y="63"/>
                    <a:pt x="113" y="62"/>
                    <a:pt x="113" y="61"/>
                  </a:cubicBezTo>
                  <a:cubicBezTo>
                    <a:pt x="87" y="36"/>
                    <a:pt x="87" y="36"/>
                    <a:pt x="87" y="36"/>
                  </a:cubicBezTo>
                  <a:cubicBezTo>
                    <a:pt x="86" y="36"/>
                    <a:pt x="85" y="36"/>
                    <a:pt x="84" y="37"/>
                  </a:cubicBezTo>
                  <a:cubicBezTo>
                    <a:pt x="84" y="37"/>
                    <a:pt x="84" y="38"/>
                    <a:pt x="84" y="39"/>
                  </a:cubicBezTo>
                  <a:close/>
                  <a:moveTo>
                    <a:pt x="34" y="37"/>
                  </a:moveTo>
                  <a:cubicBezTo>
                    <a:pt x="33" y="36"/>
                    <a:pt x="32" y="36"/>
                    <a:pt x="31" y="36"/>
                  </a:cubicBezTo>
                  <a:cubicBezTo>
                    <a:pt x="5" y="61"/>
                    <a:pt x="5" y="61"/>
                    <a:pt x="5" y="61"/>
                  </a:cubicBezTo>
                  <a:cubicBezTo>
                    <a:pt x="4" y="62"/>
                    <a:pt x="4" y="63"/>
                    <a:pt x="5" y="64"/>
                  </a:cubicBezTo>
                  <a:cubicBezTo>
                    <a:pt x="5" y="64"/>
                    <a:pt x="6" y="64"/>
                    <a:pt x="6" y="64"/>
                  </a:cubicBezTo>
                  <a:cubicBezTo>
                    <a:pt x="7" y="64"/>
                    <a:pt x="7" y="64"/>
                    <a:pt x="8" y="64"/>
                  </a:cubicBezTo>
                  <a:cubicBezTo>
                    <a:pt x="34" y="39"/>
                    <a:pt x="34" y="39"/>
                    <a:pt x="34" y="39"/>
                  </a:cubicBezTo>
                  <a:cubicBezTo>
                    <a:pt x="34" y="38"/>
                    <a:pt x="34" y="37"/>
                    <a:pt x="34" y="37"/>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71" name="Freeform 853"/>
            <p:cNvSpPr/>
            <p:nvPr/>
          </p:nvSpPr>
          <p:spPr bwMode="auto">
            <a:xfrm>
              <a:off x="8414746" y="5709740"/>
              <a:ext cx="169148" cy="43371"/>
            </a:xfrm>
            <a:custGeom>
              <a:avLst/>
              <a:gdLst>
                <a:gd name="T0" fmla="*/ 4 w 66"/>
                <a:gd name="T1" fmla="*/ 1 h 17"/>
                <a:gd name="T2" fmla="*/ 63 w 66"/>
                <a:gd name="T3" fmla="*/ 11 h 17"/>
                <a:gd name="T4" fmla="*/ 66 w 66"/>
                <a:gd name="T5" fmla="*/ 15 h 17"/>
                <a:gd name="T6" fmla="*/ 62 w 66"/>
                <a:gd name="T7" fmla="*/ 17 h 17"/>
                <a:gd name="T8" fmla="*/ 62 w 66"/>
                <a:gd name="T9" fmla="*/ 17 h 17"/>
                <a:gd name="T10" fmla="*/ 2 w 66"/>
                <a:gd name="T11" fmla="*/ 7 h 17"/>
                <a:gd name="T12" fmla="*/ 0 w 66"/>
                <a:gd name="T13" fmla="*/ 3 h 17"/>
                <a:gd name="T14" fmla="*/ 4 w 66"/>
                <a:gd name="T15" fmla="*/ 1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17">
                  <a:moveTo>
                    <a:pt x="4" y="1"/>
                  </a:moveTo>
                  <a:cubicBezTo>
                    <a:pt x="63" y="11"/>
                    <a:pt x="63" y="11"/>
                    <a:pt x="63" y="11"/>
                  </a:cubicBezTo>
                  <a:cubicBezTo>
                    <a:pt x="65" y="11"/>
                    <a:pt x="66" y="13"/>
                    <a:pt x="66" y="15"/>
                  </a:cubicBezTo>
                  <a:cubicBezTo>
                    <a:pt x="65" y="16"/>
                    <a:pt x="64" y="17"/>
                    <a:pt x="62" y="17"/>
                  </a:cubicBezTo>
                  <a:cubicBezTo>
                    <a:pt x="62" y="17"/>
                    <a:pt x="62" y="17"/>
                    <a:pt x="62" y="17"/>
                  </a:cubicBezTo>
                  <a:cubicBezTo>
                    <a:pt x="2" y="7"/>
                    <a:pt x="2" y="7"/>
                    <a:pt x="2" y="7"/>
                  </a:cubicBezTo>
                  <a:cubicBezTo>
                    <a:pt x="1" y="7"/>
                    <a:pt x="0" y="5"/>
                    <a:pt x="0" y="3"/>
                  </a:cubicBezTo>
                  <a:cubicBezTo>
                    <a:pt x="0" y="2"/>
                    <a:pt x="2" y="0"/>
                    <a:pt x="4" y="1"/>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72" name="Freeform 854"/>
            <p:cNvSpPr/>
            <p:nvPr/>
          </p:nvSpPr>
          <p:spPr bwMode="auto">
            <a:xfrm>
              <a:off x="8407156" y="5743352"/>
              <a:ext cx="135536" cy="35782"/>
            </a:xfrm>
            <a:custGeom>
              <a:avLst/>
              <a:gdLst>
                <a:gd name="T0" fmla="*/ 1 w 53"/>
                <a:gd name="T1" fmla="*/ 3 h 14"/>
                <a:gd name="T2" fmla="*/ 4 w 53"/>
                <a:gd name="T3" fmla="*/ 0 h 14"/>
                <a:gd name="T4" fmla="*/ 50 w 53"/>
                <a:gd name="T5" fmla="*/ 8 h 14"/>
                <a:gd name="T6" fmla="*/ 53 w 53"/>
                <a:gd name="T7" fmla="*/ 12 h 14"/>
                <a:gd name="T8" fmla="*/ 50 w 53"/>
                <a:gd name="T9" fmla="*/ 14 h 14"/>
                <a:gd name="T10" fmla="*/ 49 w 53"/>
                <a:gd name="T11" fmla="*/ 14 h 14"/>
                <a:gd name="T12" fmla="*/ 3 w 53"/>
                <a:gd name="T13" fmla="*/ 7 h 14"/>
                <a:gd name="T14" fmla="*/ 1 w 53"/>
                <a:gd name="T15" fmla="*/ 3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14">
                  <a:moveTo>
                    <a:pt x="1" y="3"/>
                  </a:moveTo>
                  <a:cubicBezTo>
                    <a:pt x="1" y="1"/>
                    <a:pt x="2" y="0"/>
                    <a:pt x="4" y="0"/>
                  </a:cubicBezTo>
                  <a:cubicBezTo>
                    <a:pt x="50" y="8"/>
                    <a:pt x="50" y="8"/>
                    <a:pt x="50" y="8"/>
                  </a:cubicBezTo>
                  <a:cubicBezTo>
                    <a:pt x="52" y="8"/>
                    <a:pt x="53" y="10"/>
                    <a:pt x="53" y="12"/>
                  </a:cubicBezTo>
                  <a:cubicBezTo>
                    <a:pt x="53" y="13"/>
                    <a:pt x="51" y="14"/>
                    <a:pt x="50" y="14"/>
                  </a:cubicBezTo>
                  <a:cubicBezTo>
                    <a:pt x="50" y="14"/>
                    <a:pt x="49" y="14"/>
                    <a:pt x="49" y="14"/>
                  </a:cubicBezTo>
                  <a:cubicBezTo>
                    <a:pt x="3" y="7"/>
                    <a:pt x="3" y="7"/>
                    <a:pt x="3" y="7"/>
                  </a:cubicBezTo>
                  <a:cubicBezTo>
                    <a:pt x="1" y="6"/>
                    <a:pt x="0" y="5"/>
                    <a:pt x="1" y="3"/>
                  </a:cubicBez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sp>
          <p:nvSpPr>
            <p:cNvPr id="173" name="Freeform 855"/>
            <p:cNvSpPr/>
            <p:nvPr/>
          </p:nvSpPr>
          <p:spPr bwMode="auto">
            <a:xfrm>
              <a:off x="8450527" y="5784555"/>
              <a:ext cx="61805" cy="22770"/>
            </a:xfrm>
            <a:custGeom>
              <a:avLst/>
              <a:gdLst>
                <a:gd name="T0" fmla="*/ 21 w 24"/>
                <a:gd name="T1" fmla="*/ 3 h 9"/>
                <a:gd name="T2" fmla="*/ 24 w 24"/>
                <a:gd name="T3" fmla="*/ 6 h 9"/>
                <a:gd name="T4" fmla="*/ 21 w 24"/>
                <a:gd name="T5" fmla="*/ 9 h 9"/>
                <a:gd name="T6" fmla="*/ 20 w 24"/>
                <a:gd name="T7" fmla="*/ 9 h 9"/>
                <a:gd name="T8" fmla="*/ 3 w 24"/>
                <a:gd name="T9" fmla="*/ 6 h 9"/>
                <a:gd name="T10" fmla="*/ 0 w 24"/>
                <a:gd name="T11" fmla="*/ 3 h 9"/>
                <a:gd name="T12" fmla="*/ 4 w 24"/>
                <a:gd name="T13" fmla="*/ 0 h 9"/>
                <a:gd name="T14" fmla="*/ 21 w 24"/>
                <a:gd name="T15" fmla="*/ 3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9">
                  <a:moveTo>
                    <a:pt x="21" y="3"/>
                  </a:moveTo>
                  <a:cubicBezTo>
                    <a:pt x="23" y="3"/>
                    <a:pt x="24" y="5"/>
                    <a:pt x="24" y="6"/>
                  </a:cubicBezTo>
                  <a:cubicBezTo>
                    <a:pt x="24" y="8"/>
                    <a:pt x="22" y="9"/>
                    <a:pt x="21" y="9"/>
                  </a:cubicBezTo>
                  <a:cubicBezTo>
                    <a:pt x="21" y="9"/>
                    <a:pt x="21" y="9"/>
                    <a:pt x="20" y="9"/>
                  </a:cubicBezTo>
                  <a:cubicBezTo>
                    <a:pt x="3" y="6"/>
                    <a:pt x="3" y="6"/>
                    <a:pt x="3" y="6"/>
                  </a:cubicBezTo>
                  <a:cubicBezTo>
                    <a:pt x="1" y="6"/>
                    <a:pt x="0" y="4"/>
                    <a:pt x="0" y="3"/>
                  </a:cubicBezTo>
                  <a:cubicBezTo>
                    <a:pt x="0" y="1"/>
                    <a:pt x="2" y="0"/>
                    <a:pt x="4" y="0"/>
                  </a:cubicBezTo>
                  <a:lnTo>
                    <a:pt x="21" y="3"/>
                  </a:lnTo>
                  <a:close/>
                </a:path>
              </a:pathLst>
            </a:custGeom>
            <a:grpFill/>
            <a:ln>
              <a:noFill/>
            </a:ln>
          </p:spPr>
          <p:txBody>
            <a:bodyPr lIns="68580" tIns="34290" rIns="68580" bIns="34290"/>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15" b="0" i="0" u="none" strike="noStrike" kern="1200" cap="none" spc="0" normalizeH="0" baseline="0" noProof="0">
                <a:ln>
                  <a:noFill/>
                </a:ln>
                <a:solidFill>
                  <a:srgbClr val="000000"/>
                </a:solidFill>
                <a:effectLst/>
                <a:uLnTx/>
                <a:uFillTx/>
                <a:latin typeface="+mj-ea"/>
                <a:ea typeface="+mj-ea"/>
                <a:cs typeface="+mn-cs"/>
              </a:endParaRPr>
            </a:p>
          </p:txBody>
        </p:sp>
      </p:grpSp>
      <p:sp>
        <p:nvSpPr>
          <p:cNvPr id="174" name="文本框 114"/>
          <p:cNvSpPr txBox="1"/>
          <p:nvPr/>
        </p:nvSpPr>
        <p:spPr>
          <a:xfrm>
            <a:off x="3070276" y="2866878"/>
            <a:ext cx="1339850" cy="319088"/>
          </a:xfrm>
          <a:prstGeom prst="rect">
            <a:avLst/>
          </a:prstGeom>
          <a:noFill/>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方正兰亭黑_GBK" pitchFamily="2" charset="-122"/>
              </a:rPr>
              <a:t>语音I/O</a:t>
            </a:r>
            <a:endParaRPr kumimoji="0" lang="zh-CN" altLang="en-US" sz="1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方正兰亭黑_GBK" pitchFamily="2" charset="-122"/>
            </a:endParaRPr>
          </a:p>
        </p:txBody>
      </p:sp>
      <p:sp>
        <p:nvSpPr>
          <p:cNvPr id="175" name="文本框 115"/>
          <p:cNvSpPr txBox="1"/>
          <p:nvPr/>
        </p:nvSpPr>
        <p:spPr>
          <a:xfrm>
            <a:off x="3062338" y="4384528"/>
            <a:ext cx="1339850" cy="319088"/>
          </a:xfrm>
          <a:prstGeom prst="rect">
            <a:avLst/>
          </a:prstGeom>
          <a:noFill/>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1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APP</a:t>
            </a:r>
            <a:endParaRPr kumimoji="0" lang="en-US" altLang="zh-CN" sz="1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endParaRPr>
          </a:p>
        </p:txBody>
      </p:sp>
      <p:sp>
        <p:nvSpPr>
          <p:cNvPr id="176" name="文本框 116"/>
          <p:cNvSpPr txBox="1"/>
          <p:nvPr/>
        </p:nvSpPr>
        <p:spPr>
          <a:xfrm>
            <a:off x="5446763" y="2866878"/>
            <a:ext cx="1339850" cy="319088"/>
          </a:xfrm>
          <a:prstGeom prst="rect">
            <a:avLst/>
          </a:prstGeom>
          <a:noFill/>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sz="1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网站在线</a:t>
            </a:r>
            <a:endParaRPr kumimoji="0" lang="zh-CN" sz="1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endParaRPr>
          </a:p>
        </p:txBody>
      </p:sp>
      <p:sp>
        <p:nvSpPr>
          <p:cNvPr id="177" name="文本框 117"/>
          <p:cNvSpPr txBox="1"/>
          <p:nvPr/>
        </p:nvSpPr>
        <p:spPr>
          <a:xfrm>
            <a:off x="5424538" y="4384528"/>
            <a:ext cx="1339850" cy="319088"/>
          </a:xfrm>
          <a:prstGeom prst="rect">
            <a:avLst/>
          </a:prstGeom>
          <a:noFill/>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sz="1400" b="1" dirty="0" smtClean="0">
                <a:solidFill>
                  <a:schemeClr val="tx1">
                    <a:lumMod val="85000"/>
                    <a:lumOff val="15000"/>
                  </a:schemeClr>
                </a:solidFill>
                <a:latin typeface="微软雅黑" panose="020B0503020204020204" pitchFamily="34" charset="-122"/>
                <a:ea typeface="微软雅黑" panose="020B0503020204020204" pitchFamily="34" charset="-122"/>
              </a:rPr>
              <a:t>论坛</a:t>
            </a:r>
            <a:r>
              <a:rPr kumimoji="0" lang="zh-CN" altLang="en-US" sz="1400" b="1" i="0" u="none" strike="noStrike" kern="1200" cap="none" spc="0" normalizeH="0" baseline="0" noProof="0" dirty="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百科</a:t>
            </a:r>
            <a:endParaRPr kumimoji="0" lang="zh-CN" altLang="en-US" sz="1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endParaRPr>
          </a:p>
        </p:txBody>
      </p:sp>
      <p:sp>
        <p:nvSpPr>
          <p:cNvPr id="178" name="文本框 118"/>
          <p:cNvSpPr txBox="1"/>
          <p:nvPr/>
        </p:nvSpPr>
        <p:spPr>
          <a:xfrm>
            <a:off x="7786738" y="2831953"/>
            <a:ext cx="1339850" cy="319088"/>
          </a:xfrm>
          <a:prstGeom prst="rect">
            <a:avLst/>
          </a:prstGeom>
          <a:noFill/>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sz="1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微信</a:t>
            </a:r>
            <a:endParaRPr kumimoji="0" lang="zh-CN" sz="1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endParaRPr>
          </a:p>
        </p:txBody>
      </p:sp>
      <p:sp>
        <p:nvSpPr>
          <p:cNvPr id="179" name="文本框 119"/>
          <p:cNvSpPr txBox="1"/>
          <p:nvPr/>
        </p:nvSpPr>
        <p:spPr>
          <a:xfrm>
            <a:off x="7786738" y="4384528"/>
            <a:ext cx="1339850" cy="319088"/>
          </a:xfrm>
          <a:prstGeom prst="rect">
            <a:avLst/>
          </a:prstGeom>
          <a:noFill/>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lang="zh-CN" altLang="en-US" sz="1400" b="1" dirty="0" smtClean="0">
                <a:solidFill>
                  <a:schemeClr val="tx1">
                    <a:lumMod val="85000"/>
                    <a:lumOff val="15000"/>
                  </a:schemeClr>
                </a:solidFill>
                <a:latin typeface="微软雅黑" panose="020B0503020204020204" pitchFamily="34" charset="-122"/>
                <a:ea typeface="微软雅黑" panose="020B0503020204020204" pitchFamily="34" charset="-122"/>
              </a:rPr>
              <a:t>音频视频</a:t>
            </a:r>
            <a:endParaRPr kumimoji="0" lang="zh-CN" altLang="en-US" sz="1400" b="1"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endParaRPr>
          </a:p>
        </p:txBody>
      </p:sp>
      <p:cxnSp>
        <p:nvCxnSpPr>
          <p:cNvPr id="180" name="直接连接符 179"/>
          <p:cNvCxnSpPr/>
          <p:nvPr/>
        </p:nvCxnSpPr>
        <p:spPr>
          <a:xfrm>
            <a:off x="3422701" y="3152628"/>
            <a:ext cx="619125" cy="0"/>
          </a:xfrm>
          <a:prstGeom prst="line">
            <a:avLst/>
          </a:prstGeom>
          <a:ln w="444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1" name="直接连接符 180"/>
          <p:cNvCxnSpPr/>
          <p:nvPr/>
        </p:nvCxnSpPr>
        <p:spPr>
          <a:xfrm>
            <a:off x="3422701" y="4705203"/>
            <a:ext cx="619125" cy="0"/>
          </a:xfrm>
          <a:prstGeom prst="line">
            <a:avLst/>
          </a:prstGeom>
          <a:ln w="444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2" name="直接连接符 181"/>
          <p:cNvCxnSpPr/>
          <p:nvPr/>
        </p:nvCxnSpPr>
        <p:spPr>
          <a:xfrm>
            <a:off x="5784901" y="3152628"/>
            <a:ext cx="619125" cy="0"/>
          </a:xfrm>
          <a:prstGeom prst="line">
            <a:avLst/>
          </a:prstGeom>
          <a:ln w="444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3" name="直接连接符 182"/>
          <p:cNvCxnSpPr/>
          <p:nvPr/>
        </p:nvCxnSpPr>
        <p:spPr>
          <a:xfrm>
            <a:off x="5784901" y="4705203"/>
            <a:ext cx="619125" cy="0"/>
          </a:xfrm>
          <a:prstGeom prst="line">
            <a:avLst/>
          </a:prstGeom>
          <a:ln w="444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4" name="直接连接符 183"/>
          <p:cNvCxnSpPr/>
          <p:nvPr/>
        </p:nvCxnSpPr>
        <p:spPr>
          <a:xfrm>
            <a:off x="8147101" y="3152628"/>
            <a:ext cx="619125" cy="0"/>
          </a:xfrm>
          <a:prstGeom prst="line">
            <a:avLst/>
          </a:prstGeom>
          <a:ln w="444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5" name="直接连接符 184"/>
          <p:cNvCxnSpPr/>
          <p:nvPr/>
        </p:nvCxnSpPr>
        <p:spPr>
          <a:xfrm>
            <a:off x="8147101" y="4705203"/>
            <a:ext cx="619125" cy="0"/>
          </a:xfrm>
          <a:prstGeom prst="line">
            <a:avLst/>
          </a:prstGeom>
          <a:ln w="444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86" name="TextBox 8"/>
          <p:cNvSpPr txBox="1"/>
          <p:nvPr/>
        </p:nvSpPr>
        <p:spPr>
          <a:xfrm>
            <a:off x="5159102"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集团简介</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187" name="直接连接符 186"/>
          <p:cNvCxnSpPr/>
          <p:nvPr/>
        </p:nvCxnSpPr>
        <p:spPr>
          <a:xfrm>
            <a:off x="6599262"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88" name="TextBox 10"/>
          <p:cNvSpPr txBox="1"/>
          <p:nvPr/>
        </p:nvSpPr>
        <p:spPr>
          <a:xfrm>
            <a:off x="6815286" y="116632"/>
            <a:ext cx="1637056" cy="400110"/>
          </a:xfrm>
          <a:prstGeom prst="rect">
            <a:avLst/>
          </a:prstGeom>
          <a:noFill/>
        </p:spPr>
        <p:txBody>
          <a:bodyPr wrap="square" rtlCol="0">
            <a:spAutoFit/>
          </a:bodyPr>
          <a:lstStyle/>
          <a:p>
            <a:r>
              <a:rPr lang="zh-CN" altLang="en-US" sz="2000" b="1" dirty="0">
                <a:solidFill>
                  <a:srgbClr val="F8931D"/>
                </a:solidFill>
                <a:latin typeface="微软雅黑" panose="020B0503020204020204" pitchFamily="34" charset="-122"/>
                <a:ea typeface="微软雅黑" panose="020B0503020204020204" pitchFamily="34" charset="-122"/>
              </a:rPr>
              <a:t>产品服务</a:t>
            </a:r>
            <a:endParaRPr lang="en-US" sz="2000" b="1" dirty="0">
              <a:solidFill>
                <a:srgbClr val="F8931D"/>
              </a:solidFill>
              <a:latin typeface="微软雅黑" panose="020B0503020204020204" pitchFamily="34" charset="-122"/>
              <a:ea typeface="微软雅黑" panose="020B0503020204020204" pitchFamily="34" charset="-122"/>
            </a:endParaRPr>
          </a:p>
        </p:txBody>
      </p:sp>
      <p:cxnSp>
        <p:nvCxnSpPr>
          <p:cNvPr id="189" name="直接连接符 188"/>
          <p:cNvCxnSpPr/>
          <p:nvPr/>
        </p:nvCxnSpPr>
        <p:spPr>
          <a:xfrm>
            <a:off x="8255446"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90" name="TextBox 12"/>
          <p:cNvSpPr txBox="1"/>
          <p:nvPr/>
        </p:nvSpPr>
        <p:spPr>
          <a:xfrm>
            <a:off x="8490598"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运营体系</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191" name="直接连接符 190"/>
          <p:cNvCxnSpPr/>
          <p:nvPr/>
        </p:nvCxnSpPr>
        <p:spPr>
          <a:xfrm>
            <a:off x="9911630"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92" name="TextBox 15"/>
          <p:cNvSpPr txBox="1"/>
          <p:nvPr/>
        </p:nvSpPr>
        <p:spPr>
          <a:xfrm>
            <a:off x="10146782"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运营基地</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2000"/>
    </mc:Choice>
    <mc:Fallback>
      <p:transition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53" presetClass="entr" presetSubtype="16" fill="hold" nodeType="withEffect">
                                  <p:stCondLst>
                                    <p:cond delay="0"/>
                                  </p:stCondLst>
                                  <p:childTnLst>
                                    <p:set>
                                      <p:cBhvr>
                                        <p:cTn id="9" dur="1" fill="hold">
                                          <p:stCondLst>
                                            <p:cond delay="0"/>
                                          </p:stCondLst>
                                        </p:cTn>
                                        <p:tgtEl>
                                          <p:spTgt spid="39"/>
                                        </p:tgtEl>
                                        <p:attrNameLst>
                                          <p:attrName>style.visibility</p:attrName>
                                        </p:attrNameLst>
                                      </p:cBhvr>
                                      <p:to>
                                        <p:strVal val="visible"/>
                                      </p:to>
                                    </p:set>
                                    <p:anim calcmode="lin" valueType="num">
                                      <p:cBhvr>
                                        <p:cTn id="10" dur="2000" fill="hold"/>
                                        <p:tgtEl>
                                          <p:spTgt spid="39"/>
                                        </p:tgtEl>
                                        <p:attrNameLst>
                                          <p:attrName>ppt_w</p:attrName>
                                        </p:attrNameLst>
                                      </p:cBhvr>
                                      <p:tavLst>
                                        <p:tav tm="0">
                                          <p:val>
                                            <p:fltVal val="0"/>
                                          </p:val>
                                        </p:tav>
                                        <p:tav tm="100000">
                                          <p:val>
                                            <p:strVal val="#ppt_w"/>
                                          </p:val>
                                        </p:tav>
                                      </p:tavLst>
                                    </p:anim>
                                    <p:anim calcmode="lin" valueType="num">
                                      <p:cBhvr>
                                        <p:cTn id="11" dur="2000" fill="hold"/>
                                        <p:tgtEl>
                                          <p:spTgt spid="39"/>
                                        </p:tgtEl>
                                        <p:attrNameLst>
                                          <p:attrName>ppt_h</p:attrName>
                                        </p:attrNameLst>
                                      </p:cBhvr>
                                      <p:tavLst>
                                        <p:tav tm="0">
                                          <p:val>
                                            <p:fltVal val="0"/>
                                          </p:val>
                                        </p:tav>
                                        <p:tav tm="100000">
                                          <p:val>
                                            <p:strVal val="#ppt_h"/>
                                          </p:val>
                                        </p:tav>
                                      </p:tavLst>
                                    </p:anim>
                                    <p:animEffect transition="in" filter="fade">
                                      <p:cBhvr>
                                        <p:cTn id="12" dur="2000"/>
                                        <p:tgtEl>
                                          <p:spTgt spid="39"/>
                                        </p:tgtEl>
                                      </p:cBhvr>
                                    </p:animEffect>
                                  </p:childTnLst>
                                </p:cTn>
                              </p:par>
                              <p:par>
                                <p:cTn id="13" presetID="53" presetClass="entr" presetSubtype="16" fill="hold" nodeType="withEffect">
                                  <p:stCondLst>
                                    <p:cond delay="0"/>
                                  </p:stCondLst>
                                  <p:childTnLst>
                                    <p:set>
                                      <p:cBhvr>
                                        <p:cTn id="14" dur="1" fill="hold">
                                          <p:stCondLst>
                                            <p:cond delay="0"/>
                                          </p:stCondLst>
                                        </p:cTn>
                                        <p:tgtEl>
                                          <p:spTgt spid="42"/>
                                        </p:tgtEl>
                                        <p:attrNameLst>
                                          <p:attrName>style.visibility</p:attrName>
                                        </p:attrNameLst>
                                      </p:cBhvr>
                                      <p:to>
                                        <p:strVal val="visible"/>
                                      </p:to>
                                    </p:set>
                                    <p:anim calcmode="lin" valueType="num">
                                      <p:cBhvr>
                                        <p:cTn id="15" dur="2000" fill="hold"/>
                                        <p:tgtEl>
                                          <p:spTgt spid="42"/>
                                        </p:tgtEl>
                                        <p:attrNameLst>
                                          <p:attrName>ppt_w</p:attrName>
                                        </p:attrNameLst>
                                      </p:cBhvr>
                                      <p:tavLst>
                                        <p:tav tm="0">
                                          <p:val>
                                            <p:fltVal val="0"/>
                                          </p:val>
                                        </p:tav>
                                        <p:tav tm="100000">
                                          <p:val>
                                            <p:strVal val="#ppt_w"/>
                                          </p:val>
                                        </p:tav>
                                      </p:tavLst>
                                    </p:anim>
                                    <p:anim calcmode="lin" valueType="num">
                                      <p:cBhvr>
                                        <p:cTn id="16" dur="2000" fill="hold"/>
                                        <p:tgtEl>
                                          <p:spTgt spid="42"/>
                                        </p:tgtEl>
                                        <p:attrNameLst>
                                          <p:attrName>ppt_h</p:attrName>
                                        </p:attrNameLst>
                                      </p:cBhvr>
                                      <p:tavLst>
                                        <p:tav tm="0">
                                          <p:val>
                                            <p:fltVal val="0"/>
                                          </p:val>
                                        </p:tav>
                                        <p:tav tm="100000">
                                          <p:val>
                                            <p:strVal val="#ppt_h"/>
                                          </p:val>
                                        </p:tav>
                                      </p:tavLst>
                                    </p:anim>
                                    <p:animEffect transition="in" filter="fade">
                                      <p:cBhvr>
                                        <p:cTn id="17" dur="2000"/>
                                        <p:tgtEl>
                                          <p:spTgt spid="42"/>
                                        </p:tgtEl>
                                      </p:cBhvr>
                                    </p:animEffect>
                                  </p:childTnLst>
                                </p:cTn>
                              </p:par>
                              <p:par>
                                <p:cTn id="18" presetID="53" presetClass="entr" presetSubtype="16" fill="hold" nodeType="withEffect">
                                  <p:stCondLst>
                                    <p:cond delay="0"/>
                                  </p:stCondLst>
                                  <p:childTnLst>
                                    <p:set>
                                      <p:cBhvr>
                                        <p:cTn id="19" dur="1" fill="hold">
                                          <p:stCondLst>
                                            <p:cond delay="0"/>
                                          </p:stCondLst>
                                        </p:cTn>
                                        <p:tgtEl>
                                          <p:spTgt spid="49"/>
                                        </p:tgtEl>
                                        <p:attrNameLst>
                                          <p:attrName>style.visibility</p:attrName>
                                        </p:attrNameLst>
                                      </p:cBhvr>
                                      <p:to>
                                        <p:strVal val="visible"/>
                                      </p:to>
                                    </p:set>
                                    <p:anim calcmode="lin" valueType="num">
                                      <p:cBhvr>
                                        <p:cTn id="20" dur="2000" fill="hold"/>
                                        <p:tgtEl>
                                          <p:spTgt spid="49"/>
                                        </p:tgtEl>
                                        <p:attrNameLst>
                                          <p:attrName>ppt_w</p:attrName>
                                        </p:attrNameLst>
                                      </p:cBhvr>
                                      <p:tavLst>
                                        <p:tav tm="0">
                                          <p:val>
                                            <p:fltVal val="0"/>
                                          </p:val>
                                        </p:tav>
                                        <p:tav tm="100000">
                                          <p:val>
                                            <p:strVal val="#ppt_w"/>
                                          </p:val>
                                        </p:tav>
                                      </p:tavLst>
                                    </p:anim>
                                    <p:anim calcmode="lin" valueType="num">
                                      <p:cBhvr>
                                        <p:cTn id="21" dur="2000" fill="hold"/>
                                        <p:tgtEl>
                                          <p:spTgt spid="49"/>
                                        </p:tgtEl>
                                        <p:attrNameLst>
                                          <p:attrName>ppt_h</p:attrName>
                                        </p:attrNameLst>
                                      </p:cBhvr>
                                      <p:tavLst>
                                        <p:tav tm="0">
                                          <p:val>
                                            <p:fltVal val="0"/>
                                          </p:val>
                                        </p:tav>
                                        <p:tav tm="100000">
                                          <p:val>
                                            <p:strVal val="#ppt_h"/>
                                          </p:val>
                                        </p:tav>
                                      </p:tavLst>
                                    </p:anim>
                                    <p:animEffect transition="in" filter="fade">
                                      <p:cBhvr>
                                        <p:cTn id="22" dur="2000"/>
                                        <p:tgtEl>
                                          <p:spTgt spid="49"/>
                                        </p:tgtEl>
                                      </p:cBhvr>
                                    </p:animEffect>
                                  </p:childTnLst>
                                </p:cTn>
                              </p:par>
                              <p:par>
                                <p:cTn id="23" presetID="53" presetClass="entr" presetSubtype="16" fill="hold" nodeType="withEffect">
                                  <p:stCondLst>
                                    <p:cond delay="0"/>
                                  </p:stCondLst>
                                  <p:childTnLst>
                                    <p:set>
                                      <p:cBhvr>
                                        <p:cTn id="24" dur="1" fill="hold">
                                          <p:stCondLst>
                                            <p:cond delay="0"/>
                                          </p:stCondLst>
                                        </p:cTn>
                                        <p:tgtEl>
                                          <p:spTgt spid="52"/>
                                        </p:tgtEl>
                                        <p:attrNameLst>
                                          <p:attrName>style.visibility</p:attrName>
                                        </p:attrNameLst>
                                      </p:cBhvr>
                                      <p:to>
                                        <p:strVal val="visible"/>
                                      </p:to>
                                    </p:set>
                                    <p:anim calcmode="lin" valueType="num">
                                      <p:cBhvr>
                                        <p:cTn id="25" dur="2000" fill="hold"/>
                                        <p:tgtEl>
                                          <p:spTgt spid="52"/>
                                        </p:tgtEl>
                                        <p:attrNameLst>
                                          <p:attrName>ppt_w</p:attrName>
                                        </p:attrNameLst>
                                      </p:cBhvr>
                                      <p:tavLst>
                                        <p:tav tm="0">
                                          <p:val>
                                            <p:fltVal val="0"/>
                                          </p:val>
                                        </p:tav>
                                        <p:tav tm="100000">
                                          <p:val>
                                            <p:strVal val="#ppt_w"/>
                                          </p:val>
                                        </p:tav>
                                      </p:tavLst>
                                    </p:anim>
                                    <p:anim calcmode="lin" valueType="num">
                                      <p:cBhvr>
                                        <p:cTn id="26" dur="2000" fill="hold"/>
                                        <p:tgtEl>
                                          <p:spTgt spid="52"/>
                                        </p:tgtEl>
                                        <p:attrNameLst>
                                          <p:attrName>ppt_h</p:attrName>
                                        </p:attrNameLst>
                                      </p:cBhvr>
                                      <p:tavLst>
                                        <p:tav tm="0">
                                          <p:val>
                                            <p:fltVal val="0"/>
                                          </p:val>
                                        </p:tav>
                                        <p:tav tm="100000">
                                          <p:val>
                                            <p:strVal val="#ppt_h"/>
                                          </p:val>
                                        </p:tav>
                                      </p:tavLst>
                                    </p:anim>
                                    <p:animEffect transition="in" filter="fade">
                                      <p:cBhvr>
                                        <p:cTn id="27" dur="2000"/>
                                        <p:tgtEl>
                                          <p:spTgt spid="52"/>
                                        </p:tgtEl>
                                      </p:cBhvr>
                                    </p:animEffect>
                                  </p:childTnLst>
                                </p:cTn>
                              </p:par>
                              <p:par>
                                <p:cTn id="28" presetID="53" presetClass="entr" presetSubtype="16" fill="hold" nodeType="withEffect">
                                  <p:stCondLst>
                                    <p:cond delay="0"/>
                                  </p:stCondLst>
                                  <p:childTnLst>
                                    <p:set>
                                      <p:cBhvr>
                                        <p:cTn id="29" dur="1" fill="hold">
                                          <p:stCondLst>
                                            <p:cond delay="0"/>
                                          </p:stCondLst>
                                        </p:cTn>
                                        <p:tgtEl>
                                          <p:spTgt spid="55"/>
                                        </p:tgtEl>
                                        <p:attrNameLst>
                                          <p:attrName>style.visibility</p:attrName>
                                        </p:attrNameLst>
                                      </p:cBhvr>
                                      <p:to>
                                        <p:strVal val="visible"/>
                                      </p:to>
                                    </p:set>
                                    <p:anim calcmode="lin" valueType="num">
                                      <p:cBhvr>
                                        <p:cTn id="30" dur="2000" fill="hold"/>
                                        <p:tgtEl>
                                          <p:spTgt spid="55"/>
                                        </p:tgtEl>
                                        <p:attrNameLst>
                                          <p:attrName>ppt_w</p:attrName>
                                        </p:attrNameLst>
                                      </p:cBhvr>
                                      <p:tavLst>
                                        <p:tav tm="0">
                                          <p:val>
                                            <p:fltVal val="0"/>
                                          </p:val>
                                        </p:tav>
                                        <p:tav tm="100000">
                                          <p:val>
                                            <p:strVal val="#ppt_w"/>
                                          </p:val>
                                        </p:tav>
                                      </p:tavLst>
                                    </p:anim>
                                    <p:anim calcmode="lin" valueType="num">
                                      <p:cBhvr>
                                        <p:cTn id="31" dur="2000" fill="hold"/>
                                        <p:tgtEl>
                                          <p:spTgt spid="55"/>
                                        </p:tgtEl>
                                        <p:attrNameLst>
                                          <p:attrName>ppt_h</p:attrName>
                                        </p:attrNameLst>
                                      </p:cBhvr>
                                      <p:tavLst>
                                        <p:tav tm="0">
                                          <p:val>
                                            <p:fltVal val="0"/>
                                          </p:val>
                                        </p:tav>
                                        <p:tav tm="100000">
                                          <p:val>
                                            <p:strVal val="#ppt_h"/>
                                          </p:val>
                                        </p:tav>
                                      </p:tavLst>
                                    </p:anim>
                                    <p:animEffect transition="in" filter="fade">
                                      <p:cBhvr>
                                        <p:cTn id="32" dur="2000"/>
                                        <p:tgtEl>
                                          <p:spTgt spid="55"/>
                                        </p:tgtEl>
                                      </p:cBhvr>
                                    </p:animEffect>
                                  </p:childTnLst>
                                </p:cTn>
                              </p:par>
                              <p:par>
                                <p:cTn id="33" presetID="53" presetClass="entr" presetSubtype="16" fill="hold" nodeType="withEffect">
                                  <p:stCondLst>
                                    <p:cond delay="0"/>
                                  </p:stCondLst>
                                  <p:childTnLst>
                                    <p:set>
                                      <p:cBhvr>
                                        <p:cTn id="34" dur="1" fill="hold">
                                          <p:stCondLst>
                                            <p:cond delay="0"/>
                                          </p:stCondLst>
                                        </p:cTn>
                                        <p:tgtEl>
                                          <p:spTgt spid="58"/>
                                        </p:tgtEl>
                                        <p:attrNameLst>
                                          <p:attrName>style.visibility</p:attrName>
                                        </p:attrNameLst>
                                      </p:cBhvr>
                                      <p:to>
                                        <p:strVal val="visible"/>
                                      </p:to>
                                    </p:set>
                                    <p:anim calcmode="lin" valueType="num">
                                      <p:cBhvr>
                                        <p:cTn id="35" dur="2000" fill="hold"/>
                                        <p:tgtEl>
                                          <p:spTgt spid="58"/>
                                        </p:tgtEl>
                                        <p:attrNameLst>
                                          <p:attrName>ppt_w</p:attrName>
                                        </p:attrNameLst>
                                      </p:cBhvr>
                                      <p:tavLst>
                                        <p:tav tm="0">
                                          <p:val>
                                            <p:fltVal val="0"/>
                                          </p:val>
                                        </p:tav>
                                        <p:tav tm="100000">
                                          <p:val>
                                            <p:strVal val="#ppt_w"/>
                                          </p:val>
                                        </p:tav>
                                      </p:tavLst>
                                    </p:anim>
                                    <p:anim calcmode="lin" valueType="num">
                                      <p:cBhvr>
                                        <p:cTn id="36" dur="2000" fill="hold"/>
                                        <p:tgtEl>
                                          <p:spTgt spid="58"/>
                                        </p:tgtEl>
                                        <p:attrNameLst>
                                          <p:attrName>ppt_h</p:attrName>
                                        </p:attrNameLst>
                                      </p:cBhvr>
                                      <p:tavLst>
                                        <p:tav tm="0">
                                          <p:val>
                                            <p:fltVal val="0"/>
                                          </p:val>
                                        </p:tav>
                                        <p:tav tm="100000">
                                          <p:val>
                                            <p:strVal val="#ppt_h"/>
                                          </p:val>
                                        </p:tav>
                                      </p:tavLst>
                                    </p:anim>
                                    <p:animEffect transition="in" filter="fade">
                                      <p:cBhvr>
                                        <p:cTn id="37" dur="2000"/>
                                        <p:tgtEl>
                                          <p:spTgt spid="58"/>
                                        </p:tgtEl>
                                      </p:cBhvr>
                                    </p:animEffect>
                                  </p:childTnLst>
                                </p:cTn>
                              </p:par>
                            </p:childTnLst>
                          </p:cTn>
                        </p:par>
                        <p:par>
                          <p:cTn id="38" fill="hold">
                            <p:stCondLst>
                              <p:cond delay="500"/>
                            </p:stCondLst>
                            <p:childTnLst>
                              <p:par>
                                <p:cTn id="39" presetID="2" presetClass="entr" presetSubtype="4" fill="hold" nodeType="afterEffect">
                                  <p:stCondLst>
                                    <p:cond delay="0"/>
                                  </p:stCondLst>
                                  <p:childTnLst>
                                    <p:set>
                                      <p:cBhvr>
                                        <p:cTn id="40" dur="1" fill="hold">
                                          <p:stCondLst>
                                            <p:cond delay="0"/>
                                          </p:stCondLst>
                                        </p:cTn>
                                        <p:tgtEl>
                                          <p:spTgt spid="61"/>
                                        </p:tgtEl>
                                        <p:attrNameLst>
                                          <p:attrName>style.visibility</p:attrName>
                                        </p:attrNameLst>
                                      </p:cBhvr>
                                      <p:to>
                                        <p:strVal val="visible"/>
                                      </p:to>
                                    </p:set>
                                    <p:anim calcmode="lin" valueType="num">
                                      <p:cBhvr>
                                        <p:cTn id="41" dur="500" fill="hold"/>
                                        <p:tgtEl>
                                          <p:spTgt spid="61"/>
                                        </p:tgtEl>
                                        <p:attrNameLst>
                                          <p:attrName>ppt_x</p:attrName>
                                        </p:attrNameLst>
                                      </p:cBhvr>
                                      <p:tavLst>
                                        <p:tav tm="0">
                                          <p:val>
                                            <p:strVal val="#ppt_x"/>
                                          </p:val>
                                        </p:tav>
                                        <p:tav tm="100000">
                                          <p:val>
                                            <p:strVal val="#ppt_x"/>
                                          </p:val>
                                        </p:tav>
                                      </p:tavLst>
                                    </p:anim>
                                    <p:anim calcmode="lin" valueType="num">
                                      <p:cBhvr>
                                        <p:cTn id="42" dur="500" fill="hold"/>
                                        <p:tgtEl>
                                          <p:spTgt spid="61"/>
                                        </p:tgtEl>
                                        <p:attrNameLst>
                                          <p:attrName>ppt_y</p:attrName>
                                        </p:attrNameLst>
                                      </p:cBhvr>
                                      <p:tavLst>
                                        <p:tav tm="0">
                                          <p:val>
                                            <p:strVal val="1+#ppt_h/2"/>
                                          </p:val>
                                        </p:tav>
                                        <p:tav tm="100000">
                                          <p:val>
                                            <p:strVal val="#ppt_y"/>
                                          </p:val>
                                        </p:tav>
                                      </p:tavLst>
                                    </p:anim>
                                  </p:childTnLst>
                                </p:cTn>
                              </p:par>
                              <p:par>
                                <p:cTn id="43" presetID="53" presetClass="entr" presetSubtype="16" fill="hold" grpId="0" nodeType="withEffect">
                                  <p:stCondLst>
                                    <p:cond delay="0"/>
                                  </p:stCondLst>
                                  <p:childTnLst>
                                    <p:set>
                                      <p:cBhvr>
                                        <p:cTn id="44" dur="1" fill="hold">
                                          <p:stCondLst>
                                            <p:cond delay="0"/>
                                          </p:stCondLst>
                                        </p:cTn>
                                        <p:tgtEl>
                                          <p:spTgt spid="174"/>
                                        </p:tgtEl>
                                        <p:attrNameLst>
                                          <p:attrName>style.visibility</p:attrName>
                                        </p:attrNameLst>
                                      </p:cBhvr>
                                      <p:to>
                                        <p:strVal val="visible"/>
                                      </p:to>
                                    </p:set>
                                    <p:anim calcmode="lin" valueType="num">
                                      <p:cBhvr>
                                        <p:cTn id="45" dur="1000" fill="hold"/>
                                        <p:tgtEl>
                                          <p:spTgt spid="174"/>
                                        </p:tgtEl>
                                        <p:attrNameLst>
                                          <p:attrName>ppt_w</p:attrName>
                                        </p:attrNameLst>
                                      </p:cBhvr>
                                      <p:tavLst>
                                        <p:tav tm="0">
                                          <p:val>
                                            <p:fltVal val="0"/>
                                          </p:val>
                                        </p:tav>
                                        <p:tav tm="100000">
                                          <p:val>
                                            <p:strVal val="#ppt_w"/>
                                          </p:val>
                                        </p:tav>
                                      </p:tavLst>
                                    </p:anim>
                                    <p:anim calcmode="lin" valueType="num">
                                      <p:cBhvr>
                                        <p:cTn id="46" dur="1000" fill="hold"/>
                                        <p:tgtEl>
                                          <p:spTgt spid="174"/>
                                        </p:tgtEl>
                                        <p:attrNameLst>
                                          <p:attrName>ppt_h</p:attrName>
                                        </p:attrNameLst>
                                      </p:cBhvr>
                                      <p:tavLst>
                                        <p:tav tm="0">
                                          <p:val>
                                            <p:fltVal val="0"/>
                                          </p:val>
                                        </p:tav>
                                        <p:tav tm="100000">
                                          <p:val>
                                            <p:strVal val="#ppt_h"/>
                                          </p:val>
                                        </p:tav>
                                      </p:tavLst>
                                    </p:anim>
                                    <p:animEffect transition="in" filter="fade">
                                      <p:cBhvr>
                                        <p:cTn id="47" dur="1000"/>
                                        <p:tgtEl>
                                          <p:spTgt spid="174"/>
                                        </p:tgtEl>
                                      </p:cBhvr>
                                    </p:animEffect>
                                  </p:childTnLst>
                                </p:cTn>
                              </p:par>
                              <p:par>
                                <p:cTn id="48" presetID="16" presetClass="entr" presetSubtype="21" fill="hold" nodeType="withEffect">
                                  <p:stCondLst>
                                    <p:cond delay="0"/>
                                  </p:stCondLst>
                                  <p:childTnLst>
                                    <p:set>
                                      <p:cBhvr>
                                        <p:cTn id="49" dur="1" fill="hold">
                                          <p:stCondLst>
                                            <p:cond delay="0"/>
                                          </p:stCondLst>
                                        </p:cTn>
                                        <p:tgtEl>
                                          <p:spTgt spid="180"/>
                                        </p:tgtEl>
                                        <p:attrNameLst>
                                          <p:attrName>style.visibility</p:attrName>
                                        </p:attrNameLst>
                                      </p:cBhvr>
                                      <p:to>
                                        <p:strVal val="visible"/>
                                      </p:to>
                                    </p:set>
                                    <p:animEffect transition="in" filter="barn(inVertical)">
                                      <p:cBhvr>
                                        <p:cTn id="50" dur="500"/>
                                        <p:tgtEl>
                                          <p:spTgt spid="180"/>
                                        </p:tgtEl>
                                      </p:cBhvr>
                                    </p:animEffect>
                                  </p:childTnLst>
                                </p:cTn>
                              </p:par>
                              <p:par>
                                <p:cTn id="51" presetID="2" presetClass="entr" presetSubtype="4" fill="hold" nodeType="withEffect">
                                  <p:stCondLst>
                                    <p:cond delay="0"/>
                                  </p:stCondLst>
                                  <p:childTnLst>
                                    <p:set>
                                      <p:cBhvr>
                                        <p:cTn id="52" dur="1" fill="hold">
                                          <p:stCondLst>
                                            <p:cond delay="0"/>
                                          </p:stCondLst>
                                        </p:cTn>
                                        <p:tgtEl>
                                          <p:spTgt spid="145"/>
                                        </p:tgtEl>
                                        <p:attrNameLst>
                                          <p:attrName>style.visibility</p:attrName>
                                        </p:attrNameLst>
                                      </p:cBhvr>
                                      <p:to>
                                        <p:strVal val="visible"/>
                                      </p:to>
                                    </p:set>
                                    <p:anim calcmode="lin" valueType="num">
                                      <p:cBhvr>
                                        <p:cTn id="53" dur="500" fill="hold"/>
                                        <p:tgtEl>
                                          <p:spTgt spid="145"/>
                                        </p:tgtEl>
                                        <p:attrNameLst>
                                          <p:attrName>ppt_x</p:attrName>
                                        </p:attrNameLst>
                                      </p:cBhvr>
                                      <p:tavLst>
                                        <p:tav tm="0">
                                          <p:val>
                                            <p:strVal val="#ppt_x"/>
                                          </p:val>
                                        </p:tav>
                                        <p:tav tm="100000">
                                          <p:val>
                                            <p:strVal val="#ppt_x"/>
                                          </p:val>
                                        </p:tav>
                                      </p:tavLst>
                                    </p:anim>
                                    <p:anim calcmode="lin" valueType="num">
                                      <p:cBhvr>
                                        <p:cTn id="54" dur="500" fill="hold"/>
                                        <p:tgtEl>
                                          <p:spTgt spid="145"/>
                                        </p:tgtEl>
                                        <p:attrNameLst>
                                          <p:attrName>ppt_y</p:attrName>
                                        </p:attrNameLst>
                                      </p:cBhvr>
                                      <p:tavLst>
                                        <p:tav tm="0">
                                          <p:val>
                                            <p:strVal val="1+#ppt_h/2"/>
                                          </p:val>
                                        </p:tav>
                                        <p:tav tm="100000">
                                          <p:val>
                                            <p:strVal val="#ppt_y"/>
                                          </p:val>
                                        </p:tav>
                                      </p:tavLst>
                                    </p:anim>
                                  </p:childTnLst>
                                </p:cTn>
                              </p:par>
                              <p:par>
                                <p:cTn id="55" presetID="53" presetClass="entr" presetSubtype="16" fill="hold" grpId="0" nodeType="withEffect">
                                  <p:stCondLst>
                                    <p:cond delay="0"/>
                                  </p:stCondLst>
                                  <p:childTnLst>
                                    <p:set>
                                      <p:cBhvr>
                                        <p:cTn id="56" dur="1" fill="hold">
                                          <p:stCondLst>
                                            <p:cond delay="0"/>
                                          </p:stCondLst>
                                        </p:cTn>
                                        <p:tgtEl>
                                          <p:spTgt spid="176"/>
                                        </p:tgtEl>
                                        <p:attrNameLst>
                                          <p:attrName>style.visibility</p:attrName>
                                        </p:attrNameLst>
                                      </p:cBhvr>
                                      <p:to>
                                        <p:strVal val="visible"/>
                                      </p:to>
                                    </p:set>
                                    <p:anim calcmode="lin" valueType="num">
                                      <p:cBhvr>
                                        <p:cTn id="57" dur="1000" fill="hold"/>
                                        <p:tgtEl>
                                          <p:spTgt spid="176"/>
                                        </p:tgtEl>
                                        <p:attrNameLst>
                                          <p:attrName>ppt_w</p:attrName>
                                        </p:attrNameLst>
                                      </p:cBhvr>
                                      <p:tavLst>
                                        <p:tav tm="0">
                                          <p:val>
                                            <p:fltVal val="0"/>
                                          </p:val>
                                        </p:tav>
                                        <p:tav tm="100000">
                                          <p:val>
                                            <p:strVal val="#ppt_w"/>
                                          </p:val>
                                        </p:tav>
                                      </p:tavLst>
                                    </p:anim>
                                    <p:anim calcmode="lin" valueType="num">
                                      <p:cBhvr>
                                        <p:cTn id="58" dur="1000" fill="hold"/>
                                        <p:tgtEl>
                                          <p:spTgt spid="176"/>
                                        </p:tgtEl>
                                        <p:attrNameLst>
                                          <p:attrName>ppt_h</p:attrName>
                                        </p:attrNameLst>
                                      </p:cBhvr>
                                      <p:tavLst>
                                        <p:tav tm="0">
                                          <p:val>
                                            <p:fltVal val="0"/>
                                          </p:val>
                                        </p:tav>
                                        <p:tav tm="100000">
                                          <p:val>
                                            <p:strVal val="#ppt_h"/>
                                          </p:val>
                                        </p:tav>
                                      </p:tavLst>
                                    </p:anim>
                                    <p:animEffect transition="in" filter="fade">
                                      <p:cBhvr>
                                        <p:cTn id="59" dur="1000"/>
                                        <p:tgtEl>
                                          <p:spTgt spid="176"/>
                                        </p:tgtEl>
                                      </p:cBhvr>
                                    </p:animEffect>
                                  </p:childTnLst>
                                </p:cTn>
                              </p:par>
                              <p:par>
                                <p:cTn id="60" presetID="16" presetClass="entr" presetSubtype="21" fill="hold" nodeType="withEffect">
                                  <p:stCondLst>
                                    <p:cond delay="0"/>
                                  </p:stCondLst>
                                  <p:childTnLst>
                                    <p:set>
                                      <p:cBhvr>
                                        <p:cTn id="61" dur="1" fill="hold">
                                          <p:stCondLst>
                                            <p:cond delay="0"/>
                                          </p:stCondLst>
                                        </p:cTn>
                                        <p:tgtEl>
                                          <p:spTgt spid="182"/>
                                        </p:tgtEl>
                                        <p:attrNameLst>
                                          <p:attrName>style.visibility</p:attrName>
                                        </p:attrNameLst>
                                      </p:cBhvr>
                                      <p:to>
                                        <p:strVal val="visible"/>
                                      </p:to>
                                    </p:set>
                                    <p:animEffect transition="in" filter="barn(inVertical)">
                                      <p:cBhvr>
                                        <p:cTn id="62" dur="500"/>
                                        <p:tgtEl>
                                          <p:spTgt spid="182"/>
                                        </p:tgtEl>
                                      </p:cBhvr>
                                    </p:animEffect>
                                  </p:childTnLst>
                                </p:cTn>
                              </p:par>
                              <p:par>
                                <p:cTn id="63" presetID="2" presetClass="entr" presetSubtype="4" fill="hold" nodeType="withEffect">
                                  <p:stCondLst>
                                    <p:cond delay="0"/>
                                  </p:stCondLst>
                                  <p:childTnLst>
                                    <p:set>
                                      <p:cBhvr>
                                        <p:cTn id="64" dur="1" fill="hold">
                                          <p:stCondLst>
                                            <p:cond delay="0"/>
                                          </p:stCondLst>
                                        </p:cTn>
                                        <p:tgtEl>
                                          <p:spTgt spid="151"/>
                                        </p:tgtEl>
                                        <p:attrNameLst>
                                          <p:attrName>style.visibility</p:attrName>
                                        </p:attrNameLst>
                                      </p:cBhvr>
                                      <p:to>
                                        <p:strVal val="visible"/>
                                      </p:to>
                                    </p:set>
                                    <p:anim calcmode="lin" valueType="num">
                                      <p:cBhvr>
                                        <p:cTn id="65" dur="500" fill="hold"/>
                                        <p:tgtEl>
                                          <p:spTgt spid="151"/>
                                        </p:tgtEl>
                                        <p:attrNameLst>
                                          <p:attrName>ppt_x</p:attrName>
                                        </p:attrNameLst>
                                      </p:cBhvr>
                                      <p:tavLst>
                                        <p:tav tm="0">
                                          <p:val>
                                            <p:strVal val="#ppt_x"/>
                                          </p:val>
                                        </p:tav>
                                        <p:tav tm="100000">
                                          <p:val>
                                            <p:strVal val="#ppt_x"/>
                                          </p:val>
                                        </p:tav>
                                      </p:tavLst>
                                    </p:anim>
                                    <p:anim calcmode="lin" valueType="num">
                                      <p:cBhvr>
                                        <p:cTn id="66" dur="500" fill="hold"/>
                                        <p:tgtEl>
                                          <p:spTgt spid="151"/>
                                        </p:tgtEl>
                                        <p:attrNameLst>
                                          <p:attrName>ppt_y</p:attrName>
                                        </p:attrNameLst>
                                      </p:cBhvr>
                                      <p:tavLst>
                                        <p:tav tm="0">
                                          <p:val>
                                            <p:strVal val="1+#ppt_h/2"/>
                                          </p:val>
                                        </p:tav>
                                        <p:tav tm="100000">
                                          <p:val>
                                            <p:strVal val="#ppt_y"/>
                                          </p:val>
                                        </p:tav>
                                      </p:tavLst>
                                    </p:anim>
                                  </p:childTnLst>
                                </p:cTn>
                              </p:par>
                              <p:par>
                                <p:cTn id="67" presetID="53" presetClass="entr" presetSubtype="16" fill="hold" grpId="0" nodeType="withEffect">
                                  <p:stCondLst>
                                    <p:cond delay="0"/>
                                  </p:stCondLst>
                                  <p:childTnLst>
                                    <p:set>
                                      <p:cBhvr>
                                        <p:cTn id="68" dur="1" fill="hold">
                                          <p:stCondLst>
                                            <p:cond delay="0"/>
                                          </p:stCondLst>
                                        </p:cTn>
                                        <p:tgtEl>
                                          <p:spTgt spid="178"/>
                                        </p:tgtEl>
                                        <p:attrNameLst>
                                          <p:attrName>style.visibility</p:attrName>
                                        </p:attrNameLst>
                                      </p:cBhvr>
                                      <p:to>
                                        <p:strVal val="visible"/>
                                      </p:to>
                                    </p:set>
                                    <p:anim calcmode="lin" valueType="num">
                                      <p:cBhvr>
                                        <p:cTn id="69" dur="1000" fill="hold"/>
                                        <p:tgtEl>
                                          <p:spTgt spid="178"/>
                                        </p:tgtEl>
                                        <p:attrNameLst>
                                          <p:attrName>ppt_w</p:attrName>
                                        </p:attrNameLst>
                                      </p:cBhvr>
                                      <p:tavLst>
                                        <p:tav tm="0">
                                          <p:val>
                                            <p:fltVal val="0"/>
                                          </p:val>
                                        </p:tav>
                                        <p:tav tm="100000">
                                          <p:val>
                                            <p:strVal val="#ppt_w"/>
                                          </p:val>
                                        </p:tav>
                                      </p:tavLst>
                                    </p:anim>
                                    <p:anim calcmode="lin" valueType="num">
                                      <p:cBhvr>
                                        <p:cTn id="70" dur="1000" fill="hold"/>
                                        <p:tgtEl>
                                          <p:spTgt spid="178"/>
                                        </p:tgtEl>
                                        <p:attrNameLst>
                                          <p:attrName>ppt_h</p:attrName>
                                        </p:attrNameLst>
                                      </p:cBhvr>
                                      <p:tavLst>
                                        <p:tav tm="0">
                                          <p:val>
                                            <p:fltVal val="0"/>
                                          </p:val>
                                        </p:tav>
                                        <p:tav tm="100000">
                                          <p:val>
                                            <p:strVal val="#ppt_h"/>
                                          </p:val>
                                        </p:tav>
                                      </p:tavLst>
                                    </p:anim>
                                    <p:animEffect transition="in" filter="fade">
                                      <p:cBhvr>
                                        <p:cTn id="71" dur="1000"/>
                                        <p:tgtEl>
                                          <p:spTgt spid="178"/>
                                        </p:tgtEl>
                                      </p:cBhvr>
                                    </p:animEffect>
                                  </p:childTnLst>
                                </p:cTn>
                              </p:par>
                              <p:par>
                                <p:cTn id="72" presetID="16" presetClass="entr" presetSubtype="21" fill="hold" nodeType="withEffect">
                                  <p:stCondLst>
                                    <p:cond delay="0"/>
                                  </p:stCondLst>
                                  <p:childTnLst>
                                    <p:set>
                                      <p:cBhvr>
                                        <p:cTn id="73" dur="1" fill="hold">
                                          <p:stCondLst>
                                            <p:cond delay="0"/>
                                          </p:stCondLst>
                                        </p:cTn>
                                        <p:tgtEl>
                                          <p:spTgt spid="184"/>
                                        </p:tgtEl>
                                        <p:attrNameLst>
                                          <p:attrName>style.visibility</p:attrName>
                                        </p:attrNameLst>
                                      </p:cBhvr>
                                      <p:to>
                                        <p:strVal val="visible"/>
                                      </p:to>
                                    </p:set>
                                    <p:animEffect transition="in" filter="barn(inVertical)">
                                      <p:cBhvr>
                                        <p:cTn id="74" dur="500"/>
                                        <p:tgtEl>
                                          <p:spTgt spid="184"/>
                                        </p:tgtEl>
                                      </p:cBhvr>
                                    </p:animEffect>
                                  </p:childTnLst>
                                </p:cTn>
                              </p:par>
                              <p:par>
                                <p:cTn id="75" presetID="2" presetClass="entr" presetSubtype="4" fill="hold" nodeType="withEffect">
                                  <p:stCondLst>
                                    <p:cond delay="0"/>
                                  </p:stCondLst>
                                  <p:childTnLst>
                                    <p:set>
                                      <p:cBhvr>
                                        <p:cTn id="76" dur="1" fill="hold">
                                          <p:stCondLst>
                                            <p:cond delay="0"/>
                                          </p:stCondLst>
                                        </p:cTn>
                                        <p:tgtEl>
                                          <p:spTgt spid="154"/>
                                        </p:tgtEl>
                                        <p:attrNameLst>
                                          <p:attrName>style.visibility</p:attrName>
                                        </p:attrNameLst>
                                      </p:cBhvr>
                                      <p:to>
                                        <p:strVal val="visible"/>
                                      </p:to>
                                    </p:set>
                                    <p:anim calcmode="lin" valueType="num">
                                      <p:cBhvr>
                                        <p:cTn id="77" dur="500" fill="hold"/>
                                        <p:tgtEl>
                                          <p:spTgt spid="154"/>
                                        </p:tgtEl>
                                        <p:attrNameLst>
                                          <p:attrName>ppt_x</p:attrName>
                                        </p:attrNameLst>
                                      </p:cBhvr>
                                      <p:tavLst>
                                        <p:tav tm="0">
                                          <p:val>
                                            <p:strVal val="#ppt_x"/>
                                          </p:val>
                                        </p:tav>
                                        <p:tav tm="100000">
                                          <p:val>
                                            <p:strVal val="#ppt_x"/>
                                          </p:val>
                                        </p:tav>
                                      </p:tavLst>
                                    </p:anim>
                                    <p:anim calcmode="lin" valueType="num">
                                      <p:cBhvr>
                                        <p:cTn id="78" dur="500" fill="hold"/>
                                        <p:tgtEl>
                                          <p:spTgt spid="154"/>
                                        </p:tgtEl>
                                        <p:attrNameLst>
                                          <p:attrName>ppt_y</p:attrName>
                                        </p:attrNameLst>
                                      </p:cBhvr>
                                      <p:tavLst>
                                        <p:tav tm="0">
                                          <p:val>
                                            <p:strVal val="1+#ppt_h/2"/>
                                          </p:val>
                                        </p:tav>
                                        <p:tav tm="100000">
                                          <p:val>
                                            <p:strVal val="#ppt_y"/>
                                          </p:val>
                                        </p:tav>
                                      </p:tavLst>
                                    </p:anim>
                                  </p:childTnLst>
                                </p:cTn>
                              </p:par>
                              <p:par>
                                <p:cTn id="79" presetID="53" presetClass="entr" presetSubtype="16" fill="hold" grpId="0" nodeType="withEffect">
                                  <p:stCondLst>
                                    <p:cond delay="0"/>
                                  </p:stCondLst>
                                  <p:childTnLst>
                                    <p:set>
                                      <p:cBhvr>
                                        <p:cTn id="80" dur="1" fill="hold">
                                          <p:stCondLst>
                                            <p:cond delay="0"/>
                                          </p:stCondLst>
                                        </p:cTn>
                                        <p:tgtEl>
                                          <p:spTgt spid="175"/>
                                        </p:tgtEl>
                                        <p:attrNameLst>
                                          <p:attrName>style.visibility</p:attrName>
                                        </p:attrNameLst>
                                      </p:cBhvr>
                                      <p:to>
                                        <p:strVal val="visible"/>
                                      </p:to>
                                    </p:set>
                                    <p:anim calcmode="lin" valueType="num">
                                      <p:cBhvr>
                                        <p:cTn id="81" dur="1000" fill="hold"/>
                                        <p:tgtEl>
                                          <p:spTgt spid="175"/>
                                        </p:tgtEl>
                                        <p:attrNameLst>
                                          <p:attrName>ppt_w</p:attrName>
                                        </p:attrNameLst>
                                      </p:cBhvr>
                                      <p:tavLst>
                                        <p:tav tm="0">
                                          <p:val>
                                            <p:fltVal val="0"/>
                                          </p:val>
                                        </p:tav>
                                        <p:tav tm="100000">
                                          <p:val>
                                            <p:strVal val="#ppt_w"/>
                                          </p:val>
                                        </p:tav>
                                      </p:tavLst>
                                    </p:anim>
                                    <p:anim calcmode="lin" valueType="num">
                                      <p:cBhvr>
                                        <p:cTn id="82" dur="1000" fill="hold"/>
                                        <p:tgtEl>
                                          <p:spTgt spid="175"/>
                                        </p:tgtEl>
                                        <p:attrNameLst>
                                          <p:attrName>ppt_h</p:attrName>
                                        </p:attrNameLst>
                                      </p:cBhvr>
                                      <p:tavLst>
                                        <p:tav tm="0">
                                          <p:val>
                                            <p:fltVal val="0"/>
                                          </p:val>
                                        </p:tav>
                                        <p:tav tm="100000">
                                          <p:val>
                                            <p:strVal val="#ppt_h"/>
                                          </p:val>
                                        </p:tav>
                                      </p:tavLst>
                                    </p:anim>
                                    <p:animEffect transition="in" filter="fade">
                                      <p:cBhvr>
                                        <p:cTn id="83" dur="1000"/>
                                        <p:tgtEl>
                                          <p:spTgt spid="175"/>
                                        </p:tgtEl>
                                      </p:cBhvr>
                                    </p:animEffect>
                                  </p:childTnLst>
                                </p:cTn>
                              </p:par>
                              <p:par>
                                <p:cTn id="84" presetID="16" presetClass="entr" presetSubtype="21" fill="hold" nodeType="withEffect">
                                  <p:stCondLst>
                                    <p:cond delay="0"/>
                                  </p:stCondLst>
                                  <p:childTnLst>
                                    <p:set>
                                      <p:cBhvr>
                                        <p:cTn id="85" dur="1" fill="hold">
                                          <p:stCondLst>
                                            <p:cond delay="0"/>
                                          </p:stCondLst>
                                        </p:cTn>
                                        <p:tgtEl>
                                          <p:spTgt spid="181"/>
                                        </p:tgtEl>
                                        <p:attrNameLst>
                                          <p:attrName>style.visibility</p:attrName>
                                        </p:attrNameLst>
                                      </p:cBhvr>
                                      <p:to>
                                        <p:strVal val="visible"/>
                                      </p:to>
                                    </p:set>
                                    <p:animEffect transition="in" filter="barn(inVertical)">
                                      <p:cBhvr>
                                        <p:cTn id="86" dur="500"/>
                                        <p:tgtEl>
                                          <p:spTgt spid="181"/>
                                        </p:tgtEl>
                                      </p:cBhvr>
                                    </p:animEffect>
                                  </p:childTnLst>
                                </p:cTn>
                              </p:par>
                              <p:par>
                                <p:cTn id="87" presetID="2" presetClass="entr" presetSubtype="4" fill="hold" nodeType="withEffect">
                                  <p:stCondLst>
                                    <p:cond delay="0"/>
                                  </p:stCondLst>
                                  <p:childTnLst>
                                    <p:set>
                                      <p:cBhvr>
                                        <p:cTn id="88" dur="1" fill="hold">
                                          <p:stCondLst>
                                            <p:cond delay="0"/>
                                          </p:stCondLst>
                                        </p:cTn>
                                        <p:tgtEl>
                                          <p:spTgt spid="155"/>
                                        </p:tgtEl>
                                        <p:attrNameLst>
                                          <p:attrName>style.visibility</p:attrName>
                                        </p:attrNameLst>
                                      </p:cBhvr>
                                      <p:to>
                                        <p:strVal val="visible"/>
                                      </p:to>
                                    </p:set>
                                    <p:anim calcmode="lin" valueType="num">
                                      <p:cBhvr>
                                        <p:cTn id="89" dur="500" fill="hold"/>
                                        <p:tgtEl>
                                          <p:spTgt spid="155"/>
                                        </p:tgtEl>
                                        <p:attrNameLst>
                                          <p:attrName>ppt_x</p:attrName>
                                        </p:attrNameLst>
                                      </p:cBhvr>
                                      <p:tavLst>
                                        <p:tav tm="0">
                                          <p:val>
                                            <p:strVal val="#ppt_x"/>
                                          </p:val>
                                        </p:tav>
                                        <p:tav tm="100000">
                                          <p:val>
                                            <p:strVal val="#ppt_x"/>
                                          </p:val>
                                        </p:tav>
                                      </p:tavLst>
                                    </p:anim>
                                    <p:anim calcmode="lin" valueType="num">
                                      <p:cBhvr>
                                        <p:cTn id="90" dur="500" fill="hold"/>
                                        <p:tgtEl>
                                          <p:spTgt spid="155"/>
                                        </p:tgtEl>
                                        <p:attrNameLst>
                                          <p:attrName>ppt_y</p:attrName>
                                        </p:attrNameLst>
                                      </p:cBhvr>
                                      <p:tavLst>
                                        <p:tav tm="0">
                                          <p:val>
                                            <p:strVal val="1+#ppt_h/2"/>
                                          </p:val>
                                        </p:tav>
                                        <p:tav tm="100000">
                                          <p:val>
                                            <p:strVal val="#ppt_y"/>
                                          </p:val>
                                        </p:tav>
                                      </p:tavLst>
                                    </p:anim>
                                  </p:childTnLst>
                                </p:cTn>
                              </p:par>
                              <p:par>
                                <p:cTn id="91" presetID="53" presetClass="entr" presetSubtype="16" fill="hold" grpId="0" nodeType="withEffect">
                                  <p:stCondLst>
                                    <p:cond delay="0"/>
                                  </p:stCondLst>
                                  <p:childTnLst>
                                    <p:set>
                                      <p:cBhvr>
                                        <p:cTn id="92" dur="1" fill="hold">
                                          <p:stCondLst>
                                            <p:cond delay="0"/>
                                          </p:stCondLst>
                                        </p:cTn>
                                        <p:tgtEl>
                                          <p:spTgt spid="177"/>
                                        </p:tgtEl>
                                        <p:attrNameLst>
                                          <p:attrName>style.visibility</p:attrName>
                                        </p:attrNameLst>
                                      </p:cBhvr>
                                      <p:to>
                                        <p:strVal val="visible"/>
                                      </p:to>
                                    </p:set>
                                    <p:anim calcmode="lin" valueType="num">
                                      <p:cBhvr>
                                        <p:cTn id="93" dur="1000" fill="hold"/>
                                        <p:tgtEl>
                                          <p:spTgt spid="177"/>
                                        </p:tgtEl>
                                        <p:attrNameLst>
                                          <p:attrName>ppt_w</p:attrName>
                                        </p:attrNameLst>
                                      </p:cBhvr>
                                      <p:tavLst>
                                        <p:tav tm="0">
                                          <p:val>
                                            <p:fltVal val="0"/>
                                          </p:val>
                                        </p:tav>
                                        <p:tav tm="100000">
                                          <p:val>
                                            <p:strVal val="#ppt_w"/>
                                          </p:val>
                                        </p:tav>
                                      </p:tavLst>
                                    </p:anim>
                                    <p:anim calcmode="lin" valueType="num">
                                      <p:cBhvr>
                                        <p:cTn id="94" dur="1000" fill="hold"/>
                                        <p:tgtEl>
                                          <p:spTgt spid="177"/>
                                        </p:tgtEl>
                                        <p:attrNameLst>
                                          <p:attrName>ppt_h</p:attrName>
                                        </p:attrNameLst>
                                      </p:cBhvr>
                                      <p:tavLst>
                                        <p:tav tm="0">
                                          <p:val>
                                            <p:fltVal val="0"/>
                                          </p:val>
                                        </p:tav>
                                        <p:tav tm="100000">
                                          <p:val>
                                            <p:strVal val="#ppt_h"/>
                                          </p:val>
                                        </p:tav>
                                      </p:tavLst>
                                    </p:anim>
                                    <p:animEffect transition="in" filter="fade">
                                      <p:cBhvr>
                                        <p:cTn id="95" dur="1000"/>
                                        <p:tgtEl>
                                          <p:spTgt spid="177"/>
                                        </p:tgtEl>
                                      </p:cBhvr>
                                    </p:animEffect>
                                  </p:childTnLst>
                                </p:cTn>
                              </p:par>
                              <p:par>
                                <p:cTn id="96" presetID="16" presetClass="entr" presetSubtype="21" fill="hold" nodeType="withEffect">
                                  <p:stCondLst>
                                    <p:cond delay="0"/>
                                  </p:stCondLst>
                                  <p:childTnLst>
                                    <p:set>
                                      <p:cBhvr>
                                        <p:cTn id="97" dur="1" fill="hold">
                                          <p:stCondLst>
                                            <p:cond delay="0"/>
                                          </p:stCondLst>
                                        </p:cTn>
                                        <p:tgtEl>
                                          <p:spTgt spid="183"/>
                                        </p:tgtEl>
                                        <p:attrNameLst>
                                          <p:attrName>style.visibility</p:attrName>
                                        </p:attrNameLst>
                                      </p:cBhvr>
                                      <p:to>
                                        <p:strVal val="visible"/>
                                      </p:to>
                                    </p:set>
                                    <p:animEffect transition="in" filter="barn(inVertical)">
                                      <p:cBhvr>
                                        <p:cTn id="98" dur="500"/>
                                        <p:tgtEl>
                                          <p:spTgt spid="183"/>
                                        </p:tgtEl>
                                      </p:cBhvr>
                                    </p:animEffect>
                                  </p:childTnLst>
                                </p:cTn>
                              </p:par>
                              <p:par>
                                <p:cTn id="99" presetID="2" presetClass="entr" presetSubtype="4" fill="hold" nodeType="withEffect">
                                  <p:stCondLst>
                                    <p:cond delay="0"/>
                                  </p:stCondLst>
                                  <p:childTnLst>
                                    <p:set>
                                      <p:cBhvr>
                                        <p:cTn id="100" dur="1" fill="hold">
                                          <p:stCondLst>
                                            <p:cond delay="0"/>
                                          </p:stCondLst>
                                        </p:cTn>
                                        <p:tgtEl>
                                          <p:spTgt spid="167"/>
                                        </p:tgtEl>
                                        <p:attrNameLst>
                                          <p:attrName>style.visibility</p:attrName>
                                        </p:attrNameLst>
                                      </p:cBhvr>
                                      <p:to>
                                        <p:strVal val="visible"/>
                                      </p:to>
                                    </p:set>
                                    <p:anim calcmode="lin" valueType="num">
                                      <p:cBhvr>
                                        <p:cTn id="101" dur="500" fill="hold"/>
                                        <p:tgtEl>
                                          <p:spTgt spid="167"/>
                                        </p:tgtEl>
                                        <p:attrNameLst>
                                          <p:attrName>ppt_x</p:attrName>
                                        </p:attrNameLst>
                                      </p:cBhvr>
                                      <p:tavLst>
                                        <p:tav tm="0">
                                          <p:val>
                                            <p:strVal val="#ppt_x"/>
                                          </p:val>
                                        </p:tav>
                                        <p:tav tm="100000">
                                          <p:val>
                                            <p:strVal val="#ppt_x"/>
                                          </p:val>
                                        </p:tav>
                                      </p:tavLst>
                                    </p:anim>
                                    <p:anim calcmode="lin" valueType="num">
                                      <p:cBhvr>
                                        <p:cTn id="102" dur="500" fill="hold"/>
                                        <p:tgtEl>
                                          <p:spTgt spid="167"/>
                                        </p:tgtEl>
                                        <p:attrNameLst>
                                          <p:attrName>ppt_y</p:attrName>
                                        </p:attrNameLst>
                                      </p:cBhvr>
                                      <p:tavLst>
                                        <p:tav tm="0">
                                          <p:val>
                                            <p:strVal val="1+#ppt_h/2"/>
                                          </p:val>
                                        </p:tav>
                                        <p:tav tm="100000">
                                          <p:val>
                                            <p:strVal val="#ppt_y"/>
                                          </p:val>
                                        </p:tav>
                                      </p:tavLst>
                                    </p:anim>
                                  </p:childTnLst>
                                </p:cTn>
                              </p:par>
                              <p:par>
                                <p:cTn id="103" presetID="53" presetClass="entr" presetSubtype="16" fill="hold" grpId="0" nodeType="withEffect">
                                  <p:stCondLst>
                                    <p:cond delay="0"/>
                                  </p:stCondLst>
                                  <p:childTnLst>
                                    <p:set>
                                      <p:cBhvr>
                                        <p:cTn id="104" dur="1" fill="hold">
                                          <p:stCondLst>
                                            <p:cond delay="0"/>
                                          </p:stCondLst>
                                        </p:cTn>
                                        <p:tgtEl>
                                          <p:spTgt spid="179"/>
                                        </p:tgtEl>
                                        <p:attrNameLst>
                                          <p:attrName>style.visibility</p:attrName>
                                        </p:attrNameLst>
                                      </p:cBhvr>
                                      <p:to>
                                        <p:strVal val="visible"/>
                                      </p:to>
                                    </p:set>
                                    <p:anim calcmode="lin" valueType="num">
                                      <p:cBhvr>
                                        <p:cTn id="105" dur="1000" fill="hold"/>
                                        <p:tgtEl>
                                          <p:spTgt spid="179"/>
                                        </p:tgtEl>
                                        <p:attrNameLst>
                                          <p:attrName>ppt_w</p:attrName>
                                        </p:attrNameLst>
                                      </p:cBhvr>
                                      <p:tavLst>
                                        <p:tav tm="0">
                                          <p:val>
                                            <p:fltVal val="0"/>
                                          </p:val>
                                        </p:tav>
                                        <p:tav tm="100000">
                                          <p:val>
                                            <p:strVal val="#ppt_w"/>
                                          </p:val>
                                        </p:tav>
                                      </p:tavLst>
                                    </p:anim>
                                    <p:anim calcmode="lin" valueType="num">
                                      <p:cBhvr>
                                        <p:cTn id="106" dur="1000" fill="hold"/>
                                        <p:tgtEl>
                                          <p:spTgt spid="179"/>
                                        </p:tgtEl>
                                        <p:attrNameLst>
                                          <p:attrName>ppt_h</p:attrName>
                                        </p:attrNameLst>
                                      </p:cBhvr>
                                      <p:tavLst>
                                        <p:tav tm="0">
                                          <p:val>
                                            <p:fltVal val="0"/>
                                          </p:val>
                                        </p:tav>
                                        <p:tav tm="100000">
                                          <p:val>
                                            <p:strVal val="#ppt_h"/>
                                          </p:val>
                                        </p:tav>
                                      </p:tavLst>
                                    </p:anim>
                                    <p:animEffect transition="in" filter="fade">
                                      <p:cBhvr>
                                        <p:cTn id="107" dur="1000"/>
                                        <p:tgtEl>
                                          <p:spTgt spid="179"/>
                                        </p:tgtEl>
                                      </p:cBhvr>
                                    </p:animEffect>
                                  </p:childTnLst>
                                </p:cTn>
                              </p:par>
                              <p:par>
                                <p:cTn id="108" presetID="16" presetClass="entr" presetSubtype="21" fill="hold" nodeType="withEffect">
                                  <p:stCondLst>
                                    <p:cond delay="0"/>
                                  </p:stCondLst>
                                  <p:childTnLst>
                                    <p:set>
                                      <p:cBhvr>
                                        <p:cTn id="109" dur="1" fill="hold">
                                          <p:stCondLst>
                                            <p:cond delay="0"/>
                                          </p:stCondLst>
                                        </p:cTn>
                                        <p:tgtEl>
                                          <p:spTgt spid="185"/>
                                        </p:tgtEl>
                                        <p:attrNameLst>
                                          <p:attrName>style.visibility</p:attrName>
                                        </p:attrNameLst>
                                      </p:cBhvr>
                                      <p:to>
                                        <p:strVal val="visible"/>
                                      </p:to>
                                    </p:set>
                                    <p:animEffect transition="in" filter="barn(inVertical)">
                                      <p:cBhvr>
                                        <p:cTn id="110" dur="500"/>
                                        <p:tgtEl>
                                          <p:spTgt spid="1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74" grpId="0"/>
      <p:bldP spid="175" grpId="0"/>
      <p:bldP spid="176" grpId="0"/>
      <p:bldP spid="177" grpId="0"/>
      <p:bldP spid="178" grpId="0"/>
      <p:bldP spid="17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0" y="-1"/>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550590" y="-603448"/>
            <a:ext cx="1368153" cy="183418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17"/>
          <p:cNvSpPr txBox="1"/>
          <p:nvPr/>
        </p:nvSpPr>
        <p:spPr>
          <a:xfrm>
            <a:off x="1937870" y="724634"/>
            <a:ext cx="3077216" cy="400110"/>
          </a:xfrm>
          <a:prstGeom prst="rect">
            <a:avLst/>
          </a:prstGeom>
          <a:noFill/>
        </p:spPr>
        <p:txBody>
          <a:bodyPr wrap="square" rtlCol="0">
            <a:spAutoFit/>
          </a:bodyPr>
          <a:lstStyle/>
          <a:p>
            <a:r>
              <a:rPr lang="en-US" altLang="en-US" sz="2000" b="1" dirty="0" err="1" smtClean="0">
                <a:solidFill>
                  <a:schemeClr val="accent2"/>
                </a:solidFill>
                <a:latin typeface="微软雅黑" panose="020B0503020204020204" pitchFamily="34" charset="-122"/>
                <a:ea typeface="微软雅黑" panose="020B0503020204020204" pitchFamily="34" charset="-122"/>
              </a:rPr>
              <a:t>产品介绍</a:t>
            </a:r>
            <a:r>
              <a:rPr lang="en-US" altLang="zh-CN" sz="2000" b="1" dirty="0" smtClean="0">
                <a:solidFill>
                  <a:schemeClr val="accent2"/>
                </a:solidFill>
                <a:latin typeface="微软雅黑" panose="020B0503020204020204" pitchFamily="34" charset="-122"/>
                <a:ea typeface="微软雅黑" panose="020B0503020204020204" pitchFamily="34" charset="-122"/>
              </a:rPr>
              <a:t>--</a:t>
            </a:r>
            <a:r>
              <a:rPr lang="zh-CN" altLang="en-US" sz="2000" b="1" dirty="0" smtClean="0">
                <a:solidFill>
                  <a:schemeClr val="accent2"/>
                </a:solidFill>
                <a:latin typeface="微软雅黑" panose="020B0503020204020204" pitchFamily="34" charset="-122"/>
                <a:ea typeface="微软雅黑" panose="020B0503020204020204" pitchFamily="34" charset="-122"/>
              </a:rPr>
              <a:t>催收</a:t>
            </a:r>
            <a:endParaRPr lang="en-US" sz="2000" b="1" dirty="0">
              <a:solidFill>
                <a:schemeClr val="accent2"/>
              </a:solidFill>
              <a:latin typeface="微软雅黑" panose="020B0503020204020204" pitchFamily="34" charset="-122"/>
              <a:ea typeface="微软雅黑" panose="020B0503020204020204" pitchFamily="34" charset="-122"/>
            </a:endParaRPr>
          </a:p>
        </p:txBody>
      </p:sp>
      <p:sp>
        <p:nvSpPr>
          <p:cNvPr id="31" name="标题 4"/>
          <p:cNvSpPr txBox="1"/>
          <p:nvPr/>
        </p:nvSpPr>
        <p:spPr>
          <a:xfrm>
            <a:off x="226554" y="363133"/>
            <a:ext cx="2016224" cy="4015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和君</a:t>
            </a:r>
            <a:endParaRPr lang="en-US" altLang="zh-CN" sz="2400" b="1" dirty="0">
              <a:solidFill>
                <a:schemeClr val="bg1"/>
              </a:solidFill>
              <a:latin typeface="微软雅黑" panose="020B0503020204020204" pitchFamily="34" charset="-122"/>
              <a:ea typeface="微软雅黑" panose="020B0503020204020204" pitchFamily="34" charset="-122"/>
            </a:endParaRPr>
          </a:p>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纵达</a:t>
            </a:r>
            <a:endParaRPr lang="en-US" altLang="zh-CN" sz="1200" dirty="0">
              <a:solidFill>
                <a:schemeClr val="bg1"/>
              </a:solidFill>
              <a:latin typeface="微软雅黑" panose="020B0503020204020204" pitchFamily="34" charset="-122"/>
              <a:ea typeface="微软雅黑" panose="020B0503020204020204" pitchFamily="34" charset="-122"/>
            </a:endParaRPr>
          </a:p>
        </p:txBody>
      </p:sp>
      <p:graphicFrame>
        <p:nvGraphicFramePr>
          <p:cNvPr id="51" name="图示 50"/>
          <p:cNvGraphicFramePr/>
          <p:nvPr/>
        </p:nvGraphicFramePr>
        <p:xfrm>
          <a:off x="-673546" y="1556792"/>
          <a:ext cx="6353202" cy="4466908"/>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pSp>
        <p:nvGrpSpPr>
          <p:cNvPr id="52" name="组合 61"/>
          <p:cNvGrpSpPr/>
          <p:nvPr/>
        </p:nvGrpSpPr>
        <p:grpSpPr>
          <a:xfrm>
            <a:off x="4941212" y="1614538"/>
            <a:ext cx="8786842" cy="2714644"/>
            <a:chOff x="357158" y="1857364"/>
            <a:chExt cx="8786842" cy="3152786"/>
          </a:xfrm>
        </p:grpSpPr>
        <p:sp>
          <p:nvSpPr>
            <p:cNvPr id="53" name="AutoShape 28"/>
            <p:cNvSpPr>
              <a:spLocks noChangeArrowheads="1"/>
            </p:cNvSpPr>
            <p:nvPr/>
          </p:nvSpPr>
          <p:spPr bwMode="auto">
            <a:xfrm>
              <a:off x="428596" y="2000240"/>
              <a:ext cx="1643074" cy="307777"/>
            </a:xfrm>
            <a:prstGeom prst="homePlate">
              <a:avLst>
                <a:gd name="adj" fmla="val 56037"/>
              </a:avLst>
            </a:prstGeom>
            <a:solidFill>
              <a:srgbClr val="83BBDD"/>
            </a:solidFill>
            <a:ln w="9525" algn="ctr">
              <a:solidFill>
                <a:schemeClr val="tx2">
                  <a:lumMod val="25000"/>
                  <a:lumOff val="75000"/>
                </a:schemeClr>
              </a:solidFill>
              <a:miter lim="800000"/>
            </a:ln>
            <a:effectLst/>
          </p:spPr>
          <p:txBody>
            <a:bodyPr wrap="square">
              <a:spAutoFit/>
            </a:bodyPr>
            <a:lstStyle/>
            <a:p>
              <a:pPr algn="ctr">
                <a:spcBef>
                  <a:spcPct val="50000"/>
                </a:spcBef>
                <a:buClr>
                  <a:srgbClr val="FF0000"/>
                </a:buClr>
                <a:buSzPct val="75000"/>
                <a:buFont typeface="Wingdings" panose="05000000000000000000" pitchFamily="2" charset="2"/>
                <a:buNone/>
              </a:pPr>
              <a:r>
                <a:rPr lang="en-US" altLang="zh-CN" sz="1400" dirty="0">
                  <a:solidFill>
                    <a:schemeClr val="bg1"/>
                  </a:solidFill>
                  <a:latin typeface="微软雅黑" panose="020B0503020204020204" pitchFamily="34" charset="-122"/>
                  <a:ea typeface="微软雅黑" panose="020B0503020204020204" pitchFamily="34" charset="-122"/>
                </a:rPr>
                <a:t>M1</a:t>
              </a:r>
              <a:r>
                <a:rPr lang="zh-CN" altLang="en-US" sz="1400" dirty="0">
                  <a:solidFill>
                    <a:schemeClr val="bg1"/>
                  </a:solidFill>
                  <a:latin typeface="微软雅黑" panose="020B0503020204020204" pitchFamily="34" charset="-122"/>
                  <a:ea typeface="微软雅黑" panose="020B0503020204020204" pitchFamily="34" charset="-122"/>
                </a:rPr>
                <a:t>账龄</a:t>
              </a:r>
              <a:endParaRPr lang="en-US" altLang="zh-CN" sz="1400" dirty="0">
                <a:solidFill>
                  <a:schemeClr val="bg1"/>
                </a:solidFill>
                <a:latin typeface="微软雅黑" panose="020B0503020204020204" pitchFamily="34" charset="-122"/>
                <a:ea typeface="微软雅黑" panose="020B0503020204020204" pitchFamily="34" charset="-122"/>
              </a:endParaRPr>
            </a:p>
          </p:txBody>
        </p:sp>
        <p:sp>
          <p:nvSpPr>
            <p:cNvPr id="54" name="Rectangle 30"/>
            <p:cNvSpPr>
              <a:spLocks noChangeArrowheads="1"/>
            </p:cNvSpPr>
            <p:nvPr/>
          </p:nvSpPr>
          <p:spPr bwMode="auto">
            <a:xfrm>
              <a:off x="4071926" y="4481513"/>
              <a:ext cx="2808288" cy="528637"/>
            </a:xfrm>
            <a:prstGeom prst="rect">
              <a:avLst/>
            </a:prstGeom>
            <a:noFill/>
            <a:ln w="9525" algn="ctr">
              <a:noFill/>
              <a:miter lim="800000"/>
            </a:ln>
            <a:effectLst/>
          </p:spPr>
          <p:txBody>
            <a:bodyPr/>
            <a:lstStyle/>
            <a:p>
              <a:pPr>
                <a:spcBef>
                  <a:spcPct val="50000"/>
                </a:spcBef>
                <a:buClr>
                  <a:srgbClr val="FF0000"/>
                </a:buClr>
                <a:buSzPct val="75000"/>
                <a:buFont typeface="Wingdings" panose="05000000000000000000" pitchFamily="2" charset="2"/>
                <a:buNone/>
              </a:pPr>
              <a:endParaRPr lang="zh-CN" altLang="en-US" sz="1400" b="1" dirty="0">
                <a:latin typeface="微软雅黑" panose="020B0503020204020204" pitchFamily="34" charset="-122"/>
                <a:ea typeface="微软雅黑" panose="020B0503020204020204" pitchFamily="34" charset="-122"/>
              </a:endParaRPr>
            </a:p>
          </p:txBody>
        </p:sp>
        <p:sp>
          <p:nvSpPr>
            <p:cNvPr id="55" name="AutoShape 31"/>
            <p:cNvSpPr>
              <a:spLocks noChangeArrowheads="1"/>
            </p:cNvSpPr>
            <p:nvPr/>
          </p:nvSpPr>
          <p:spPr bwMode="auto">
            <a:xfrm>
              <a:off x="357158" y="3214686"/>
              <a:ext cx="1714512" cy="307777"/>
            </a:xfrm>
            <a:prstGeom prst="homePlate">
              <a:avLst>
                <a:gd name="adj" fmla="val 56037"/>
              </a:avLst>
            </a:prstGeom>
            <a:solidFill>
              <a:srgbClr val="83BBDD"/>
            </a:solidFill>
            <a:ln w="9525" algn="ctr">
              <a:solidFill>
                <a:schemeClr val="bg1"/>
              </a:solidFill>
              <a:miter lim="800000"/>
            </a:ln>
            <a:effectLst/>
          </p:spPr>
          <p:txBody>
            <a:bodyPr wrap="square">
              <a:spAutoFit/>
            </a:bodyPr>
            <a:lstStyle/>
            <a:p>
              <a:pPr algn="ctr">
                <a:spcBef>
                  <a:spcPct val="50000"/>
                </a:spcBef>
                <a:buClr>
                  <a:srgbClr val="FF0000"/>
                </a:buClr>
                <a:buSzPct val="75000"/>
                <a:buFont typeface="Wingdings" panose="05000000000000000000" pitchFamily="2" charset="2"/>
                <a:buNone/>
              </a:pPr>
              <a:r>
                <a:rPr lang="en-US" altLang="zh-CN" sz="1400" dirty="0">
                  <a:solidFill>
                    <a:schemeClr val="bg1"/>
                  </a:solidFill>
                  <a:latin typeface="微软雅黑" panose="020B0503020204020204" pitchFamily="34" charset="-122"/>
                  <a:ea typeface="微软雅黑" panose="020B0503020204020204" pitchFamily="34" charset="-122"/>
                </a:rPr>
                <a:t>M2-M3</a:t>
              </a:r>
              <a:r>
                <a:rPr lang="zh-CN" altLang="en-US" sz="1400" dirty="0">
                  <a:solidFill>
                    <a:schemeClr val="bg1"/>
                  </a:solidFill>
                  <a:latin typeface="微软雅黑" panose="020B0503020204020204" pitchFamily="34" charset="-122"/>
                  <a:ea typeface="微软雅黑" panose="020B0503020204020204" pitchFamily="34" charset="-122"/>
                </a:rPr>
                <a:t>账龄</a:t>
              </a:r>
              <a:endParaRPr lang="en-US" altLang="zh-CN" sz="1400" dirty="0">
                <a:solidFill>
                  <a:schemeClr val="bg1"/>
                </a:solidFill>
                <a:latin typeface="微软雅黑" panose="020B0503020204020204" pitchFamily="34" charset="-122"/>
                <a:ea typeface="微软雅黑" panose="020B0503020204020204" pitchFamily="34" charset="-122"/>
              </a:endParaRPr>
            </a:p>
          </p:txBody>
        </p:sp>
        <p:sp>
          <p:nvSpPr>
            <p:cNvPr id="56" name="矩形 55"/>
            <p:cNvSpPr/>
            <p:nvPr/>
          </p:nvSpPr>
          <p:spPr>
            <a:xfrm>
              <a:off x="2214514" y="1857364"/>
              <a:ext cx="6929486" cy="857884"/>
            </a:xfrm>
            <a:prstGeom prst="rect">
              <a:avLst/>
            </a:prstGeom>
          </p:spPr>
          <p:txBody>
            <a:bodyPr wrap="square">
              <a:spAutoFit/>
            </a:bodyPr>
            <a:lstStyle/>
            <a:p>
              <a:r>
                <a:rPr lang="zh-CN" altLang="en-US" sz="1400" b="1" dirty="0">
                  <a:latin typeface="微软雅黑" panose="020B0503020204020204" pitchFamily="34" charset="-122"/>
                  <a:ea typeface="微软雅黑" panose="020B0503020204020204" pitchFamily="34" charset="-122"/>
                </a:rPr>
                <a:t>服务目标：</a:t>
              </a:r>
              <a:r>
                <a:rPr lang="zh-CN" altLang="en-US" sz="1400" dirty="0">
                  <a:latin typeface="微软雅黑" panose="020B0503020204020204" pitchFamily="34" charset="-122"/>
                  <a:ea typeface="微软雅黑" panose="020B0503020204020204" pitchFamily="34" charset="-122"/>
                </a:rPr>
                <a:t>账务提醒为主，关注客户感受，杜绝投诉；</a:t>
              </a:r>
              <a:endParaRPr lang="zh-CN" altLang="en-US" sz="1400" dirty="0">
                <a:latin typeface="微软雅黑" panose="020B0503020204020204" pitchFamily="34" charset="-122"/>
                <a:ea typeface="微软雅黑" panose="020B0503020204020204" pitchFamily="34" charset="-122"/>
              </a:endParaRPr>
            </a:p>
            <a:p>
              <a:r>
                <a:rPr lang="zh-CN" altLang="en-US" sz="1400" b="1" dirty="0">
                  <a:latin typeface="微软雅黑" panose="020B0503020204020204" pitchFamily="34" charset="-122"/>
                  <a:ea typeface="微软雅黑" panose="020B0503020204020204" pitchFamily="34" charset="-122"/>
                </a:rPr>
                <a:t>风险防控：</a:t>
              </a:r>
              <a:r>
                <a:rPr lang="zh-CN" altLang="en-US" sz="1400" dirty="0">
                  <a:latin typeface="微软雅黑" panose="020B0503020204020204" pitchFamily="34" charset="-122"/>
                  <a:ea typeface="微软雅黑" panose="020B0503020204020204" pitchFamily="34" charset="-122"/>
                </a:rPr>
                <a:t>排查欺诈风险，掌握客户信息，筛选客户质量；</a:t>
              </a:r>
              <a:endParaRPr lang="zh-CN" altLang="en-US" sz="1400" dirty="0">
                <a:latin typeface="微软雅黑" panose="020B0503020204020204" pitchFamily="34" charset="-122"/>
                <a:ea typeface="微软雅黑" panose="020B0503020204020204" pitchFamily="34" charset="-122"/>
              </a:endParaRPr>
            </a:p>
            <a:p>
              <a:r>
                <a:rPr lang="zh-CN" altLang="en-US" sz="1400" b="1" dirty="0">
                  <a:latin typeface="微软雅黑" panose="020B0503020204020204" pitchFamily="34" charset="-122"/>
                  <a:ea typeface="微软雅黑" panose="020B0503020204020204" pitchFamily="34" charset="-122"/>
                </a:rPr>
                <a:t>外包考核：</a:t>
              </a:r>
              <a:r>
                <a:rPr lang="zh-CN" altLang="en-US" sz="1400" dirty="0">
                  <a:latin typeface="微软雅黑" panose="020B0503020204020204" pitchFamily="34" charset="-122"/>
                  <a:ea typeface="微软雅黑" panose="020B0503020204020204" pitchFamily="34" charset="-122"/>
                </a:rPr>
                <a:t>综合全面，关注过程。</a:t>
              </a:r>
              <a:endParaRPr lang="zh-CN" altLang="en-US" sz="1400" dirty="0">
                <a:latin typeface="微软雅黑" panose="020B0503020204020204" pitchFamily="34" charset="-122"/>
                <a:ea typeface="微软雅黑" panose="020B0503020204020204" pitchFamily="34" charset="-122"/>
              </a:endParaRPr>
            </a:p>
          </p:txBody>
        </p:sp>
        <p:sp>
          <p:nvSpPr>
            <p:cNvPr id="57" name="矩形 56"/>
            <p:cNvSpPr/>
            <p:nvPr/>
          </p:nvSpPr>
          <p:spPr>
            <a:xfrm>
              <a:off x="2214546" y="3000372"/>
              <a:ext cx="4606232" cy="857884"/>
            </a:xfrm>
            <a:prstGeom prst="rect">
              <a:avLst/>
            </a:prstGeom>
          </p:spPr>
          <p:txBody>
            <a:bodyPr wrap="square">
              <a:spAutoFit/>
            </a:bodyPr>
            <a:lstStyle/>
            <a:p>
              <a:r>
                <a:rPr lang="zh-CN" altLang="en-US" sz="1400" b="1" dirty="0">
                  <a:latin typeface="微软雅黑" panose="020B0503020204020204" pitchFamily="34" charset="-122"/>
                  <a:ea typeface="微软雅黑" panose="020B0503020204020204" pitchFamily="34" charset="-122"/>
                </a:rPr>
                <a:t>服务目的：</a:t>
              </a:r>
              <a:r>
                <a:rPr lang="zh-CN" altLang="en-US" sz="1400" dirty="0">
                  <a:latin typeface="微软雅黑" panose="020B0503020204020204" pitchFamily="34" charset="-122"/>
                  <a:ea typeface="微软雅黑" panose="020B0503020204020204" pitchFamily="34" charset="-122"/>
                </a:rPr>
                <a:t>以欠款催缴为目的，降低资产不良率；</a:t>
              </a:r>
              <a:endParaRPr lang="zh-CN" altLang="en-US" sz="1400" dirty="0">
                <a:latin typeface="微软雅黑" panose="020B0503020204020204" pitchFamily="34" charset="-122"/>
                <a:ea typeface="微软雅黑" panose="020B0503020204020204" pitchFamily="34" charset="-122"/>
              </a:endParaRPr>
            </a:p>
            <a:p>
              <a:r>
                <a:rPr lang="zh-CN" altLang="en-US" sz="1400" b="1" dirty="0">
                  <a:latin typeface="微软雅黑" panose="020B0503020204020204" pitchFamily="34" charset="-122"/>
                  <a:ea typeface="微软雅黑" panose="020B0503020204020204" pitchFamily="34" charset="-122"/>
                </a:rPr>
                <a:t>催缴过程：</a:t>
              </a:r>
              <a:r>
                <a:rPr lang="zh-CN" altLang="en-US" sz="1400" dirty="0">
                  <a:latin typeface="微软雅黑" panose="020B0503020204020204" pitchFamily="34" charset="-122"/>
                  <a:ea typeface="微软雅黑" panose="020B0503020204020204" pitchFamily="34" charset="-122"/>
                </a:rPr>
                <a:t>人工跟催，强调话术及施压力度；</a:t>
              </a:r>
              <a:endParaRPr lang="zh-CN" altLang="en-US" sz="1400" dirty="0">
                <a:latin typeface="微软雅黑" panose="020B0503020204020204" pitchFamily="34" charset="-122"/>
                <a:ea typeface="微软雅黑" panose="020B0503020204020204" pitchFamily="34" charset="-122"/>
              </a:endParaRPr>
            </a:p>
            <a:p>
              <a:r>
                <a:rPr lang="zh-CN" altLang="en-US" sz="1400" b="1" dirty="0">
                  <a:latin typeface="微软雅黑" panose="020B0503020204020204" pitchFamily="34" charset="-122"/>
                  <a:ea typeface="微软雅黑" panose="020B0503020204020204" pitchFamily="34" charset="-122"/>
                </a:rPr>
                <a:t>外包考核：</a:t>
              </a:r>
              <a:r>
                <a:rPr lang="en-US" altLang="zh-CN" sz="1400" dirty="0">
                  <a:latin typeface="微软雅黑" panose="020B0503020204020204" pitchFamily="34" charset="-122"/>
                  <a:ea typeface="微软雅黑" panose="020B0503020204020204" pitchFamily="34" charset="-122"/>
                </a:rPr>
                <a:t>CYCLE</a:t>
              </a:r>
              <a:r>
                <a:rPr lang="zh-CN" altLang="en-US" sz="1400" dirty="0">
                  <a:latin typeface="微软雅黑" panose="020B0503020204020204" pitchFamily="34" charset="-122"/>
                  <a:ea typeface="微软雅黑" panose="020B0503020204020204" pitchFamily="34" charset="-122"/>
                </a:rPr>
                <a:t>回款金额比例及账户比例。</a:t>
              </a:r>
              <a:endParaRPr lang="zh-CN" altLang="en-US" sz="1400" dirty="0">
                <a:latin typeface="微软雅黑" panose="020B0503020204020204" pitchFamily="34" charset="-122"/>
                <a:ea typeface="微软雅黑" panose="020B0503020204020204" pitchFamily="34" charset="-122"/>
              </a:endParaRPr>
            </a:p>
          </p:txBody>
        </p:sp>
      </p:grpSp>
      <p:sp>
        <p:nvSpPr>
          <p:cNvPr id="62" name="AutoShape 31"/>
          <p:cNvSpPr>
            <a:spLocks noChangeArrowheads="1"/>
          </p:cNvSpPr>
          <p:nvPr/>
        </p:nvSpPr>
        <p:spPr bwMode="auto">
          <a:xfrm>
            <a:off x="4943078" y="3666955"/>
            <a:ext cx="1714512" cy="307777"/>
          </a:xfrm>
          <a:prstGeom prst="homePlate">
            <a:avLst>
              <a:gd name="adj" fmla="val 56037"/>
            </a:avLst>
          </a:prstGeom>
          <a:solidFill>
            <a:srgbClr val="83BBDD"/>
          </a:solidFill>
          <a:ln w="9525" algn="ctr">
            <a:solidFill>
              <a:schemeClr val="bg1"/>
            </a:solidFill>
            <a:miter lim="800000"/>
          </a:ln>
          <a:effectLst/>
        </p:spPr>
        <p:txBody>
          <a:bodyPr wrap="square">
            <a:spAutoFit/>
          </a:bodyPr>
          <a:lstStyle/>
          <a:p>
            <a:pPr algn="ctr">
              <a:spcBef>
                <a:spcPct val="50000"/>
              </a:spcBef>
              <a:buClr>
                <a:srgbClr val="FF0000"/>
              </a:buClr>
              <a:buSzPct val="75000"/>
              <a:buFont typeface="Wingdings" panose="05000000000000000000" pitchFamily="2" charset="2"/>
              <a:buNone/>
            </a:pPr>
            <a:r>
              <a:rPr lang="en-US" altLang="zh-CN" sz="1400" dirty="0">
                <a:solidFill>
                  <a:schemeClr val="bg1"/>
                </a:solidFill>
                <a:latin typeface="微软雅黑" panose="020B0503020204020204" pitchFamily="34" charset="-122"/>
                <a:ea typeface="微软雅黑" panose="020B0503020204020204" pitchFamily="34" charset="-122"/>
              </a:rPr>
              <a:t>M</a:t>
            </a:r>
            <a:r>
              <a:rPr lang="en-US" altLang="en-US" sz="1400" dirty="0">
                <a:solidFill>
                  <a:schemeClr val="bg1"/>
                </a:solidFill>
                <a:latin typeface="微软雅黑" panose="020B0503020204020204" pitchFamily="34" charset="-122"/>
                <a:ea typeface="微软雅黑" panose="020B0503020204020204" pitchFamily="34" charset="-122"/>
              </a:rPr>
              <a:t>4以上</a:t>
            </a:r>
            <a:r>
              <a:rPr lang="zh-CN" altLang="en-US" sz="1400" dirty="0">
                <a:solidFill>
                  <a:schemeClr val="bg1"/>
                </a:solidFill>
                <a:latin typeface="微软雅黑" panose="020B0503020204020204" pitchFamily="34" charset="-122"/>
                <a:ea typeface="微软雅黑" panose="020B0503020204020204" pitchFamily="34" charset="-122"/>
              </a:rPr>
              <a:t>账龄</a:t>
            </a:r>
            <a:endParaRPr lang="en-US" altLang="zh-CN" sz="1400" dirty="0">
              <a:solidFill>
                <a:schemeClr val="bg1"/>
              </a:solidFill>
              <a:latin typeface="微软雅黑" panose="020B0503020204020204" pitchFamily="34" charset="-122"/>
              <a:ea typeface="微软雅黑" panose="020B0503020204020204" pitchFamily="34" charset="-122"/>
            </a:endParaRPr>
          </a:p>
        </p:txBody>
      </p:sp>
      <p:sp>
        <p:nvSpPr>
          <p:cNvPr id="63" name="矩形 62"/>
          <p:cNvSpPr/>
          <p:nvPr/>
        </p:nvSpPr>
        <p:spPr>
          <a:xfrm>
            <a:off x="6800466" y="3482424"/>
            <a:ext cx="4663802" cy="954107"/>
          </a:xfrm>
          <a:prstGeom prst="rect">
            <a:avLst/>
          </a:prstGeom>
        </p:spPr>
        <p:txBody>
          <a:bodyPr wrap="square">
            <a:spAutoFit/>
          </a:bodyPr>
          <a:lstStyle/>
          <a:p>
            <a:r>
              <a:rPr lang="zh-CN" altLang="en-US" sz="1400" b="1" dirty="0">
                <a:latin typeface="微软雅黑" panose="020B0503020204020204" pitchFamily="34" charset="-122"/>
                <a:ea typeface="微软雅黑" panose="020B0503020204020204" pitchFamily="34" charset="-122"/>
              </a:rPr>
              <a:t>服务目的：</a:t>
            </a:r>
            <a:r>
              <a:rPr lang="zh-CN" altLang="en-US" sz="1400" dirty="0">
                <a:latin typeface="微软雅黑" panose="020B0503020204020204" pitchFamily="34" charset="-122"/>
                <a:ea typeface="微软雅黑" panose="020B0503020204020204" pitchFamily="34" charset="-122"/>
              </a:rPr>
              <a:t>以欠款催缴为目的，降低资产不良率；</a:t>
            </a:r>
            <a:endParaRPr lang="zh-CN" altLang="en-US" sz="1400" dirty="0">
              <a:latin typeface="微软雅黑" panose="020B0503020204020204" pitchFamily="34" charset="-122"/>
              <a:ea typeface="微软雅黑" panose="020B0503020204020204" pitchFamily="34" charset="-122"/>
            </a:endParaRPr>
          </a:p>
          <a:p>
            <a:r>
              <a:rPr lang="zh-CN" altLang="en-US" sz="1400" b="1" dirty="0">
                <a:latin typeface="微软雅黑" panose="020B0503020204020204" pitchFamily="34" charset="-122"/>
                <a:ea typeface="微软雅黑" panose="020B0503020204020204" pitchFamily="34" charset="-122"/>
              </a:rPr>
              <a:t>催缴过程：</a:t>
            </a:r>
            <a:r>
              <a:rPr lang="zh-CN" altLang="en-US" sz="1400" dirty="0">
                <a:latin typeface="微软雅黑" panose="020B0503020204020204" pitchFamily="34" charset="-122"/>
                <a:ea typeface="微软雅黑" panose="020B0503020204020204" pitchFamily="34" charset="-122"/>
              </a:rPr>
              <a:t>人工跟催，强调话术及施压力度，</a:t>
            </a:r>
            <a:r>
              <a:rPr lang="en-US" altLang="en-US" sz="1400" dirty="0">
                <a:latin typeface="微软雅黑" panose="020B0503020204020204" pitchFamily="34" charset="-122"/>
                <a:ea typeface="微软雅黑" panose="020B0503020204020204" pitchFamily="34" charset="-122"/>
              </a:rPr>
              <a:t>加大跟催力度，360度合理合法搜索欠款人信息</a:t>
            </a:r>
            <a:r>
              <a:rPr lang="zh-CN" altLang="en-US" sz="1400" dirty="0">
                <a:latin typeface="微软雅黑" panose="020B0503020204020204" pitchFamily="34" charset="-122"/>
                <a:ea typeface="微软雅黑" panose="020B0503020204020204" pitchFamily="34" charset="-122"/>
              </a:rPr>
              <a:t>；</a:t>
            </a:r>
            <a:endParaRPr lang="zh-CN" altLang="en-US" sz="1400" dirty="0">
              <a:latin typeface="微软雅黑" panose="020B0503020204020204" pitchFamily="34" charset="-122"/>
              <a:ea typeface="微软雅黑" panose="020B0503020204020204" pitchFamily="34" charset="-122"/>
            </a:endParaRPr>
          </a:p>
          <a:p>
            <a:r>
              <a:rPr lang="zh-CN" altLang="en-US" sz="1400" b="1" dirty="0">
                <a:latin typeface="微软雅黑" panose="020B0503020204020204" pitchFamily="34" charset="-122"/>
                <a:ea typeface="微软雅黑" panose="020B0503020204020204" pitchFamily="34" charset="-122"/>
              </a:rPr>
              <a:t>外包考核：</a:t>
            </a:r>
            <a:r>
              <a:rPr lang="en-US" altLang="zh-CN" sz="1400" dirty="0">
                <a:latin typeface="微软雅黑" panose="020B0503020204020204" pitchFamily="34" charset="-122"/>
                <a:ea typeface="微软雅黑" panose="020B0503020204020204" pitchFamily="34" charset="-122"/>
              </a:rPr>
              <a:t>CYCLE</a:t>
            </a:r>
            <a:r>
              <a:rPr lang="zh-CN" altLang="en-US" sz="1400" dirty="0">
                <a:latin typeface="微软雅黑" panose="020B0503020204020204" pitchFamily="34" charset="-122"/>
                <a:ea typeface="微软雅黑" panose="020B0503020204020204" pitchFamily="34" charset="-122"/>
              </a:rPr>
              <a:t>回款金额比例及账户比例。</a:t>
            </a:r>
            <a:endParaRPr lang="zh-CN" altLang="en-US" sz="1400" dirty="0">
              <a:latin typeface="微软雅黑" panose="020B0503020204020204" pitchFamily="34" charset="-122"/>
              <a:ea typeface="微软雅黑" panose="020B0503020204020204" pitchFamily="34" charset="-122"/>
            </a:endParaRPr>
          </a:p>
        </p:txBody>
      </p:sp>
      <p:sp>
        <p:nvSpPr>
          <p:cNvPr id="22" name="TextBox 8"/>
          <p:cNvSpPr txBox="1"/>
          <p:nvPr/>
        </p:nvSpPr>
        <p:spPr>
          <a:xfrm>
            <a:off x="5159102"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集团简介</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23" name="直接连接符 22"/>
          <p:cNvCxnSpPr/>
          <p:nvPr/>
        </p:nvCxnSpPr>
        <p:spPr>
          <a:xfrm>
            <a:off x="6599262"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4" name="TextBox 10"/>
          <p:cNvSpPr txBox="1"/>
          <p:nvPr/>
        </p:nvSpPr>
        <p:spPr>
          <a:xfrm>
            <a:off x="6815286" y="116632"/>
            <a:ext cx="1637056" cy="400110"/>
          </a:xfrm>
          <a:prstGeom prst="rect">
            <a:avLst/>
          </a:prstGeom>
          <a:noFill/>
        </p:spPr>
        <p:txBody>
          <a:bodyPr wrap="square" rtlCol="0">
            <a:spAutoFit/>
          </a:bodyPr>
          <a:lstStyle/>
          <a:p>
            <a:r>
              <a:rPr lang="zh-CN" altLang="en-US" sz="2000" b="1" dirty="0">
                <a:solidFill>
                  <a:srgbClr val="F8931D"/>
                </a:solidFill>
                <a:latin typeface="微软雅黑" panose="020B0503020204020204" pitchFamily="34" charset="-122"/>
                <a:ea typeface="微软雅黑" panose="020B0503020204020204" pitchFamily="34" charset="-122"/>
              </a:rPr>
              <a:t>产品服务</a:t>
            </a:r>
            <a:endParaRPr lang="en-US" sz="2000" b="1" dirty="0">
              <a:solidFill>
                <a:srgbClr val="F8931D"/>
              </a:solidFill>
              <a:latin typeface="微软雅黑" panose="020B0503020204020204" pitchFamily="34" charset="-122"/>
              <a:ea typeface="微软雅黑" panose="020B0503020204020204" pitchFamily="34" charset="-122"/>
            </a:endParaRPr>
          </a:p>
        </p:txBody>
      </p:sp>
      <p:cxnSp>
        <p:nvCxnSpPr>
          <p:cNvPr id="25" name="直接连接符 24"/>
          <p:cNvCxnSpPr/>
          <p:nvPr/>
        </p:nvCxnSpPr>
        <p:spPr>
          <a:xfrm>
            <a:off x="8255446"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6" name="TextBox 12"/>
          <p:cNvSpPr txBox="1"/>
          <p:nvPr/>
        </p:nvSpPr>
        <p:spPr>
          <a:xfrm>
            <a:off x="8490598"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运营体系</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27" name="直接连接符 26"/>
          <p:cNvCxnSpPr/>
          <p:nvPr/>
        </p:nvCxnSpPr>
        <p:spPr>
          <a:xfrm>
            <a:off x="9911630"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8" name="TextBox 15"/>
          <p:cNvSpPr txBox="1"/>
          <p:nvPr/>
        </p:nvSpPr>
        <p:spPr>
          <a:xfrm>
            <a:off x="10146782"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运营基地</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2000"/>
    </mc:Choice>
    <mc:Fallback>
      <p:transition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0" y="-1"/>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550590" y="-603448"/>
            <a:ext cx="1368153" cy="183418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17"/>
          <p:cNvSpPr txBox="1"/>
          <p:nvPr/>
        </p:nvSpPr>
        <p:spPr>
          <a:xfrm>
            <a:off x="1937870" y="724634"/>
            <a:ext cx="3869304" cy="400110"/>
          </a:xfrm>
          <a:prstGeom prst="rect">
            <a:avLst/>
          </a:prstGeom>
          <a:noFill/>
        </p:spPr>
        <p:txBody>
          <a:bodyPr wrap="square" rtlCol="0">
            <a:spAutoFit/>
          </a:bodyPr>
          <a:lstStyle/>
          <a:p>
            <a:r>
              <a:rPr lang="zh-CN" altLang="en-US" sz="2000" b="1" dirty="0">
                <a:solidFill>
                  <a:schemeClr val="accent2"/>
                </a:solidFill>
                <a:latin typeface="微软雅黑" panose="020B0503020204020204" pitchFamily="34" charset="-122"/>
                <a:ea typeface="微软雅黑" panose="020B0503020204020204" pitchFamily="34" charset="-122"/>
              </a:rPr>
              <a:t>产</a:t>
            </a:r>
            <a:r>
              <a:rPr lang="en-US" altLang="en-US" sz="2000" b="1" dirty="0">
                <a:solidFill>
                  <a:schemeClr val="accent2"/>
                </a:solidFill>
                <a:latin typeface="微软雅黑" panose="020B0503020204020204" pitchFamily="34" charset="-122"/>
                <a:ea typeface="微软雅黑" panose="020B0503020204020204" pitchFamily="34" charset="-122"/>
              </a:rPr>
              <a:t>品</a:t>
            </a:r>
            <a:r>
              <a:rPr lang="zh-CN" altLang="en-US" sz="2000" b="1" dirty="0" smtClean="0">
                <a:solidFill>
                  <a:schemeClr val="accent2"/>
                </a:solidFill>
                <a:latin typeface="微软雅黑" panose="020B0503020204020204" pitchFamily="34" charset="-122"/>
                <a:ea typeface="微软雅黑" panose="020B0503020204020204" pitchFamily="34" charset="-122"/>
              </a:rPr>
              <a:t>结构</a:t>
            </a:r>
            <a:r>
              <a:rPr lang="en-US" altLang="zh-CN" sz="2000" b="1" dirty="0" smtClean="0">
                <a:solidFill>
                  <a:schemeClr val="accent2"/>
                </a:solidFill>
                <a:latin typeface="微软雅黑" panose="020B0503020204020204" pitchFamily="34" charset="-122"/>
                <a:ea typeface="微软雅黑" panose="020B0503020204020204" pitchFamily="34" charset="-122"/>
              </a:rPr>
              <a:t>--</a:t>
            </a:r>
            <a:r>
              <a:rPr lang="zh-CN" altLang="en-US" sz="2000" b="1" dirty="0" smtClean="0">
                <a:solidFill>
                  <a:schemeClr val="accent2"/>
                </a:solidFill>
                <a:latin typeface="微软雅黑" panose="020B0503020204020204" pitchFamily="34" charset="-122"/>
                <a:ea typeface="微软雅黑" panose="020B0503020204020204" pitchFamily="34" charset="-122"/>
              </a:rPr>
              <a:t>零售金融服务</a:t>
            </a:r>
            <a:endParaRPr lang="en-US" sz="2000" b="1" dirty="0">
              <a:solidFill>
                <a:schemeClr val="accent2"/>
              </a:solidFill>
              <a:latin typeface="微软雅黑" panose="020B0503020204020204" pitchFamily="34" charset="-122"/>
              <a:ea typeface="微软雅黑" panose="020B0503020204020204" pitchFamily="34" charset="-122"/>
            </a:endParaRPr>
          </a:p>
        </p:txBody>
      </p:sp>
      <p:sp>
        <p:nvSpPr>
          <p:cNvPr id="79" name="标题 4"/>
          <p:cNvSpPr txBox="1"/>
          <p:nvPr/>
        </p:nvSpPr>
        <p:spPr>
          <a:xfrm>
            <a:off x="226554" y="363133"/>
            <a:ext cx="2016224" cy="4015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和君</a:t>
            </a:r>
            <a:endParaRPr lang="en-US" altLang="zh-CN" sz="2400" b="1" dirty="0">
              <a:solidFill>
                <a:schemeClr val="bg1"/>
              </a:solidFill>
              <a:latin typeface="微软雅黑" panose="020B0503020204020204" pitchFamily="34" charset="-122"/>
              <a:ea typeface="微软雅黑" panose="020B0503020204020204" pitchFamily="34" charset="-122"/>
            </a:endParaRPr>
          </a:p>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纵达</a:t>
            </a:r>
            <a:endParaRPr lang="en-US" altLang="zh-CN" sz="1200" dirty="0">
              <a:solidFill>
                <a:schemeClr val="bg1"/>
              </a:solidFill>
              <a:latin typeface="微软雅黑" panose="020B0503020204020204" pitchFamily="34" charset="-122"/>
              <a:ea typeface="微软雅黑" panose="020B0503020204020204" pitchFamily="34" charset="-122"/>
            </a:endParaRPr>
          </a:p>
        </p:txBody>
      </p:sp>
      <p:graphicFrame>
        <p:nvGraphicFramePr>
          <p:cNvPr id="52" name="图示 51"/>
          <p:cNvGraphicFramePr/>
          <p:nvPr/>
        </p:nvGraphicFramePr>
        <p:xfrm>
          <a:off x="239318" y="1412776"/>
          <a:ext cx="11951095" cy="510311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53" name="弧形 52"/>
          <p:cNvSpPr/>
          <p:nvPr/>
        </p:nvSpPr>
        <p:spPr>
          <a:xfrm rot="369224">
            <a:off x="3626432" y="1274227"/>
            <a:ext cx="4413491" cy="5228630"/>
          </a:xfrm>
          <a:prstGeom prst="arc">
            <a:avLst>
              <a:gd name="adj1" fmla="val 16200000"/>
              <a:gd name="adj2" fmla="val 16141530"/>
            </a:avLst>
          </a:prstGeom>
          <a:ln w="41275">
            <a:solidFill>
              <a:srgbClr val="FFFF00"/>
            </a:solidFill>
            <a:prstDash val="sysDash"/>
          </a:ln>
        </p:spPr>
        <p:style>
          <a:lnRef idx="1">
            <a:schemeClr val="accent1"/>
          </a:lnRef>
          <a:fillRef idx="0">
            <a:schemeClr val="accent1"/>
          </a:fillRef>
          <a:effectRef idx="0">
            <a:schemeClr val="accent1"/>
          </a:effectRef>
          <a:fontRef idx="minor">
            <a:schemeClr val="tx1"/>
          </a:fontRef>
        </p:style>
        <p:txBody>
          <a:bodyPr lIns="121908" tIns="60954" rIns="121908" bIns="60954" rtlCol="0" anchor="ctr"/>
          <a:lstStyle/>
          <a:p>
            <a:pPr algn="ctr"/>
            <a:endParaRPr lang="zh-CN" altLang="en-US"/>
          </a:p>
        </p:txBody>
      </p:sp>
      <p:sp>
        <p:nvSpPr>
          <p:cNvPr id="23" name="TextBox 8"/>
          <p:cNvSpPr txBox="1"/>
          <p:nvPr/>
        </p:nvSpPr>
        <p:spPr>
          <a:xfrm>
            <a:off x="5159102"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集团简介</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24" name="直接连接符 23"/>
          <p:cNvCxnSpPr/>
          <p:nvPr/>
        </p:nvCxnSpPr>
        <p:spPr>
          <a:xfrm>
            <a:off x="6599262"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5" name="TextBox 10"/>
          <p:cNvSpPr txBox="1"/>
          <p:nvPr/>
        </p:nvSpPr>
        <p:spPr>
          <a:xfrm>
            <a:off x="6815286" y="116632"/>
            <a:ext cx="1637056" cy="400110"/>
          </a:xfrm>
          <a:prstGeom prst="rect">
            <a:avLst/>
          </a:prstGeom>
          <a:noFill/>
        </p:spPr>
        <p:txBody>
          <a:bodyPr wrap="square" rtlCol="0">
            <a:spAutoFit/>
          </a:bodyPr>
          <a:lstStyle/>
          <a:p>
            <a:r>
              <a:rPr lang="zh-CN" altLang="en-US" sz="2000" b="1" dirty="0">
                <a:solidFill>
                  <a:srgbClr val="F8931D"/>
                </a:solidFill>
                <a:latin typeface="微软雅黑" panose="020B0503020204020204" pitchFamily="34" charset="-122"/>
                <a:ea typeface="微软雅黑" panose="020B0503020204020204" pitchFamily="34" charset="-122"/>
              </a:rPr>
              <a:t>产品服务</a:t>
            </a:r>
            <a:endParaRPr lang="en-US" sz="2000" b="1" dirty="0">
              <a:solidFill>
                <a:srgbClr val="F8931D"/>
              </a:solidFill>
              <a:latin typeface="微软雅黑" panose="020B0503020204020204" pitchFamily="34" charset="-122"/>
              <a:ea typeface="微软雅黑" panose="020B0503020204020204" pitchFamily="34" charset="-122"/>
            </a:endParaRPr>
          </a:p>
        </p:txBody>
      </p:sp>
      <p:cxnSp>
        <p:nvCxnSpPr>
          <p:cNvPr id="26" name="直接连接符 25"/>
          <p:cNvCxnSpPr/>
          <p:nvPr/>
        </p:nvCxnSpPr>
        <p:spPr>
          <a:xfrm>
            <a:off x="8255446"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7" name="TextBox 12"/>
          <p:cNvSpPr txBox="1"/>
          <p:nvPr/>
        </p:nvSpPr>
        <p:spPr>
          <a:xfrm>
            <a:off x="8490598"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运营体系</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28" name="直接连接符 27"/>
          <p:cNvCxnSpPr/>
          <p:nvPr/>
        </p:nvCxnSpPr>
        <p:spPr>
          <a:xfrm>
            <a:off x="9911630"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9" name="TextBox 15"/>
          <p:cNvSpPr txBox="1"/>
          <p:nvPr/>
        </p:nvSpPr>
        <p:spPr>
          <a:xfrm>
            <a:off x="10146782"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运营基地</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2000"/>
    </mc:Choice>
    <mc:Fallback>
      <p:transition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3"/>
                                        </p:tgtEl>
                                        <p:attrNameLst>
                                          <p:attrName>style.visibility</p:attrName>
                                        </p:attrNameLst>
                                      </p:cBhvr>
                                      <p:to>
                                        <p:strVal val="visible"/>
                                      </p:to>
                                    </p:set>
                                    <p:anim calcmode="lin" valueType="num">
                                      <p:cBhvr additive="base">
                                        <p:cTn id="12" dur="500" fill="hold"/>
                                        <p:tgtEl>
                                          <p:spTgt spid="53"/>
                                        </p:tgtEl>
                                        <p:attrNameLst>
                                          <p:attrName>ppt_x</p:attrName>
                                        </p:attrNameLst>
                                      </p:cBhvr>
                                      <p:tavLst>
                                        <p:tav tm="0">
                                          <p:val>
                                            <p:strVal val="#ppt_x"/>
                                          </p:val>
                                        </p:tav>
                                        <p:tav tm="100000">
                                          <p:val>
                                            <p:strVal val="#ppt_x"/>
                                          </p:val>
                                        </p:tav>
                                      </p:tavLst>
                                    </p:anim>
                                    <p:anim calcmode="lin" valueType="num">
                                      <p:cBhvr additive="base">
                                        <p:cTn id="13"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5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0" y="-1"/>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550590" y="-603448"/>
            <a:ext cx="1368153" cy="183418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17"/>
          <p:cNvSpPr txBox="1"/>
          <p:nvPr/>
        </p:nvSpPr>
        <p:spPr>
          <a:xfrm>
            <a:off x="1937870" y="724634"/>
            <a:ext cx="3869304" cy="400110"/>
          </a:xfrm>
          <a:prstGeom prst="rect">
            <a:avLst/>
          </a:prstGeom>
          <a:noFill/>
        </p:spPr>
        <p:txBody>
          <a:bodyPr wrap="square" rtlCol="0">
            <a:spAutoFit/>
          </a:bodyPr>
          <a:lstStyle/>
          <a:p>
            <a:r>
              <a:rPr lang="zh-CN" altLang="en-US" sz="2000" b="1" dirty="0">
                <a:solidFill>
                  <a:schemeClr val="accent2"/>
                </a:solidFill>
                <a:latin typeface="微软雅黑" panose="020B0503020204020204" pitchFamily="34" charset="-122"/>
                <a:ea typeface="微软雅黑" panose="020B0503020204020204" pitchFamily="34" charset="-122"/>
              </a:rPr>
              <a:t>产</a:t>
            </a:r>
            <a:r>
              <a:rPr lang="en-US" altLang="en-US" sz="2000" b="1" dirty="0">
                <a:solidFill>
                  <a:schemeClr val="accent2"/>
                </a:solidFill>
                <a:latin typeface="微软雅黑" panose="020B0503020204020204" pitchFamily="34" charset="-122"/>
                <a:ea typeface="微软雅黑" panose="020B0503020204020204" pitchFamily="34" charset="-122"/>
              </a:rPr>
              <a:t>品</a:t>
            </a:r>
            <a:r>
              <a:rPr lang="zh-CN" altLang="en-US" sz="2000" b="1" dirty="0" smtClean="0">
                <a:solidFill>
                  <a:schemeClr val="accent2"/>
                </a:solidFill>
                <a:latin typeface="微软雅黑" panose="020B0503020204020204" pitchFamily="34" charset="-122"/>
                <a:ea typeface="微软雅黑" panose="020B0503020204020204" pitchFamily="34" charset="-122"/>
              </a:rPr>
              <a:t>结构</a:t>
            </a:r>
            <a:r>
              <a:rPr lang="en-US" altLang="zh-CN" sz="2000" b="1" dirty="0" smtClean="0">
                <a:solidFill>
                  <a:schemeClr val="accent2"/>
                </a:solidFill>
                <a:latin typeface="微软雅黑" panose="020B0503020204020204" pitchFamily="34" charset="-122"/>
                <a:ea typeface="微软雅黑" panose="020B0503020204020204" pitchFamily="34" charset="-122"/>
              </a:rPr>
              <a:t>--</a:t>
            </a:r>
            <a:r>
              <a:rPr lang="zh-CN" altLang="en-US" sz="2000" b="1" dirty="0" smtClean="0">
                <a:solidFill>
                  <a:schemeClr val="accent2"/>
                </a:solidFill>
                <a:latin typeface="微软雅黑" panose="020B0503020204020204" pitchFamily="34" charset="-122"/>
                <a:ea typeface="微软雅黑" panose="020B0503020204020204" pitchFamily="34" charset="-122"/>
              </a:rPr>
              <a:t>国际业务</a:t>
            </a:r>
            <a:endParaRPr lang="en-US" sz="2000" b="1" dirty="0">
              <a:solidFill>
                <a:schemeClr val="accent2"/>
              </a:solidFill>
              <a:latin typeface="微软雅黑" panose="020B0503020204020204" pitchFamily="34" charset="-122"/>
              <a:ea typeface="微软雅黑" panose="020B0503020204020204" pitchFamily="34" charset="-122"/>
            </a:endParaRPr>
          </a:p>
        </p:txBody>
      </p:sp>
      <p:sp>
        <p:nvSpPr>
          <p:cNvPr id="79" name="标题 4"/>
          <p:cNvSpPr txBox="1"/>
          <p:nvPr/>
        </p:nvSpPr>
        <p:spPr>
          <a:xfrm>
            <a:off x="226554" y="363133"/>
            <a:ext cx="2016224" cy="4015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和君</a:t>
            </a:r>
            <a:endParaRPr lang="en-US" altLang="zh-CN" sz="2400" b="1" dirty="0">
              <a:solidFill>
                <a:schemeClr val="bg1"/>
              </a:solidFill>
              <a:latin typeface="微软雅黑" panose="020B0503020204020204" pitchFamily="34" charset="-122"/>
              <a:ea typeface="微软雅黑" panose="020B0503020204020204" pitchFamily="34" charset="-122"/>
            </a:endParaRPr>
          </a:p>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纵达</a:t>
            </a:r>
            <a:endParaRPr lang="en-US" altLang="zh-CN" sz="1200" dirty="0">
              <a:solidFill>
                <a:schemeClr val="bg1"/>
              </a:solidFill>
              <a:latin typeface="微软雅黑" panose="020B0503020204020204" pitchFamily="34" charset="-122"/>
              <a:ea typeface="微软雅黑" panose="020B0503020204020204" pitchFamily="34" charset="-122"/>
            </a:endParaRPr>
          </a:p>
        </p:txBody>
      </p:sp>
      <p:grpSp>
        <p:nvGrpSpPr>
          <p:cNvPr id="13" name="组合 12"/>
          <p:cNvGrpSpPr/>
          <p:nvPr/>
        </p:nvGrpSpPr>
        <p:grpSpPr>
          <a:xfrm>
            <a:off x="107504" y="1700808"/>
            <a:ext cx="7067822" cy="3600400"/>
            <a:chOff x="-5791" y="1115611"/>
            <a:chExt cx="4248474" cy="3240362"/>
          </a:xfrm>
        </p:grpSpPr>
        <p:sp>
          <p:nvSpPr>
            <p:cNvPr id="15" name="箭头: 右 78"/>
            <p:cNvSpPr/>
            <p:nvPr/>
          </p:nvSpPr>
          <p:spPr>
            <a:xfrm>
              <a:off x="3065646" y="3229097"/>
              <a:ext cx="393610" cy="802840"/>
            </a:xfrm>
            <a:prstGeom prst="rightArrow">
              <a:avLst/>
            </a:prstGeom>
            <a:solidFill>
              <a:srgbClr val="FF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箭头: 右 78"/>
            <p:cNvSpPr/>
            <p:nvPr/>
          </p:nvSpPr>
          <p:spPr>
            <a:xfrm>
              <a:off x="3065646" y="1483590"/>
              <a:ext cx="377394" cy="802840"/>
            </a:xfrm>
            <a:prstGeom prst="rightArrow">
              <a:avLst/>
            </a:prstGeom>
            <a:solidFill>
              <a:srgbClr val="FF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7" name="组合 83"/>
            <p:cNvGrpSpPr/>
            <p:nvPr/>
          </p:nvGrpSpPr>
          <p:grpSpPr>
            <a:xfrm>
              <a:off x="-5791" y="1115611"/>
              <a:ext cx="4248474" cy="3240362"/>
              <a:chOff x="-5791" y="1115611"/>
              <a:chExt cx="4248474" cy="3240362"/>
            </a:xfrm>
          </p:grpSpPr>
          <p:sp>
            <p:nvSpPr>
              <p:cNvPr id="19" name="箭头: 右 77"/>
              <p:cNvSpPr/>
              <p:nvPr/>
            </p:nvSpPr>
            <p:spPr>
              <a:xfrm>
                <a:off x="1877776" y="1893376"/>
                <a:ext cx="403913" cy="1473775"/>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箭头: 右 81"/>
              <p:cNvSpPr/>
              <p:nvPr/>
            </p:nvSpPr>
            <p:spPr>
              <a:xfrm>
                <a:off x="853026" y="1687446"/>
                <a:ext cx="478612" cy="2180448"/>
              </a:xfrm>
              <a:prstGeom prst="righ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nvGrpSpPr>
              <p:cNvPr id="21" name="组合 82"/>
              <p:cNvGrpSpPr/>
              <p:nvPr/>
            </p:nvGrpSpPr>
            <p:grpSpPr>
              <a:xfrm>
                <a:off x="-5791" y="1115611"/>
                <a:ext cx="4248474" cy="3240362"/>
                <a:chOff x="-5791" y="1115611"/>
                <a:chExt cx="4248474" cy="3240362"/>
              </a:xfrm>
            </p:grpSpPr>
            <p:sp>
              <p:nvSpPr>
                <p:cNvPr id="22" name="文本框 12"/>
                <p:cNvSpPr txBox="1"/>
                <p:nvPr/>
              </p:nvSpPr>
              <p:spPr>
                <a:xfrm rot="16200000">
                  <a:off x="2910533" y="1727677"/>
                  <a:ext cx="1944215" cy="720084"/>
                </a:xfrm>
                <a:prstGeom prst="rect">
                  <a:avLst/>
                </a:prstGeom>
                <a:solidFill>
                  <a:srgbClr val="00B0F0"/>
                </a:solidFill>
              </p:spPr>
              <p:style>
                <a:lnRef idx="0">
                  <a:scrgbClr r="0" g="0" b="0"/>
                </a:lnRef>
                <a:fillRef idx="0">
                  <a:scrgbClr r="0" g="0" b="0"/>
                </a:fillRef>
                <a:effectRef idx="0">
                  <a:scrgbClr r="0" g="0" b="0"/>
                </a:effectRef>
                <a:fontRef idx="minor">
                  <a:schemeClr val="lt1"/>
                </a:fontRef>
              </p:style>
              <p:txBody>
                <a:bodyPr spcFirstLastPara="0" vert="eaVert" wrap="square" lIns="29845" tIns="29845" rIns="29845" bIns="29845" numCol="1" spcCol="1270" anchor="ctr" anchorCtr="0">
                  <a:noAutofit/>
                </a:bodyPr>
                <a:lstStyle/>
                <a:p>
                  <a:pPr marL="0" lvl="0" indent="0" algn="ctr" defTabSz="2089150">
                    <a:lnSpc>
                      <a:spcPct val="90000"/>
                    </a:lnSpc>
                    <a:spcBef>
                      <a:spcPct val="0"/>
                    </a:spcBef>
                    <a:spcAft>
                      <a:spcPct val="35000"/>
                    </a:spcAft>
                    <a:buNone/>
                  </a:pPr>
                  <a:r>
                    <a:rPr lang="zh-CN" altLang="en-US" sz="1200" dirty="0" smtClean="0">
                      <a:solidFill>
                        <a:schemeClr val="bg1"/>
                      </a:solidFill>
                      <a:latin typeface="微软雅黑" panose="020B0503020204020204" pitchFamily="34" charset="-122"/>
                      <a:ea typeface="微软雅黑" panose="020B0503020204020204" pitchFamily="34" charset="-122"/>
                    </a:rPr>
                    <a:t>普通话</a:t>
                  </a:r>
                  <a:endParaRPr lang="en-US" altLang="zh-CN" sz="1200" dirty="0" smtClean="0">
                    <a:solidFill>
                      <a:schemeClr val="bg1"/>
                    </a:solidFill>
                    <a:latin typeface="微软雅黑" panose="020B0503020204020204" pitchFamily="34" charset="-122"/>
                    <a:ea typeface="微软雅黑" panose="020B0503020204020204" pitchFamily="34" charset="-122"/>
                  </a:endParaRPr>
                </a:p>
                <a:p>
                  <a:pPr marL="0" lvl="0" indent="0" algn="ctr" defTabSz="2089150">
                    <a:lnSpc>
                      <a:spcPct val="90000"/>
                    </a:lnSpc>
                    <a:spcBef>
                      <a:spcPct val="0"/>
                    </a:spcBef>
                    <a:spcAft>
                      <a:spcPct val="35000"/>
                    </a:spcAft>
                    <a:buNone/>
                  </a:pPr>
                  <a:r>
                    <a:rPr lang="zh-CN" altLang="en-US" sz="1200" kern="1200" dirty="0" smtClean="0">
                      <a:solidFill>
                        <a:schemeClr val="bg1"/>
                      </a:solidFill>
                      <a:latin typeface="微软雅黑" panose="020B0503020204020204" pitchFamily="34" charset="-122"/>
                      <a:ea typeface="微软雅黑" panose="020B0503020204020204" pitchFamily="34" charset="-122"/>
                    </a:rPr>
                    <a:t>粤语</a:t>
                  </a:r>
                  <a:endParaRPr lang="en-US" altLang="zh-CN" sz="1200" kern="1200" dirty="0" smtClean="0">
                    <a:solidFill>
                      <a:schemeClr val="bg1"/>
                    </a:solidFill>
                    <a:latin typeface="微软雅黑" panose="020B0503020204020204" pitchFamily="34" charset="-122"/>
                    <a:ea typeface="微软雅黑" panose="020B0503020204020204" pitchFamily="34" charset="-122"/>
                  </a:endParaRPr>
                </a:p>
                <a:p>
                  <a:pPr marL="0" lvl="0" indent="0" algn="ctr" defTabSz="2089150">
                    <a:lnSpc>
                      <a:spcPct val="90000"/>
                    </a:lnSpc>
                    <a:spcBef>
                      <a:spcPct val="0"/>
                    </a:spcBef>
                    <a:spcAft>
                      <a:spcPct val="35000"/>
                    </a:spcAft>
                    <a:buNone/>
                  </a:pPr>
                  <a:r>
                    <a:rPr lang="zh-CN" altLang="en-US" sz="1200" dirty="0" smtClean="0">
                      <a:solidFill>
                        <a:schemeClr val="bg1"/>
                      </a:solidFill>
                      <a:latin typeface="微软雅黑" panose="020B0503020204020204" pitchFamily="34" charset="-122"/>
                      <a:ea typeface="微软雅黑" panose="020B0503020204020204" pitchFamily="34" charset="-122"/>
                    </a:rPr>
                    <a:t>日语</a:t>
                  </a:r>
                  <a:endParaRPr lang="en-US" altLang="zh-CN" sz="1200" dirty="0" smtClean="0">
                    <a:solidFill>
                      <a:schemeClr val="bg1"/>
                    </a:solidFill>
                    <a:latin typeface="微软雅黑" panose="020B0503020204020204" pitchFamily="34" charset="-122"/>
                    <a:ea typeface="微软雅黑" panose="020B0503020204020204" pitchFamily="34" charset="-122"/>
                  </a:endParaRPr>
                </a:p>
                <a:p>
                  <a:pPr marL="0" lvl="0" indent="0" algn="ctr" defTabSz="2089150">
                    <a:lnSpc>
                      <a:spcPct val="90000"/>
                    </a:lnSpc>
                    <a:spcBef>
                      <a:spcPct val="0"/>
                    </a:spcBef>
                    <a:spcAft>
                      <a:spcPct val="35000"/>
                    </a:spcAft>
                    <a:buNone/>
                  </a:pPr>
                  <a:r>
                    <a:rPr lang="zh-CN" altLang="en-US" sz="1200" dirty="0" smtClean="0">
                      <a:solidFill>
                        <a:schemeClr val="bg1"/>
                      </a:solidFill>
                      <a:latin typeface="微软雅黑" panose="020B0503020204020204" pitchFamily="34" charset="-122"/>
                      <a:ea typeface="微软雅黑" panose="020B0503020204020204" pitchFamily="34" charset="-122"/>
                    </a:rPr>
                    <a:t>韩语</a:t>
                  </a:r>
                  <a:endParaRPr lang="en-US" altLang="zh-CN" sz="1200" dirty="0" smtClean="0">
                    <a:solidFill>
                      <a:schemeClr val="bg1"/>
                    </a:solidFill>
                    <a:latin typeface="微软雅黑" panose="020B0503020204020204" pitchFamily="34" charset="-122"/>
                    <a:ea typeface="微软雅黑" panose="020B0503020204020204" pitchFamily="34" charset="-122"/>
                  </a:endParaRPr>
                </a:p>
                <a:p>
                  <a:pPr marL="0" lvl="0" indent="0" algn="ctr" defTabSz="2089150">
                    <a:lnSpc>
                      <a:spcPct val="90000"/>
                    </a:lnSpc>
                    <a:spcBef>
                      <a:spcPct val="0"/>
                    </a:spcBef>
                    <a:spcAft>
                      <a:spcPct val="35000"/>
                    </a:spcAft>
                    <a:buNone/>
                  </a:pPr>
                  <a:r>
                    <a:rPr lang="zh-CN" altLang="en-US" sz="1200" dirty="0" smtClean="0">
                      <a:solidFill>
                        <a:schemeClr val="bg1"/>
                      </a:solidFill>
                      <a:latin typeface="微软雅黑" panose="020B0503020204020204" pitchFamily="34" charset="-122"/>
                      <a:ea typeface="微软雅黑" panose="020B0503020204020204" pitchFamily="34" charset="-122"/>
                    </a:rPr>
                    <a:t>英语</a:t>
                  </a:r>
                  <a:endParaRPr lang="en-US" altLang="zh-CN" sz="1200" dirty="0" smtClean="0">
                    <a:solidFill>
                      <a:schemeClr val="bg1"/>
                    </a:solidFill>
                    <a:latin typeface="微软雅黑" panose="020B0503020204020204" pitchFamily="34" charset="-122"/>
                    <a:ea typeface="微软雅黑" panose="020B0503020204020204" pitchFamily="34" charset="-122"/>
                  </a:endParaRPr>
                </a:p>
                <a:p>
                  <a:pPr marL="0" lvl="0" indent="0" algn="ctr" defTabSz="2089150">
                    <a:lnSpc>
                      <a:spcPct val="90000"/>
                    </a:lnSpc>
                    <a:spcBef>
                      <a:spcPct val="0"/>
                    </a:spcBef>
                    <a:spcAft>
                      <a:spcPct val="35000"/>
                    </a:spcAft>
                    <a:buNone/>
                  </a:pPr>
                  <a:r>
                    <a:rPr lang="zh-CN" altLang="en-US" sz="1200" dirty="0" smtClean="0">
                      <a:solidFill>
                        <a:schemeClr val="bg1"/>
                      </a:solidFill>
                      <a:latin typeface="微软雅黑" panose="020B0503020204020204" pitchFamily="34" charset="-122"/>
                      <a:ea typeface="微软雅黑" panose="020B0503020204020204" pitchFamily="34" charset="-122"/>
                    </a:rPr>
                    <a:t>阿拉伯语</a:t>
                  </a:r>
                  <a:endParaRPr lang="en-US" altLang="zh-CN" sz="1200" dirty="0" smtClean="0">
                    <a:solidFill>
                      <a:schemeClr val="bg1"/>
                    </a:solidFill>
                    <a:latin typeface="微软雅黑" panose="020B0503020204020204" pitchFamily="34" charset="-122"/>
                    <a:ea typeface="微软雅黑" panose="020B0503020204020204" pitchFamily="34" charset="-122"/>
                  </a:endParaRPr>
                </a:p>
                <a:p>
                  <a:pPr marL="0" lvl="0" indent="0" algn="ctr" defTabSz="2089150">
                    <a:lnSpc>
                      <a:spcPct val="90000"/>
                    </a:lnSpc>
                    <a:spcBef>
                      <a:spcPct val="0"/>
                    </a:spcBef>
                    <a:spcAft>
                      <a:spcPct val="35000"/>
                    </a:spcAft>
                    <a:buNone/>
                  </a:pPr>
                  <a:r>
                    <a:rPr lang="zh-CN" altLang="en-US" sz="1200" kern="1200" dirty="0">
                      <a:solidFill>
                        <a:schemeClr val="bg1"/>
                      </a:solidFill>
                      <a:latin typeface="微软雅黑" panose="020B0503020204020204" pitchFamily="34" charset="-122"/>
                      <a:ea typeface="微软雅黑" panose="020B0503020204020204" pitchFamily="34" charset="-122"/>
                    </a:rPr>
                    <a:t>马来</a:t>
                  </a:r>
                  <a:r>
                    <a:rPr lang="zh-CN" altLang="en-US" sz="1200" kern="1200" dirty="0" smtClean="0">
                      <a:solidFill>
                        <a:schemeClr val="bg1"/>
                      </a:solidFill>
                      <a:latin typeface="微软雅黑" panose="020B0503020204020204" pitchFamily="34" charset="-122"/>
                      <a:ea typeface="微软雅黑" panose="020B0503020204020204" pitchFamily="34" charset="-122"/>
                    </a:rPr>
                    <a:t>语</a:t>
                  </a:r>
                  <a:endParaRPr lang="en-US" altLang="zh-CN" sz="1200" kern="1200" dirty="0" smtClean="0">
                    <a:solidFill>
                      <a:schemeClr val="bg1"/>
                    </a:solidFill>
                    <a:latin typeface="微软雅黑" panose="020B0503020204020204" pitchFamily="34" charset="-122"/>
                    <a:ea typeface="微软雅黑" panose="020B0503020204020204" pitchFamily="34" charset="-122"/>
                  </a:endParaRPr>
                </a:p>
                <a:p>
                  <a:pPr marL="0" lvl="0" indent="0" algn="ctr" defTabSz="2089150">
                    <a:lnSpc>
                      <a:spcPct val="90000"/>
                    </a:lnSpc>
                    <a:spcBef>
                      <a:spcPct val="0"/>
                    </a:spcBef>
                    <a:spcAft>
                      <a:spcPct val="35000"/>
                    </a:spcAft>
                    <a:buNone/>
                  </a:pPr>
                  <a:r>
                    <a:rPr lang="zh-CN" altLang="en-US" sz="1200" dirty="0">
                      <a:solidFill>
                        <a:schemeClr val="bg1"/>
                      </a:solidFill>
                      <a:latin typeface="微软雅黑" panose="020B0503020204020204" pitchFamily="34" charset="-122"/>
                      <a:ea typeface="微软雅黑" panose="020B0503020204020204" pitchFamily="34" charset="-122"/>
                    </a:rPr>
                    <a:t>印尼</a:t>
                  </a:r>
                  <a:r>
                    <a:rPr lang="zh-CN" altLang="en-US" sz="1200" dirty="0" smtClean="0">
                      <a:solidFill>
                        <a:schemeClr val="bg1"/>
                      </a:solidFill>
                      <a:latin typeface="微软雅黑" panose="020B0503020204020204" pitchFamily="34" charset="-122"/>
                      <a:ea typeface="微软雅黑" panose="020B0503020204020204" pitchFamily="34" charset="-122"/>
                    </a:rPr>
                    <a:t>语</a:t>
                  </a:r>
                  <a:endParaRPr lang="en-US" altLang="zh-CN" sz="1200" dirty="0" smtClean="0">
                    <a:solidFill>
                      <a:schemeClr val="bg1"/>
                    </a:solidFill>
                    <a:latin typeface="微软雅黑" panose="020B0503020204020204" pitchFamily="34" charset="-122"/>
                    <a:ea typeface="微软雅黑" panose="020B0503020204020204" pitchFamily="34" charset="-122"/>
                  </a:endParaRPr>
                </a:p>
                <a:p>
                  <a:pPr marL="0" lvl="0" indent="0" algn="ctr" defTabSz="2089150">
                    <a:lnSpc>
                      <a:spcPct val="90000"/>
                    </a:lnSpc>
                    <a:spcBef>
                      <a:spcPct val="0"/>
                    </a:spcBef>
                    <a:spcAft>
                      <a:spcPct val="35000"/>
                    </a:spcAft>
                    <a:buNone/>
                  </a:pPr>
                  <a:r>
                    <a:rPr lang="en-US" altLang="zh-CN" sz="1200" kern="1200" dirty="0" smtClean="0">
                      <a:solidFill>
                        <a:schemeClr val="bg1"/>
                      </a:solidFill>
                      <a:latin typeface="微软雅黑" panose="020B0503020204020204" pitchFamily="34" charset="-122"/>
                      <a:ea typeface="微软雅黑" panose="020B0503020204020204" pitchFamily="34" charset="-122"/>
                    </a:rPr>
                    <a:t>……</a:t>
                  </a:r>
                  <a:endParaRPr lang="zh-CN" altLang="en-US" sz="1200" kern="1200" dirty="0">
                    <a:solidFill>
                      <a:schemeClr val="bg1"/>
                    </a:solidFill>
                    <a:latin typeface="微软雅黑" panose="020B0503020204020204" pitchFamily="34" charset="-122"/>
                    <a:ea typeface="微软雅黑" panose="020B0503020204020204" pitchFamily="34" charset="-122"/>
                  </a:endParaRPr>
                </a:p>
              </p:txBody>
            </p:sp>
            <p:grpSp>
              <p:nvGrpSpPr>
                <p:cNvPr id="23" name="组合 43"/>
                <p:cNvGrpSpPr/>
                <p:nvPr/>
              </p:nvGrpSpPr>
              <p:grpSpPr>
                <a:xfrm>
                  <a:off x="2319183" y="1203693"/>
                  <a:ext cx="708027" cy="1447758"/>
                  <a:chOff x="1420852" y="6"/>
                  <a:chExt cx="772162" cy="4064000"/>
                </a:xfrm>
              </p:grpSpPr>
              <p:sp>
                <p:nvSpPr>
                  <p:cNvPr id="39" name="矩形 38"/>
                  <p:cNvSpPr/>
                  <p:nvPr/>
                </p:nvSpPr>
                <p:spPr>
                  <a:xfrm rot="16200000">
                    <a:off x="-225068" y="1645926"/>
                    <a:ext cx="4064000" cy="772160"/>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0" name="文本框 45"/>
                  <p:cNvSpPr txBox="1"/>
                  <p:nvPr/>
                </p:nvSpPr>
                <p:spPr>
                  <a:xfrm rot="16200000">
                    <a:off x="291686" y="1690454"/>
                    <a:ext cx="3030496" cy="772160"/>
                  </a:xfrm>
                  <a:prstGeom prst="rect">
                    <a:avLst/>
                  </a:prstGeom>
                </p:spPr>
                <p:style>
                  <a:lnRef idx="0">
                    <a:scrgbClr r="0" g="0" b="0"/>
                  </a:lnRef>
                  <a:fillRef idx="0">
                    <a:scrgbClr r="0" g="0" b="0"/>
                  </a:fillRef>
                  <a:effectRef idx="0">
                    <a:scrgbClr r="0" g="0" b="0"/>
                  </a:effectRef>
                  <a:fontRef idx="minor">
                    <a:schemeClr val="lt1"/>
                  </a:fontRef>
                </p:style>
                <p:txBody>
                  <a:bodyPr spcFirstLastPara="0" vert="eaVert" wrap="square" lIns="29845" tIns="29845" rIns="29845" bIns="29845" numCol="1" spcCol="1270" anchor="ctr" anchorCtr="0">
                    <a:noAutofit/>
                  </a:bodyPr>
                  <a:lstStyle/>
                  <a:p>
                    <a:pPr marL="0" lvl="0" indent="0" algn="ctr" defTabSz="2089150">
                      <a:lnSpc>
                        <a:spcPct val="90000"/>
                      </a:lnSpc>
                      <a:spcBef>
                        <a:spcPct val="0"/>
                      </a:spcBef>
                      <a:spcAft>
                        <a:spcPct val="35000"/>
                      </a:spcAft>
                      <a:buNone/>
                    </a:pPr>
                    <a:r>
                      <a:rPr lang="zh-CN" altLang="en-US" sz="1400" dirty="0">
                        <a:solidFill>
                          <a:schemeClr val="bg1"/>
                        </a:solidFill>
                        <a:latin typeface="微软雅黑" panose="020B0503020204020204" pitchFamily="34" charset="-122"/>
                        <a:ea typeface="微软雅黑" panose="020B0503020204020204" pitchFamily="34" charset="-122"/>
                      </a:rPr>
                      <a:t>多</a:t>
                    </a:r>
                    <a:r>
                      <a:rPr lang="zh-CN" altLang="en-US" sz="1400" dirty="0" smtClean="0">
                        <a:solidFill>
                          <a:schemeClr val="bg1"/>
                        </a:solidFill>
                        <a:latin typeface="微软雅黑" panose="020B0503020204020204" pitchFamily="34" charset="-122"/>
                        <a:ea typeface="微软雅黑" panose="020B0503020204020204" pitchFamily="34" charset="-122"/>
                      </a:rPr>
                      <a:t>语种</a:t>
                    </a:r>
                    <a:endParaRPr lang="en-US" altLang="zh-CN" sz="1400" dirty="0" smtClean="0">
                      <a:solidFill>
                        <a:schemeClr val="bg1"/>
                      </a:solidFill>
                      <a:latin typeface="微软雅黑" panose="020B0503020204020204" pitchFamily="34" charset="-122"/>
                      <a:ea typeface="微软雅黑" panose="020B0503020204020204" pitchFamily="34" charset="-122"/>
                    </a:endParaRPr>
                  </a:p>
                  <a:p>
                    <a:pPr marL="0" lvl="0" indent="0" algn="ctr" defTabSz="2089150">
                      <a:lnSpc>
                        <a:spcPct val="90000"/>
                      </a:lnSpc>
                      <a:spcBef>
                        <a:spcPct val="0"/>
                      </a:spcBef>
                      <a:spcAft>
                        <a:spcPct val="35000"/>
                      </a:spcAft>
                      <a:buNone/>
                    </a:pPr>
                    <a:r>
                      <a:rPr lang="zh-CN" altLang="en-US" sz="1400" b="1" kern="1200" dirty="0">
                        <a:solidFill>
                          <a:schemeClr val="bg1"/>
                        </a:solidFill>
                        <a:latin typeface="微软雅黑" panose="020B0503020204020204" pitchFamily="34" charset="-122"/>
                        <a:ea typeface="微软雅黑" panose="020B0503020204020204" pitchFamily="34" charset="-122"/>
                      </a:rPr>
                      <a:t>全</a:t>
                    </a:r>
                    <a:r>
                      <a:rPr lang="zh-CN" altLang="en-US" sz="1400" b="1" kern="1200" dirty="0" smtClean="0">
                        <a:solidFill>
                          <a:schemeClr val="bg1"/>
                        </a:solidFill>
                        <a:latin typeface="微软雅黑" panose="020B0503020204020204" pitchFamily="34" charset="-122"/>
                        <a:ea typeface="微软雅黑" panose="020B0503020204020204" pitchFamily="34" charset="-122"/>
                      </a:rPr>
                      <a:t>媒体</a:t>
                    </a:r>
                    <a:endParaRPr lang="en-US" altLang="zh-CN" sz="1400" b="1" kern="1200" dirty="0" smtClean="0">
                      <a:solidFill>
                        <a:schemeClr val="bg1"/>
                      </a:solidFill>
                      <a:latin typeface="微软雅黑" panose="020B0503020204020204" pitchFamily="34" charset="-122"/>
                      <a:ea typeface="微软雅黑" panose="020B0503020204020204" pitchFamily="34" charset="-122"/>
                    </a:endParaRPr>
                  </a:p>
                  <a:p>
                    <a:pPr marL="0" lvl="0" indent="0" algn="ctr" defTabSz="2089150">
                      <a:lnSpc>
                        <a:spcPct val="90000"/>
                      </a:lnSpc>
                      <a:spcBef>
                        <a:spcPct val="0"/>
                      </a:spcBef>
                      <a:spcAft>
                        <a:spcPct val="35000"/>
                      </a:spcAft>
                      <a:buNone/>
                    </a:pPr>
                    <a:r>
                      <a:rPr lang="zh-CN" altLang="en-US" sz="1400" b="1" dirty="0">
                        <a:solidFill>
                          <a:schemeClr val="bg1"/>
                        </a:solidFill>
                        <a:latin typeface="微软雅黑" panose="020B0503020204020204" pitchFamily="34" charset="-122"/>
                        <a:ea typeface="微软雅黑" panose="020B0503020204020204" pitchFamily="34" charset="-122"/>
                      </a:rPr>
                      <a:t>客服</a:t>
                    </a:r>
                    <a:endParaRPr lang="zh-CN" altLang="en-US" sz="1400" b="1" kern="1200" dirty="0">
                      <a:solidFill>
                        <a:schemeClr val="bg1"/>
                      </a:solidFill>
                      <a:latin typeface="微软雅黑" panose="020B0503020204020204" pitchFamily="34" charset="-122"/>
                      <a:ea typeface="微软雅黑" panose="020B0503020204020204" pitchFamily="34" charset="-122"/>
                    </a:endParaRPr>
                  </a:p>
                </p:txBody>
              </p:sp>
            </p:grpSp>
            <p:grpSp>
              <p:nvGrpSpPr>
                <p:cNvPr id="24" name="组合 49"/>
                <p:cNvGrpSpPr/>
                <p:nvPr/>
              </p:nvGrpSpPr>
              <p:grpSpPr>
                <a:xfrm>
                  <a:off x="2319292" y="2642005"/>
                  <a:ext cx="707916" cy="1713968"/>
                  <a:chOff x="1420896" y="0"/>
                  <a:chExt cx="772160" cy="4064000"/>
                </a:xfrm>
              </p:grpSpPr>
              <p:sp>
                <p:nvSpPr>
                  <p:cNvPr id="37" name="矩形 36"/>
                  <p:cNvSpPr/>
                  <p:nvPr/>
                </p:nvSpPr>
                <p:spPr>
                  <a:xfrm rot="16200000">
                    <a:off x="-225024" y="1645920"/>
                    <a:ext cx="4064000" cy="772160"/>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8" name="文本框 51"/>
                  <p:cNvSpPr txBox="1"/>
                  <p:nvPr/>
                </p:nvSpPr>
                <p:spPr>
                  <a:xfrm rot="16200000">
                    <a:off x="451321" y="1639309"/>
                    <a:ext cx="2711310" cy="772160"/>
                  </a:xfrm>
                  <a:prstGeom prst="rect">
                    <a:avLst/>
                  </a:prstGeom>
                </p:spPr>
                <p:style>
                  <a:lnRef idx="0">
                    <a:scrgbClr r="0" g="0" b="0"/>
                  </a:lnRef>
                  <a:fillRef idx="0">
                    <a:scrgbClr r="0" g="0" b="0"/>
                  </a:fillRef>
                  <a:effectRef idx="0">
                    <a:scrgbClr r="0" g="0" b="0"/>
                  </a:effectRef>
                  <a:fontRef idx="minor">
                    <a:schemeClr val="lt1"/>
                  </a:fontRef>
                </p:style>
                <p:txBody>
                  <a:bodyPr spcFirstLastPara="0" vert="eaVert" wrap="square" lIns="29845" tIns="29845" rIns="29845" bIns="29845" numCol="1" spcCol="1270" anchor="ctr" anchorCtr="0">
                    <a:noAutofit/>
                  </a:bodyPr>
                  <a:lstStyle/>
                  <a:p>
                    <a:pPr marL="0" lvl="0" indent="0" algn="ctr" defTabSz="2089150">
                      <a:lnSpc>
                        <a:spcPct val="90000"/>
                      </a:lnSpc>
                      <a:spcBef>
                        <a:spcPct val="0"/>
                      </a:spcBef>
                      <a:spcAft>
                        <a:spcPct val="35000"/>
                      </a:spcAft>
                      <a:buNone/>
                    </a:pPr>
                    <a:r>
                      <a:rPr lang="zh-CN" altLang="en-US" sz="1400" b="1" dirty="0">
                        <a:solidFill>
                          <a:schemeClr val="bg1"/>
                        </a:solidFill>
                        <a:latin typeface="微软雅黑" panose="020B0503020204020204" pitchFamily="34" charset="-122"/>
                        <a:ea typeface="微软雅黑" panose="020B0503020204020204" pitchFamily="34" charset="-122"/>
                      </a:rPr>
                      <a:t>离</a:t>
                    </a:r>
                    <a:r>
                      <a:rPr lang="zh-CN" altLang="en-US" sz="1400" b="1" dirty="0" smtClean="0">
                        <a:solidFill>
                          <a:schemeClr val="bg1"/>
                        </a:solidFill>
                        <a:latin typeface="微软雅黑" panose="020B0503020204020204" pitchFamily="34" charset="-122"/>
                        <a:ea typeface="微软雅黑" panose="020B0503020204020204" pitchFamily="34" charset="-122"/>
                      </a:rPr>
                      <a:t>岸或</a:t>
                    </a:r>
                    <a:endParaRPr lang="en-US" altLang="zh-CN" sz="1400" b="1" dirty="0" smtClean="0">
                      <a:solidFill>
                        <a:schemeClr val="bg1"/>
                      </a:solidFill>
                      <a:latin typeface="微软雅黑" panose="020B0503020204020204" pitchFamily="34" charset="-122"/>
                      <a:ea typeface="微软雅黑" panose="020B0503020204020204" pitchFamily="34" charset="-122"/>
                    </a:endParaRPr>
                  </a:p>
                  <a:p>
                    <a:pPr marL="0" lvl="0" indent="0" algn="ctr" defTabSz="2089150">
                      <a:lnSpc>
                        <a:spcPct val="90000"/>
                      </a:lnSpc>
                      <a:spcBef>
                        <a:spcPct val="0"/>
                      </a:spcBef>
                      <a:spcAft>
                        <a:spcPct val="35000"/>
                      </a:spcAft>
                      <a:buNone/>
                    </a:pPr>
                    <a:r>
                      <a:rPr lang="zh-CN" altLang="en-US" sz="1400" b="1" kern="1200" dirty="0">
                        <a:solidFill>
                          <a:schemeClr val="bg1"/>
                        </a:solidFill>
                        <a:latin typeface="微软雅黑" panose="020B0503020204020204" pitchFamily="34" charset="-122"/>
                        <a:ea typeface="微软雅黑" panose="020B0503020204020204" pitchFamily="34" charset="-122"/>
                      </a:rPr>
                      <a:t>在</a:t>
                    </a:r>
                    <a:r>
                      <a:rPr lang="zh-CN" altLang="en-US" sz="1400" b="1" kern="1200" dirty="0" smtClean="0">
                        <a:solidFill>
                          <a:schemeClr val="bg1"/>
                        </a:solidFill>
                        <a:latin typeface="微软雅黑" panose="020B0503020204020204" pitchFamily="34" charset="-122"/>
                        <a:ea typeface="微软雅黑" panose="020B0503020204020204" pitchFamily="34" charset="-122"/>
                      </a:rPr>
                      <a:t>岸</a:t>
                    </a:r>
                    <a:endParaRPr lang="en-US" altLang="zh-CN" sz="1400" b="1" kern="1200" dirty="0" smtClean="0">
                      <a:solidFill>
                        <a:schemeClr val="bg1"/>
                      </a:solidFill>
                      <a:latin typeface="微软雅黑" panose="020B0503020204020204" pitchFamily="34" charset="-122"/>
                      <a:ea typeface="微软雅黑" panose="020B0503020204020204" pitchFamily="34" charset="-122"/>
                    </a:endParaRPr>
                  </a:p>
                  <a:p>
                    <a:pPr marL="0" lvl="0" indent="0" algn="ctr" defTabSz="2089150">
                      <a:lnSpc>
                        <a:spcPct val="90000"/>
                      </a:lnSpc>
                      <a:spcBef>
                        <a:spcPct val="0"/>
                      </a:spcBef>
                      <a:spcAft>
                        <a:spcPct val="35000"/>
                      </a:spcAft>
                      <a:buNone/>
                    </a:pPr>
                    <a:r>
                      <a:rPr lang="en-US" altLang="zh-CN" sz="1400" b="1" dirty="0" smtClean="0">
                        <a:solidFill>
                          <a:schemeClr val="bg1"/>
                        </a:solidFill>
                        <a:latin typeface="微软雅黑" panose="020B0503020204020204" pitchFamily="34" charset="-122"/>
                        <a:ea typeface="微软雅黑" panose="020B0503020204020204" pitchFamily="34" charset="-122"/>
                      </a:rPr>
                      <a:t>BPO</a:t>
                    </a:r>
                    <a:r>
                      <a:rPr lang="zh-CN" altLang="en-US" sz="1400" b="1" dirty="0" smtClean="0">
                        <a:solidFill>
                          <a:schemeClr val="bg1"/>
                        </a:solidFill>
                        <a:latin typeface="微软雅黑" panose="020B0503020204020204" pitchFamily="34" charset="-122"/>
                        <a:ea typeface="微软雅黑" panose="020B0503020204020204" pitchFamily="34" charset="-122"/>
                      </a:rPr>
                      <a:t>和</a:t>
                    </a:r>
                    <a:endParaRPr lang="en-US" altLang="zh-CN" sz="1400" b="1" dirty="0" smtClean="0">
                      <a:solidFill>
                        <a:schemeClr val="bg1"/>
                      </a:solidFill>
                      <a:latin typeface="微软雅黑" panose="020B0503020204020204" pitchFamily="34" charset="-122"/>
                      <a:ea typeface="微软雅黑" panose="020B0503020204020204" pitchFamily="34" charset="-122"/>
                    </a:endParaRPr>
                  </a:p>
                  <a:p>
                    <a:pPr marL="0" lvl="0" indent="0" algn="ctr" defTabSz="2089150">
                      <a:lnSpc>
                        <a:spcPct val="90000"/>
                      </a:lnSpc>
                      <a:spcBef>
                        <a:spcPct val="0"/>
                      </a:spcBef>
                      <a:spcAft>
                        <a:spcPct val="35000"/>
                      </a:spcAft>
                      <a:buNone/>
                    </a:pPr>
                    <a:r>
                      <a:rPr lang="en-US" altLang="zh-CN" sz="1400" b="1" kern="1200" dirty="0" smtClean="0">
                        <a:solidFill>
                          <a:schemeClr val="bg1"/>
                        </a:solidFill>
                        <a:latin typeface="微软雅黑" panose="020B0503020204020204" pitchFamily="34" charset="-122"/>
                        <a:ea typeface="微软雅黑" panose="020B0503020204020204" pitchFamily="34" charset="-122"/>
                      </a:rPr>
                      <a:t>ITO</a:t>
                    </a:r>
                    <a:endParaRPr lang="zh-CN" altLang="en-US" sz="1400" b="1" kern="1200" dirty="0">
                      <a:solidFill>
                        <a:schemeClr val="bg1"/>
                      </a:solidFill>
                      <a:latin typeface="微软雅黑" panose="020B0503020204020204" pitchFamily="34" charset="-122"/>
                      <a:ea typeface="微软雅黑" panose="020B0503020204020204" pitchFamily="34" charset="-122"/>
                    </a:endParaRPr>
                  </a:p>
                </p:txBody>
              </p:sp>
            </p:grpSp>
            <p:grpSp>
              <p:nvGrpSpPr>
                <p:cNvPr id="25" name="组合 24"/>
                <p:cNvGrpSpPr/>
                <p:nvPr/>
              </p:nvGrpSpPr>
              <p:grpSpPr>
                <a:xfrm>
                  <a:off x="-5791" y="1213485"/>
                  <a:ext cx="3478045" cy="3136398"/>
                  <a:chOff x="1027410" y="0"/>
                  <a:chExt cx="3527365" cy="4064000"/>
                </a:xfrm>
              </p:grpSpPr>
              <p:sp>
                <p:nvSpPr>
                  <p:cNvPr id="30" name="矩形 29"/>
                  <p:cNvSpPr/>
                  <p:nvPr/>
                </p:nvSpPr>
                <p:spPr>
                  <a:xfrm rot="16200000">
                    <a:off x="-636196" y="1663607"/>
                    <a:ext cx="4064000" cy="736786"/>
                  </a:xfrm>
                  <a:prstGeom prst="rect">
                    <a:avLst/>
                  </a:pr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1" name="文本框 26"/>
                  <p:cNvSpPr txBox="1"/>
                  <p:nvPr/>
                </p:nvSpPr>
                <p:spPr>
                  <a:xfrm rot="16200000">
                    <a:off x="320783" y="1215821"/>
                    <a:ext cx="2150041" cy="736787"/>
                  </a:xfrm>
                  <a:prstGeom prst="rect">
                    <a:avLst/>
                  </a:prstGeom>
                </p:spPr>
                <p:style>
                  <a:lnRef idx="0">
                    <a:scrgbClr r="0" g="0" b="0"/>
                  </a:lnRef>
                  <a:fillRef idx="0">
                    <a:scrgbClr r="0" g="0" b="0"/>
                  </a:fillRef>
                  <a:effectRef idx="0">
                    <a:scrgbClr r="0" g="0" b="0"/>
                  </a:effectRef>
                  <a:fontRef idx="minor">
                    <a:schemeClr val="lt1"/>
                  </a:fontRef>
                </p:style>
                <p:txBody>
                  <a:bodyPr spcFirstLastPara="0" vert="eaVert" wrap="square" lIns="29845" tIns="29845" rIns="29845" bIns="29845" numCol="1" spcCol="1270" anchor="ctr" anchorCtr="0">
                    <a:noAutofit/>
                  </a:bodyPr>
                  <a:lstStyle/>
                  <a:p>
                    <a:pPr marL="0" lvl="0" indent="0" algn="ctr" defTabSz="2089150">
                      <a:lnSpc>
                        <a:spcPct val="90000"/>
                      </a:lnSpc>
                      <a:spcBef>
                        <a:spcPct val="0"/>
                      </a:spcBef>
                      <a:spcAft>
                        <a:spcPct val="35000"/>
                      </a:spcAft>
                      <a:buNone/>
                    </a:pPr>
                    <a:r>
                      <a:rPr lang="zh-CN" altLang="en-US" sz="2800" kern="1200" dirty="0" smtClean="0">
                        <a:solidFill>
                          <a:schemeClr val="bg1"/>
                        </a:solidFill>
                        <a:latin typeface="微软雅黑" panose="020B0503020204020204" pitchFamily="34" charset="-122"/>
                        <a:ea typeface="微软雅黑" panose="020B0503020204020204" pitchFamily="34" charset="-122"/>
                      </a:rPr>
                      <a:t>和君</a:t>
                    </a:r>
                    <a:endParaRPr lang="en-US" altLang="zh-CN" sz="2800" kern="1200" dirty="0" smtClean="0">
                      <a:solidFill>
                        <a:schemeClr val="bg1"/>
                      </a:solidFill>
                      <a:latin typeface="微软雅黑" panose="020B0503020204020204" pitchFamily="34" charset="-122"/>
                      <a:ea typeface="微软雅黑" panose="020B0503020204020204" pitchFamily="34" charset="-122"/>
                    </a:endParaRPr>
                  </a:p>
                  <a:p>
                    <a:pPr marL="0" lvl="0" indent="0" algn="ctr" defTabSz="2089150">
                      <a:lnSpc>
                        <a:spcPct val="90000"/>
                      </a:lnSpc>
                      <a:spcBef>
                        <a:spcPct val="0"/>
                      </a:spcBef>
                      <a:spcAft>
                        <a:spcPct val="35000"/>
                      </a:spcAft>
                      <a:buNone/>
                    </a:pPr>
                    <a:r>
                      <a:rPr lang="zh-CN" altLang="en-US" sz="2800" kern="1200" dirty="0" smtClean="0">
                        <a:solidFill>
                          <a:schemeClr val="bg1"/>
                        </a:solidFill>
                        <a:latin typeface="微软雅黑" panose="020B0503020204020204" pitchFamily="34" charset="-122"/>
                        <a:ea typeface="微软雅黑" panose="020B0503020204020204" pitchFamily="34" charset="-122"/>
                      </a:rPr>
                      <a:t>国际</a:t>
                    </a:r>
                    <a:endParaRPr lang="en-US" altLang="zh-CN" sz="2800" kern="1200" dirty="0" smtClean="0">
                      <a:solidFill>
                        <a:schemeClr val="bg1"/>
                      </a:solidFill>
                      <a:latin typeface="微软雅黑" panose="020B0503020204020204" pitchFamily="34" charset="-122"/>
                      <a:ea typeface="微软雅黑" panose="020B0503020204020204" pitchFamily="34" charset="-122"/>
                    </a:endParaRPr>
                  </a:p>
                </p:txBody>
              </p:sp>
              <p:sp>
                <p:nvSpPr>
                  <p:cNvPr id="33" name="文本框 26"/>
                  <p:cNvSpPr txBox="1"/>
                  <p:nvPr/>
                </p:nvSpPr>
                <p:spPr>
                  <a:xfrm>
                    <a:off x="1898403" y="1586086"/>
                    <a:ext cx="412372" cy="9626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9845" tIns="29845" rIns="29845" bIns="29845" numCol="1" spcCol="1270" anchor="t" anchorCtr="0">
                    <a:noAutofit/>
                  </a:bodyPr>
                  <a:lstStyle/>
                  <a:p>
                    <a:pPr marL="0" lvl="0" indent="0" defTabSz="2089150">
                      <a:lnSpc>
                        <a:spcPct val="90000"/>
                      </a:lnSpc>
                      <a:spcBef>
                        <a:spcPct val="0"/>
                      </a:spcBef>
                      <a:spcAft>
                        <a:spcPct val="35000"/>
                      </a:spcAft>
                      <a:buNone/>
                    </a:pPr>
                    <a:r>
                      <a:rPr lang="zh-CN" altLang="en-US" sz="1200" dirty="0" smtClean="0">
                        <a:solidFill>
                          <a:schemeClr val="bg1"/>
                        </a:solidFill>
                        <a:latin typeface="微软雅黑" panose="020B0503020204020204" pitchFamily="34" charset="-122"/>
                        <a:ea typeface="微软雅黑" panose="020B0503020204020204" pitchFamily="34" charset="-122"/>
                      </a:rPr>
                      <a:t>客户</a:t>
                    </a:r>
                    <a:endParaRPr lang="en-US" altLang="zh-CN" sz="1200" dirty="0" smtClean="0">
                      <a:solidFill>
                        <a:schemeClr val="bg1"/>
                      </a:solidFill>
                      <a:latin typeface="微软雅黑" panose="020B0503020204020204" pitchFamily="34" charset="-122"/>
                      <a:ea typeface="微软雅黑" panose="020B0503020204020204" pitchFamily="34" charset="-122"/>
                    </a:endParaRPr>
                  </a:p>
                  <a:p>
                    <a:pPr marL="0" lvl="0" indent="0" defTabSz="2089150">
                      <a:lnSpc>
                        <a:spcPct val="90000"/>
                      </a:lnSpc>
                      <a:spcBef>
                        <a:spcPct val="0"/>
                      </a:spcBef>
                      <a:spcAft>
                        <a:spcPct val="35000"/>
                      </a:spcAft>
                      <a:buNone/>
                    </a:pPr>
                    <a:r>
                      <a:rPr lang="zh-CN" altLang="en-US" sz="1200" dirty="0">
                        <a:solidFill>
                          <a:schemeClr val="bg1"/>
                        </a:solidFill>
                        <a:latin typeface="微软雅黑" panose="020B0503020204020204" pitchFamily="34" charset="-122"/>
                        <a:ea typeface="微软雅黑" panose="020B0503020204020204" pitchFamily="34" charset="-122"/>
                      </a:rPr>
                      <a:t>群体</a:t>
                    </a:r>
                    <a:endParaRPr lang="en-US" altLang="zh-CN" sz="1200" kern="1200" dirty="0" smtClean="0">
                      <a:solidFill>
                        <a:schemeClr val="bg1"/>
                      </a:solidFill>
                      <a:latin typeface="微软雅黑" panose="020B0503020204020204" pitchFamily="34" charset="-122"/>
                      <a:ea typeface="微软雅黑" panose="020B0503020204020204" pitchFamily="34" charset="-122"/>
                    </a:endParaRPr>
                  </a:p>
                </p:txBody>
              </p:sp>
              <p:sp>
                <p:nvSpPr>
                  <p:cNvPr id="34" name="文本框 26"/>
                  <p:cNvSpPr txBox="1"/>
                  <p:nvPr/>
                </p:nvSpPr>
                <p:spPr>
                  <a:xfrm>
                    <a:off x="2934955" y="1696663"/>
                    <a:ext cx="412373" cy="3432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9845" tIns="29845" rIns="29845" bIns="29845" numCol="1" spcCol="1270" anchor="t" anchorCtr="0">
                    <a:noAutofit/>
                  </a:bodyPr>
                  <a:lstStyle/>
                  <a:p>
                    <a:pPr marL="0" lvl="0" indent="0" defTabSz="2089150">
                      <a:lnSpc>
                        <a:spcPct val="90000"/>
                      </a:lnSpc>
                      <a:spcBef>
                        <a:spcPct val="0"/>
                      </a:spcBef>
                      <a:spcAft>
                        <a:spcPct val="35000"/>
                      </a:spcAft>
                      <a:buNone/>
                    </a:pPr>
                    <a:r>
                      <a:rPr lang="zh-CN" altLang="en-US" sz="1200" kern="1200" dirty="0" smtClean="0">
                        <a:solidFill>
                          <a:schemeClr val="bg1"/>
                        </a:solidFill>
                        <a:latin typeface="微软雅黑" panose="020B0503020204020204" pitchFamily="34" charset="-122"/>
                        <a:ea typeface="微软雅黑" panose="020B0503020204020204" pitchFamily="34" charset="-122"/>
                      </a:rPr>
                      <a:t>提供</a:t>
                    </a:r>
                    <a:endParaRPr lang="en-US" altLang="zh-CN" sz="1200" kern="1200" dirty="0" smtClean="0">
                      <a:solidFill>
                        <a:schemeClr val="bg1"/>
                      </a:solidFill>
                      <a:latin typeface="微软雅黑" panose="020B0503020204020204" pitchFamily="34" charset="-122"/>
                      <a:ea typeface="微软雅黑" panose="020B0503020204020204" pitchFamily="34" charset="-122"/>
                    </a:endParaRPr>
                  </a:p>
                </p:txBody>
              </p:sp>
              <p:sp>
                <p:nvSpPr>
                  <p:cNvPr id="35" name="文本框 26"/>
                  <p:cNvSpPr txBox="1"/>
                  <p:nvPr/>
                </p:nvSpPr>
                <p:spPr>
                  <a:xfrm>
                    <a:off x="4129219" y="709357"/>
                    <a:ext cx="412373" cy="3432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9845" tIns="29845" rIns="29845" bIns="29845" numCol="1" spcCol="1270" anchor="t" anchorCtr="0">
                    <a:noAutofit/>
                  </a:bodyPr>
                  <a:lstStyle/>
                  <a:p>
                    <a:pPr marL="0" lvl="0" indent="0" defTabSz="2089150">
                      <a:lnSpc>
                        <a:spcPct val="90000"/>
                      </a:lnSpc>
                      <a:spcBef>
                        <a:spcPct val="0"/>
                      </a:spcBef>
                      <a:spcAft>
                        <a:spcPct val="35000"/>
                      </a:spcAft>
                      <a:buNone/>
                    </a:pPr>
                    <a:r>
                      <a:rPr lang="zh-CN" altLang="en-US" sz="1200" dirty="0">
                        <a:solidFill>
                          <a:schemeClr val="bg1"/>
                        </a:solidFill>
                        <a:latin typeface="微软雅黑" panose="020B0503020204020204" pitchFamily="34" charset="-122"/>
                        <a:ea typeface="微软雅黑" panose="020B0503020204020204" pitchFamily="34" charset="-122"/>
                      </a:rPr>
                      <a:t>语种</a:t>
                    </a:r>
                    <a:endParaRPr lang="en-US" altLang="zh-CN" sz="1200" kern="1200" dirty="0" smtClean="0">
                      <a:solidFill>
                        <a:schemeClr val="bg1"/>
                      </a:solidFill>
                      <a:latin typeface="微软雅黑" panose="020B0503020204020204" pitchFamily="34" charset="-122"/>
                      <a:ea typeface="微软雅黑" panose="020B0503020204020204" pitchFamily="34" charset="-122"/>
                    </a:endParaRPr>
                  </a:p>
                </p:txBody>
              </p:sp>
              <p:sp>
                <p:nvSpPr>
                  <p:cNvPr id="36" name="文本框 26"/>
                  <p:cNvSpPr txBox="1"/>
                  <p:nvPr/>
                </p:nvSpPr>
                <p:spPr>
                  <a:xfrm>
                    <a:off x="4142402" y="2972895"/>
                    <a:ext cx="412373" cy="34322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9845" tIns="29845" rIns="29845" bIns="29845" numCol="1" spcCol="1270" anchor="t" anchorCtr="0">
                    <a:noAutofit/>
                  </a:bodyPr>
                  <a:lstStyle/>
                  <a:p>
                    <a:pPr marL="0" lvl="0" indent="0" defTabSz="2089150">
                      <a:lnSpc>
                        <a:spcPct val="90000"/>
                      </a:lnSpc>
                      <a:spcBef>
                        <a:spcPct val="0"/>
                      </a:spcBef>
                      <a:spcAft>
                        <a:spcPct val="35000"/>
                      </a:spcAft>
                      <a:buNone/>
                    </a:pPr>
                    <a:r>
                      <a:rPr lang="zh-CN" altLang="en-US" sz="1200" kern="1200" dirty="0" smtClean="0">
                        <a:solidFill>
                          <a:schemeClr val="bg1"/>
                        </a:solidFill>
                        <a:latin typeface="微软雅黑" panose="020B0503020204020204" pitchFamily="34" charset="-122"/>
                        <a:ea typeface="微软雅黑" panose="020B0503020204020204" pitchFamily="34" charset="-122"/>
                      </a:rPr>
                      <a:t>服务</a:t>
                    </a:r>
                    <a:endParaRPr lang="en-US" altLang="zh-CN" sz="1200" kern="1200" dirty="0" smtClean="0">
                      <a:solidFill>
                        <a:schemeClr val="bg1"/>
                      </a:solidFill>
                      <a:latin typeface="微软雅黑" panose="020B0503020204020204" pitchFamily="34" charset="-122"/>
                      <a:ea typeface="微软雅黑" panose="020B0503020204020204" pitchFamily="34" charset="-122"/>
                    </a:endParaRPr>
                  </a:p>
                </p:txBody>
              </p:sp>
            </p:grpSp>
            <p:grpSp>
              <p:nvGrpSpPr>
                <p:cNvPr id="26" name="组合 69"/>
                <p:cNvGrpSpPr/>
                <p:nvPr/>
              </p:nvGrpSpPr>
              <p:grpSpPr>
                <a:xfrm>
                  <a:off x="1403647" y="1219575"/>
                  <a:ext cx="399429" cy="3136398"/>
                  <a:chOff x="1403647" y="1219575"/>
                  <a:chExt cx="399429" cy="3136398"/>
                </a:xfrm>
              </p:grpSpPr>
              <p:sp>
                <p:nvSpPr>
                  <p:cNvPr id="28" name="矩形 27"/>
                  <p:cNvSpPr/>
                  <p:nvPr/>
                </p:nvSpPr>
                <p:spPr>
                  <a:xfrm rot="16200000">
                    <a:off x="35163" y="2588059"/>
                    <a:ext cx="3136398" cy="399429"/>
                  </a:xfrm>
                  <a:prstGeom prst="rect">
                    <a:avLst/>
                  </a:pr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 name="文本框 26"/>
                  <p:cNvSpPr txBox="1"/>
                  <p:nvPr/>
                </p:nvSpPr>
                <p:spPr>
                  <a:xfrm rot="16200000">
                    <a:off x="163200" y="2572084"/>
                    <a:ext cx="2880320" cy="399426"/>
                  </a:xfrm>
                  <a:prstGeom prst="rect">
                    <a:avLst/>
                  </a:prstGeom>
                  <a:ln>
                    <a:noFill/>
                  </a:ln>
                </p:spPr>
                <p:style>
                  <a:lnRef idx="0">
                    <a:scrgbClr r="0" g="0" b="0"/>
                  </a:lnRef>
                  <a:fillRef idx="0">
                    <a:scrgbClr r="0" g="0" b="0"/>
                  </a:fillRef>
                  <a:effectRef idx="0">
                    <a:scrgbClr r="0" g="0" b="0"/>
                  </a:effectRef>
                  <a:fontRef idx="minor">
                    <a:schemeClr val="lt1"/>
                  </a:fontRef>
                </p:style>
                <p:txBody>
                  <a:bodyPr spcFirstLastPara="0" vert="eaVert" wrap="square" lIns="29845" tIns="29845" rIns="29845" bIns="29845" numCol="1" spcCol="1270" anchor="ctr" anchorCtr="0">
                    <a:noAutofit/>
                  </a:bodyPr>
                  <a:lstStyle>
                    <a:defPPr>
                      <a:defRPr lang="zh-CN"/>
                    </a:defPPr>
                    <a:lvl1pPr lvl="0" indent="0" algn="ctr" defTabSz="2089150">
                      <a:lnSpc>
                        <a:spcPct val="90000"/>
                      </a:lnSpc>
                      <a:spcBef>
                        <a:spcPct val="0"/>
                      </a:spcBef>
                      <a:spcAft>
                        <a:spcPct val="35000"/>
                      </a:spcAft>
                      <a:buNone/>
                      <a:defRPr sz="2800">
                        <a:solidFill>
                          <a:schemeClr val="bg1"/>
                        </a:solidFill>
                        <a:latin typeface="微软雅黑" panose="020B0503020204020204" pitchFamily="34" charset="-122"/>
                        <a:ea typeface="微软雅黑" panose="020B0503020204020204" pitchFamily="34" charset="-122"/>
                      </a:defRPr>
                    </a:lvl1pPr>
                  </a:lstStyle>
                  <a:p>
                    <a:pPr>
                      <a:lnSpc>
                        <a:spcPct val="60000"/>
                      </a:lnSpc>
                    </a:pPr>
                    <a:endParaRPr lang="en-US" altLang="zh-CN" sz="2000" b="1" dirty="0" smtClean="0"/>
                  </a:p>
                  <a:p>
                    <a:pPr>
                      <a:lnSpc>
                        <a:spcPct val="60000"/>
                      </a:lnSpc>
                    </a:pPr>
                    <a:r>
                      <a:rPr lang="zh-CN" altLang="en-US" sz="2000" b="1" dirty="0" smtClean="0"/>
                      <a:t>跨</a:t>
                    </a:r>
                    <a:endParaRPr lang="en-US" altLang="zh-CN" sz="2000" b="1" dirty="0" smtClean="0"/>
                  </a:p>
                  <a:p>
                    <a:pPr>
                      <a:lnSpc>
                        <a:spcPct val="60000"/>
                      </a:lnSpc>
                    </a:pPr>
                    <a:r>
                      <a:rPr lang="zh-CN" altLang="en-US" sz="2000" b="1" dirty="0" smtClean="0"/>
                      <a:t>国</a:t>
                    </a:r>
                    <a:endParaRPr lang="en-US" altLang="zh-CN" sz="2000" b="1" dirty="0" smtClean="0"/>
                  </a:p>
                  <a:p>
                    <a:pPr>
                      <a:lnSpc>
                        <a:spcPct val="60000"/>
                      </a:lnSpc>
                    </a:pPr>
                    <a:r>
                      <a:rPr lang="zh-CN" altLang="en-US" sz="2000" b="1" dirty="0" smtClean="0"/>
                      <a:t>企</a:t>
                    </a:r>
                    <a:endParaRPr lang="en-US" altLang="zh-CN" sz="2000" b="1" dirty="0" smtClean="0"/>
                  </a:p>
                  <a:p>
                    <a:pPr>
                      <a:lnSpc>
                        <a:spcPct val="60000"/>
                      </a:lnSpc>
                    </a:pPr>
                    <a:r>
                      <a:rPr lang="zh-CN" altLang="en-US" sz="2000" b="1" dirty="0" smtClean="0"/>
                      <a:t>业</a:t>
                    </a:r>
                    <a:endParaRPr lang="en-US" altLang="zh-CN" sz="2000" b="1" dirty="0" smtClean="0"/>
                  </a:p>
                  <a:p>
                    <a:pPr>
                      <a:lnSpc>
                        <a:spcPct val="60000"/>
                      </a:lnSpc>
                    </a:pPr>
                    <a:r>
                      <a:rPr lang="zh-CN" altLang="en-US" sz="2000" b="1" dirty="0" smtClean="0"/>
                      <a:t>客</a:t>
                    </a:r>
                    <a:endParaRPr lang="en-US" altLang="zh-CN" sz="2000" b="1" dirty="0" smtClean="0"/>
                  </a:p>
                  <a:p>
                    <a:pPr>
                      <a:lnSpc>
                        <a:spcPct val="60000"/>
                      </a:lnSpc>
                    </a:pPr>
                    <a:r>
                      <a:rPr lang="zh-CN" altLang="en-US" sz="2000" b="1" dirty="0" smtClean="0"/>
                      <a:t>户</a:t>
                    </a:r>
                    <a:endParaRPr lang="zh-CN" altLang="en-US" sz="2000" b="1" dirty="0"/>
                  </a:p>
                </p:txBody>
              </p:sp>
            </p:grpSp>
            <p:sp>
              <p:nvSpPr>
                <p:cNvPr id="27" name="文本框 12"/>
                <p:cNvSpPr txBox="1"/>
                <p:nvPr/>
              </p:nvSpPr>
              <p:spPr>
                <a:xfrm rot="16200000">
                  <a:off x="3270572" y="3383863"/>
                  <a:ext cx="1224135" cy="720082"/>
                </a:xfrm>
                <a:prstGeom prst="rect">
                  <a:avLst/>
                </a:prstGeom>
                <a:solidFill>
                  <a:srgbClr val="00B0F0"/>
                </a:solidFill>
              </p:spPr>
              <p:style>
                <a:lnRef idx="0">
                  <a:scrgbClr r="0" g="0" b="0"/>
                </a:lnRef>
                <a:fillRef idx="0">
                  <a:scrgbClr r="0" g="0" b="0"/>
                </a:fillRef>
                <a:effectRef idx="0">
                  <a:scrgbClr r="0" g="0" b="0"/>
                </a:effectRef>
                <a:fontRef idx="minor">
                  <a:schemeClr val="lt1"/>
                </a:fontRef>
              </p:style>
              <p:txBody>
                <a:bodyPr spcFirstLastPara="0" vert="eaVert" wrap="square" lIns="29845" tIns="29845" rIns="29845" bIns="29845" numCol="1" spcCol="1270" anchor="ctr" anchorCtr="0">
                  <a:noAutofit/>
                </a:bodyPr>
                <a:lstStyle/>
                <a:p>
                  <a:pPr marL="0" lvl="0" indent="0" algn="ctr" defTabSz="2089150">
                    <a:lnSpc>
                      <a:spcPct val="90000"/>
                    </a:lnSpc>
                    <a:spcBef>
                      <a:spcPct val="0"/>
                    </a:spcBef>
                    <a:spcAft>
                      <a:spcPct val="35000"/>
                    </a:spcAft>
                    <a:buNone/>
                  </a:pPr>
                  <a:r>
                    <a:rPr lang="zh-CN" altLang="en-US" sz="1200" dirty="0">
                      <a:solidFill>
                        <a:schemeClr val="bg1"/>
                      </a:solidFill>
                      <a:latin typeface="微软雅黑" panose="020B0503020204020204" pitchFamily="34" charset="-122"/>
                      <a:ea typeface="微软雅黑" panose="020B0503020204020204" pitchFamily="34" charset="-122"/>
                    </a:rPr>
                    <a:t>催</a:t>
                  </a:r>
                  <a:r>
                    <a:rPr lang="zh-CN" altLang="en-US" sz="1200" dirty="0" smtClean="0">
                      <a:solidFill>
                        <a:schemeClr val="bg1"/>
                      </a:solidFill>
                      <a:latin typeface="微软雅黑" panose="020B0503020204020204" pitchFamily="34" charset="-122"/>
                      <a:ea typeface="微软雅黑" panose="020B0503020204020204" pitchFamily="34" charset="-122"/>
                    </a:rPr>
                    <a:t>收服务</a:t>
                  </a:r>
                  <a:endParaRPr lang="en-US" altLang="zh-CN" sz="1200" dirty="0" smtClean="0">
                    <a:solidFill>
                      <a:schemeClr val="bg1"/>
                    </a:solidFill>
                    <a:latin typeface="微软雅黑" panose="020B0503020204020204" pitchFamily="34" charset="-122"/>
                    <a:ea typeface="微软雅黑" panose="020B0503020204020204" pitchFamily="34" charset="-122"/>
                  </a:endParaRPr>
                </a:p>
                <a:p>
                  <a:pPr marL="0" lvl="0" indent="0" algn="ctr" defTabSz="2089150">
                    <a:lnSpc>
                      <a:spcPct val="90000"/>
                    </a:lnSpc>
                    <a:spcBef>
                      <a:spcPct val="0"/>
                    </a:spcBef>
                    <a:spcAft>
                      <a:spcPct val="35000"/>
                    </a:spcAft>
                    <a:buNone/>
                  </a:pPr>
                  <a:r>
                    <a:rPr lang="zh-CN" altLang="en-US" sz="1200" dirty="0">
                      <a:solidFill>
                        <a:schemeClr val="bg1"/>
                      </a:solidFill>
                      <a:latin typeface="微软雅黑" panose="020B0503020204020204" pitchFamily="34" charset="-122"/>
                      <a:ea typeface="微软雅黑" panose="020B0503020204020204" pitchFamily="34" charset="-122"/>
                    </a:rPr>
                    <a:t>电话</a:t>
                  </a:r>
                  <a:r>
                    <a:rPr lang="zh-CN" altLang="en-US" sz="1200" dirty="0" smtClean="0">
                      <a:solidFill>
                        <a:schemeClr val="bg1"/>
                      </a:solidFill>
                      <a:latin typeface="微软雅黑" panose="020B0503020204020204" pitchFamily="34" charset="-122"/>
                      <a:ea typeface="微软雅黑" panose="020B0503020204020204" pitchFamily="34" charset="-122"/>
                    </a:rPr>
                    <a:t>营销</a:t>
                  </a:r>
                  <a:endParaRPr lang="en-US" altLang="zh-CN" sz="1200" dirty="0" smtClean="0">
                    <a:solidFill>
                      <a:schemeClr val="bg1"/>
                    </a:solidFill>
                    <a:latin typeface="微软雅黑" panose="020B0503020204020204" pitchFamily="34" charset="-122"/>
                    <a:ea typeface="微软雅黑" panose="020B0503020204020204" pitchFamily="34" charset="-122"/>
                  </a:endParaRPr>
                </a:p>
                <a:p>
                  <a:pPr marL="0" lvl="0" indent="0" algn="ctr" defTabSz="2089150">
                    <a:lnSpc>
                      <a:spcPct val="90000"/>
                    </a:lnSpc>
                    <a:spcBef>
                      <a:spcPct val="0"/>
                    </a:spcBef>
                    <a:spcAft>
                      <a:spcPct val="35000"/>
                    </a:spcAft>
                    <a:buNone/>
                  </a:pPr>
                  <a:r>
                    <a:rPr lang="zh-CN" altLang="en-US" sz="1200" dirty="0">
                      <a:solidFill>
                        <a:schemeClr val="bg1"/>
                      </a:solidFill>
                      <a:latin typeface="微软雅黑" panose="020B0503020204020204" pitchFamily="34" charset="-122"/>
                      <a:ea typeface="微软雅黑" panose="020B0503020204020204" pitchFamily="34" charset="-122"/>
                    </a:rPr>
                    <a:t>市场</a:t>
                  </a:r>
                  <a:r>
                    <a:rPr lang="zh-CN" altLang="en-US" sz="1200" dirty="0" smtClean="0">
                      <a:solidFill>
                        <a:schemeClr val="bg1"/>
                      </a:solidFill>
                      <a:latin typeface="微软雅黑" panose="020B0503020204020204" pitchFamily="34" charset="-122"/>
                      <a:ea typeface="微软雅黑" panose="020B0503020204020204" pitchFamily="34" charset="-122"/>
                    </a:rPr>
                    <a:t>调研</a:t>
                  </a:r>
                  <a:endParaRPr lang="en-US" altLang="zh-CN" sz="1200" dirty="0" smtClean="0">
                    <a:solidFill>
                      <a:schemeClr val="bg1"/>
                    </a:solidFill>
                    <a:latin typeface="微软雅黑" panose="020B0503020204020204" pitchFamily="34" charset="-122"/>
                    <a:ea typeface="微软雅黑" panose="020B0503020204020204" pitchFamily="34" charset="-122"/>
                  </a:endParaRPr>
                </a:p>
                <a:p>
                  <a:pPr marL="0" lvl="0" indent="0" algn="ctr" defTabSz="2089150">
                    <a:lnSpc>
                      <a:spcPct val="90000"/>
                    </a:lnSpc>
                    <a:spcBef>
                      <a:spcPct val="0"/>
                    </a:spcBef>
                    <a:spcAft>
                      <a:spcPct val="35000"/>
                    </a:spcAft>
                    <a:buNone/>
                  </a:pPr>
                  <a:r>
                    <a:rPr lang="en-US" altLang="zh-CN" sz="1200" kern="1200" dirty="0" smtClean="0">
                      <a:solidFill>
                        <a:schemeClr val="bg1"/>
                      </a:solidFill>
                      <a:latin typeface="微软雅黑" panose="020B0503020204020204" pitchFamily="34" charset="-122"/>
                      <a:ea typeface="微软雅黑" panose="020B0503020204020204" pitchFamily="34" charset="-122"/>
                    </a:rPr>
                    <a:t>……</a:t>
                  </a:r>
                  <a:endParaRPr lang="zh-CN" altLang="en-US" sz="1200" kern="1200" dirty="0">
                    <a:solidFill>
                      <a:schemeClr val="bg1"/>
                    </a:solidFill>
                    <a:latin typeface="微软雅黑" panose="020B0503020204020204" pitchFamily="34" charset="-122"/>
                    <a:ea typeface="微软雅黑" panose="020B0503020204020204" pitchFamily="34" charset="-122"/>
                  </a:endParaRPr>
                </a:p>
              </p:txBody>
            </p:sp>
          </p:grpSp>
        </p:grpSp>
      </p:grpSp>
      <p:grpSp>
        <p:nvGrpSpPr>
          <p:cNvPr id="41" name="组合 40"/>
          <p:cNvGrpSpPr/>
          <p:nvPr/>
        </p:nvGrpSpPr>
        <p:grpSpPr>
          <a:xfrm>
            <a:off x="7366306" y="1700808"/>
            <a:ext cx="4201508" cy="3600400"/>
            <a:chOff x="1547664" y="1203693"/>
            <a:chExt cx="4392486" cy="3152280"/>
          </a:xfrm>
        </p:grpSpPr>
        <p:sp>
          <p:nvSpPr>
            <p:cNvPr id="42" name="箭头: 右 81"/>
            <p:cNvSpPr/>
            <p:nvPr/>
          </p:nvSpPr>
          <p:spPr>
            <a:xfrm>
              <a:off x="3203846" y="1687446"/>
              <a:ext cx="648072" cy="2180448"/>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grpSp>
          <p:nvGrpSpPr>
            <p:cNvPr id="43" name="组合 82"/>
            <p:cNvGrpSpPr/>
            <p:nvPr/>
          </p:nvGrpSpPr>
          <p:grpSpPr>
            <a:xfrm>
              <a:off x="1547664" y="1203693"/>
              <a:ext cx="4392486" cy="3152280"/>
              <a:chOff x="1547664" y="1203693"/>
              <a:chExt cx="4392486" cy="3152280"/>
            </a:xfrm>
          </p:grpSpPr>
          <p:sp>
            <p:nvSpPr>
              <p:cNvPr id="44" name="文本框 12"/>
              <p:cNvSpPr txBox="1"/>
              <p:nvPr/>
            </p:nvSpPr>
            <p:spPr>
              <a:xfrm rot="16200000">
                <a:off x="3399844" y="1809576"/>
                <a:ext cx="3136398" cy="1944214"/>
              </a:xfrm>
              <a:prstGeom prst="rect">
                <a:avLst/>
              </a:prstGeom>
              <a:solidFill>
                <a:srgbClr val="00B0F0"/>
              </a:solidFill>
            </p:spPr>
            <p:style>
              <a:lnRef idx="0">
                <a:scrgbClr r="0" g="0" b="0"/>
              </a:lnRef>
              <a:fillRef idx="0">
                <a:scrgbClr r="0" g="0" b="0"/>
              </a:fillRef>
              <a:effectRef idx="0">
                <a:scrgbClr r="0" g="0" b="0"/>
              </a:effectRef>
              <a:fontRef idx="minor">
                <a:schemeClr val="lt1"/>
              </a:fontRef>
            </p:style>
            <p:txBody>
              <a:bodyPr spcFirstLastPara="0" vert="eaVert" wrap="square" lIns="29845" tIns="29845" rIns="29845" bIns="29845" numCol="1" spcCol="1270" anchor="ctr" anchorCtr="0">
                <a:noAutofit/>
              </a:bodyPr>
              <a:lstStyle/>
              <a:p>
                <a:pPr lvl="0" algn="ctr" defTabSz="2089150">
                  <a:lnSpc>
                    <a:spcPct val="90000"/>
                  </a:lnSpc>
                  <a:spcBef>
                    <a:spcPct val="0"/>
                  </a:spcBef>
                  <a:spcAft>
                    <a:spcPct val="35000"/>
                  </a:spcAft>
                </a:pPr>
                <a:r>
                  <a:rPr lang="en-US" altLang="zh-CN" sz="1600" spc="-10" dirty="0" smtClean="0">
                    <a:latin typeface="微软雅黑" panose="020B0503020204020204" pitchFamily="34" charset="-122"/>
                    <a:ea typeface="微软雅黑" panose="020B0503020204020204" pitchFamily="34" charset="-122"/>
                  </a:rPr>
                  <a:t>2020</a:t>
                </a:r>
                <a:r>
                  <a:rPr lang="zh-CN" altLang="en-US" sz="1600" spc="-10" dirty="0" smtClean="0">
                    <a:latin typeface="微软雅黑" panose="020B0503020204020204" pitchFamily="34" charset="-122"/>
                    <a:ea typeface="微软雅黑" panose="020B0503020204020204" pitchFamily="34" charset="-122"/>
                  </a:rPr>
                  <a:t>年底</a:t>
                </a:r>
                <a:endParaRPr lang="en-US" altLang="zh-CN" sz="1600" spc="-10" dirty="0" smtClean="0">
                  <a:latin typeface="微软雅黑" panose="020B0503020204020204" pitchFamily="34" charset="-122"/>
                  <a:ea typeface="微软雅黑" panose="020B0503020204020204" pitchFamily="34" charset="-122"/>
                </a:endParaRPr>
              </a:p>
              <a:p>
                <a:pPr lvl="0" algn="ctr" defTabSz="2089150">
                  <a:lnSpc>
                    <a:spcPct val="90000"/>
                  </a:lnSpc>
                  <a:spcBef>
                    <a:spcPct val="0"/>
                  </a:spcBef>
                  <a:spcAft>
                    <a:spcPct val="35000"/>
                  </a:spcAft>
                </a:pPr>
                <a:r>
                  <a:rPr lang="zh-CN" altLang="en-US" sz="1600" spc="-10" dirty="0" smtClean="0">
                    <a:latin typeface="微软雅黑" panose="020B0503020204020204" pitchFamily="34" charset="-122"/>
                    <a:ea typeface="微软雅黑" panose="020B0503020204020204" pitchFamily="34" charset="-122"/>
                  </a:rPr>
                  <a:t>为</a:t>
                </a:r>
                <a:r>
                  <a:rPr lang="zh-CN" altLang="en-US" sz="1600" spc="-10" dirty="0">
                    <a:latin typeface="微软雅黑" panose="020B0503020204020204" pitchFamily="34" charset="-122"/>
                    <a:ea typeface="微软雅黑" panose="020B0503020204020204" pitchFamily="34" charset="-122"/>
                  </a:rPr>
                  <a:t>至少</a:t>
                </a:r>
                <a:r>
                  <a:rPr lang="en-US" altLang="zh-CN" sz="1600" b="1" spc="-10" dirty="0">
                    <a:latin typeface="微软雅黑" panose="020B0503020204020204" pitchFamily="34" charset="-122"/>
                    <a:ea typeface="微软雅黑" panose="020B0503020204020204" pitchFamily="34" charset="-122"/>
                  </a:rPr>
                  <a:t>50</a:t>
                </a:r>
                <a:r>
                  <a:rPr lang="zh-CN" altLang="en-US" sz="1600" b="1" spc="-10" dirty="0" smtClean="0">
                    <a:latin typeface="微软雅黑" panose="020B0503020204020204" pitchFamily="34" charset="-122"/>
                    <a:ea typeface="微软雅黑" panose="020B0503020204020204" pitchFamily="34" charset="-122"/>
                  </a:rPr>
                  <a:t>家</a:t>
                </a:r>
                <a:endParaRPr lang="en-US" altLang="zh-CN" sz="1600" b="1" spc="-10" dirty="0" smtClean="0">
                  <a:latin typeface="微软雅黑" panose="020B0503020204020204" pitchFamily="34" charset="-122"/>
                  <a:ea typeface="微软雅黑" panose="020B0503020204020204" pitchFamily="34" charset="-122"/>
                </a:endParaRPr>
              </a:p>
              <a:p>
                <a:pPr lvl="0" algn="ctr" defTabSz="2089150">
                  <a:lnSpc>
                    <a:spcPct val="90000"/>
                  </a:lnSpc>
                  <a:spcBef>
                    <a:spcPct val="0"/>
                  </a:spcBef>
                  <a:spcAft>
                    <a:spcPct val="35000"/>
                  </a:spcAft>
                </a:pPr>
                <a:r>
                  <a:rPr lang="zh-CN" altLang="en-US" sz="1600" b="1" spc="-10" dirty="0" smtClean="0">
                    <a:latin typeface="微软雅黑" panose="020B0503020204020204" pitchFamily="34" charset="-122"/>
                    <a:ea typeface="微软雅黑" panose="020B0503020204020204" pitchFamily="34" charset="-122"/>
                  </a:rPr>
                  <a:t>世界</a:t>
                </a:r>
                <a:r>
                  <a:rPr lang="en-US" altLang="zh-CN" sz="1600" b="1" spc="-10" dirty="0">
                    <a:latin typeface="微软雅黑" panose="020B0503020204020204" pitchFamily="34" charset="-122"/>
                    <a:ea typeface="微软雅黑" panose="020B0503020204020204" pitchFamily="34" charset="-122"/>
                  </a:rPr>
                  <a:t>500</a:t>
                </a:r>
                <a:r>
                  <a:rPr lang="zh-CN" altLang="en-US" sz="1600" b="1" spc="-10" dirty="0">
                    <a:latin typeface="微软雅黑" panose="020B0503020204020204" pitchFamily="34" charset="-122"/>
                    <a:ea typeface="微软雅黑" panose="020B0503020204020204" pitchFamily="34" charset="-122"/>
                  </a:rPr>
                  <a:t>强</a:t>
                </a:r>
                <a:r>
                  <a:rPr lang="zh-CN" altLang="en-US" sz="1600" spc="-10" dirty="0" smtClean="0">
                    <a:latin typeface="微软雅黑" panose="020B0503020204020204" pitchFamily="34" charset="-122"/>
                    <a:ea typeface="微软雅黑" panose="020B0503020204020204" pitchFamily="34" charset="-122"/>
                  </a:rPr>
                  <a:t>提供服务</a:t>
                </a:r>
                <a:endParaRPr lang="en-US" altLang="zh-CN" sz="1600" b="1" spc="-10" dirty="0">
                  <a:latin typeface="微软雅黑" panose="020B0503020204020204" pitchFamily="34" charset="-122"/>
                  <a:ea typeface="微软雅黑" panose="020B0503020204020204" pitchFamily="34" charset="-122"/>
                </a:endParaRPr>
              </a:p>
            </p:txBody>
          </p:sp>
          <p:grpSp>
            <p:nvGrpSpPr>
              <p:cNvPr id="45" name="组合 43"/>
              <p:cNvGrpSpPr/>
              <p:nvPr/>
            </p:nvGrpSpPr>
            <p:grpSpPr>
              <a:xfrm>
                <a:off x="1547669" y="1203693"/>
                <a:ext cx="1479545" cy="1447758"/>
                <a:chOff x="579452" y="10"/>
                <a:chExt cx="1613566" cy="4064000"/>
              </a:xfrm>
            </p:grpSpPr>
            <p:sp>
              <p:nvSpPr>
                <p:cNvPr id="52" name="矩形 51"/>
                <p:cNvSpPr/>
                <p:nvPr/>
              </p:nvSpPr>
              <p:spPr>
                <a:xfrm rot="16200000">
                  <a:off x="-645765" y="1225227"/>
                  <a:ext cx="4064000" cy="161356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3" name="文本框 45"/>
                <p:cNvSpPr txBox="1"/>
                <p:nvPr/>
              </p:nvSpPr>
              <p:spPr>
                <a:xfrm rot="16200000">
                  <a:off x="-346928" y="1285972"/>
                  <a:ext cx="3466324" cy="1492081"/>
                </a:xfrm>
                <a:prstGeom prst="rect">
                  <a:avLst/>
                </a:prstGeom>
              </p:spPr>
              <p:style>
                <a:lnRef idx="0">
                  <a:scrgbClr r="0" g="0" b="0"/>
                </a:lnRef>
                <a:fillRef idx="0">
                  <a:scrgbClr r="0" g="0" b="0"/>
                </a:fillRef>
                <a:effectRef idx="0">
                  <a:scrgbClr r="0" g="0" b="0"/>
                </a:effectRef>
                <a:fontRef idx="minor">
                  <a:schemeClr val="lt1"/>
                </a:fontRef>
              </p:style>
              <p:txBody>
                <a:bodyPr spcFirstLastPara="0" vert="eaVert" wrap="square" lIns="29845" tIns="29845" rIns="29845" bIns="29845" numCol="1" spcCol="1270" anchor="t" anchorCtr="0">
                  <a:noAutofit/>
                </a:bodyPr>
                <a:lstStyle/>
                <a:p>
                  <a:pPr lvl="0" algn="ctr" defTabSz="2089150">
                    <a:lnSpc>
                      <a:spcPct val="90000"/>
                    </a:lnSpc>
                    <a:spcBef>
                      <a:spcPct val="0"/>
                    </a:spcBef>
                    <a:spcAft>
                      <a:spcPct val="35000"/>
                    </a:spcAft>
                  </a:pPr>
                  <a:r>
                    <a:rPr lang="en-US" altLang="zh-CN" sz="1200" spc="-10" dirty="0">
                      <a:latin typeface="微软雅黑" panose="020B0503020204020204" pitchFamily="34" charset="-122"/>
                      <a:ea typeface="微软雅黑" panose="020B0503020204020204" pitchFamily="34" charset="-122"/>
                    </a:rPr>
                    <a:t>2018</a:t>
                  </a:r>
                  <a:r>
                    <a:rPr lang="zh-CN" altLang="en-US" sz="1200" spc="-10" dirty="0">
                      <a:latin typeface="微软雅黑" panose="020B0503020204020204" pitchFamily="34" charset="-122"/>
                      <a:ea typeface="微软雅黑" panose="020B0503020204020204" pitchFamily="34" charset="-122"/>
                    </a:rPr>
                    <a:t>年下半</a:t>
                  </a:r>
                  <a:r>
                    <a:rPr lang="zh-CN" altLang="en-US" sz="1200" spc="-10" dirty="0" smtClean="0">
                      <a:latin typeface="微软雅黑" panose="020B0503020204020204" pitchFamily="34" charset="-122"/>
                      <a:ea typeface="微软雅黑" panose="020B0503020204020204" pitchFamily="34" charset="-122"/>
                    </a:rPr>
                    <a:t>年</a:t>
                  </a:r>
                  <a:endParaRPr lang="en-US" altLang="zh-CN" sz="1200" spc="-10" dirty="0" smtClean="0">
                    <a:latin typeface="微软雅黑" panose="020B0503020204020204" pitchFamily="34" charset="-122"/>
                    <a:ea typeface="微软雅黑" panose="020B0503020204020204" pitchFamily="34" charset="-122"/>
                  </a:endParaRPr>
                </a:p>
                <a:p>
                  <a:pPr lvl="0" algn="ctr" defTabSz="2089150">
                    <a:lnSpc>
                      <a:spcPct val="90000"/>
                    </a:lnSpc>
                    <a:spcBef>
                      <a:spcPct val="0"/>
                    </a:spcBef>
                    <a:spcAft>
                      <a:spcPct val="35000"/>
                    </a:spcAft>
                  </a:pPr>
                  <a:r>
                    <a:rPr lang="zh-CN" altLang="en-US" sz="1400" b="1" spc="-10" dirty="0" smtClean="0">
                      <a:latin typeface="微软雅黑" panose="020B0503020204020204" pitchFamily="34" charset="-122"/>
                      <a:ea typeface="微软雅黑" panose="020B0503020204020204" pitchFamily="34" charset="-122"/>
                    </a:rPr>
                    <a:t>印尼</a:t>
                  </a:r>
                  <a:endParaRPr lang="en-US" altLang="zh-CN" sz="1400" b="1" spc="-10" dirty="0" smtClean="0">
                    <a:latin typeface="微软雅黑" panose="020B0503020204020204" pitchFamily="34" charset="-122"/>
                    <a:ea typeface="微软雅黑" panose="020B0503020204020204" pitchFamily="34" charset="-122"/>
                  </a:endParaRPr>
                </a:p>
                <a:p>
                  <a:pPr lvl="0" algn="ctr" defTabSz="2089150">
                    <a:lnSpc>
                      <a:spcPct val="90000"/>
                    </a:lnSpc>
                    <a:spcBef>
                      <a:spcPct val="0"/>
                    </a:spcBef>
                    <a:spcAft>
                      <a:spcPct val="35000"/>
                    </a:spcAft>
                  </a:pPr>
                  <a:r>
                    <a:rPr lang="zh-CN" altLang="en-US" sz="1200" spc="-10" dirty="0" smtClean="0">
                      <a:latin typeface="微软雅黑" panose="020B0503020204020204" pitchFamily="34" charset="-122"/>
                      <a:ea typeface="微软雅黑" panose="020B0503020204020204" pitchFamily="34" charset="-122"/>
                    </a:rPr>
                    <a:t>第一家</a:t>
                  </a:r>
                  <a:endParaRPr lang="en-US" altLang="zh-CN" sz="1200" spc="-10" dirty="0" smtClean="0">
                    <a:latin typeface="微软雅黑" panose="020B0503020204020204" pitchFamily="34" charset="-122"/>
                    <a:ea typeface="微软雅黑" panose="020B0503020204020204" pitchFamily="34" charset="-122"/>
                  </a:endParaRPr>
                </a:p>
                <a:p>
                  <a:pPr lvl="0" algn="ctr" defTabSz="2089150">
                    <a:lnSpc>
                      <a:spcPct val="90000"/>
                    </a:lnSpc>
                    <a:spcBef>
                      <a:spcPct val="0"/>
                    </a:spcBef>
                    <a:spcAft>
                      <a:spcPct val="35000"/>
                    </a:spcAft>
                  </a:pPr>
                  <a:r>
                    <a:rPr lang="zh-CN" altLang="en-US" sz="1200" spc="-10" dirty="0" smtClean="0">
                      <a:latin typeface="微软雅黑" panose="020B0503020204020204" pitchFamily="34" charset="-122"/>
                      <a:ea typeface="微软雅黑" panose="020B0503020204020204" pitchFamily="34" charset="-122"/>
                    </a:rPr>
                    <a:t>海外</a:t>
                  </a:r>
                  <a:r>
                    <a:rPr lang="zh-CN" altLang="en-US" sz="1200" spc="-10" dirty="0">
                      <a:latin typeface="微软雅黑" panose="020B0503020204020204" pitchFamily="34" charset="-122"/>
                      <a:ea typeface="微软雅黑" panose="020B0503020204020204" pitchFamily="34" charset="-122"/>
                    </a:rPr>
                    <a:t>呼叫</a:t>
                  </a:r>
                  <a:r>
                    <a:rPr lang="zh-CN" altLang="en-US" sz="1200" spc="-10" dirty="0" smtClean="0">
                      <a:latin typeface="微软雅黑" panose="020B0503020204020204" pitchFamily="34" charset="-122"/>
                      <a:ea typeface="微软雅黑" panose="020B0503020204020204" pitchFamily="34" charset="-122"/>
                    </a:rPr>
                    <a:t>中心</a:t>
                  </a:r>
                  <a:endParaRPr lang="en-US" altLang="zh-CN" sz="1200" spc="-10" dirty="0" smtClean="0">
                    <a:latin typeface="微软雅黑" panose="020B0503020204020204" pitchFamily="34" charset="-122"/>
                    <a:ea typeface="微软雅黑" panose="020B0503020204020204" pitchFamily="34" charset="-122"/>
                  </a:endParaRPr>
                </a:p>
                <a:p>
                  <a:pPr lvl="0" algn="ctr" defTabSz="2089150">
                    <a:lnSpc>
                      <a:spcPct val="90000"/>
                    </a:lnSpc>
                    <a:spcBef>
                      <a:spcPct val="0"/>
                    </a:spcBef>
                    <a:spcAft>
                      <a:spcPct val="35000"/>
                    </a:spcAft>
                  </a:pPr>
                  <a:r>
                    <a:rPr lang="zh-CN" altLang="en-US" sz="1400" b="1" spc="-10" dirty="0" smtClean="0">
                      <a:latin typeface="微软雅黑" panose="020B0503020204020204" pitchFamily="34" charset="-122"/>
                      <a:ea typeface="微软雅黑" panose="020B0503020204020204" pitchFamily="34" charset="-122"/>
                    </a:rPr>
                    <a:t>东南亚</a:t>
                  </a:r>
                  <a:r>
                    <a:rPr lang="zh-CN" altLang="en-US" sz="1200" spc="-10" dirty="0" smtClean="0">
                      <a:latin typeface="微软雅黑" panose="020B0503020204020204" pitchFamily="34" charset="-122"/>
                      <a:ea typeface="微软雅黑" panose="020B0503020204020204" pitchFamily="34" charset="-122"/>
                    </a:rPr>
                    <a:t>地区</a:t>
                  </a:r>
                  <a:endParaRPr lang="en-US" altLang="zh-CN" sz="1200" spc="-10" dirty="0" smtClean="0">
                    <a:latin typeface="微软雅黑" panose="020B0503020204020204" pitchFamily="34" charset="-122"/>
                    <a:ea typeface="微软雅黑" panose="020B0503020204020204" pitchFamily="34" charset="-122"/>
                  </a:endParaRPr>
                </a:p>
                <a:p>
                  <a:pPr lvl="0" algn="ctr" defTabSz="2089150">
                    <a:lnSpc>
                      <a:spcPct val="90000"/>
                    </a:lnSpc>
                    <a:spcBef>
                      <a:spcPct val="0"/>
                    </a:spcBef>
                    <a:spcAft>
                      <a:spcPct val="35000"/>
                    </a:spcAft>
                  </a:pPr>
                  <a:endParaRPr lang="en-US" altLang="zh-CN" sz="1200" spc="-10" dirty="0" smtClean="0">
                    <a:latin typeface="微软雅黑" panose="020B0503020204020204" pitchFamily="34" charset="-122"/>
                    <a:ea typeface="微软雅黑" panose="020B0503020204020204" pitchFamily="34" charset="-122"/>
                  </a:endParaRPr>
                </a:p>
                <a:p>
                  <a:pPr lvl="0" algn="ctr" defTabSz="2089150">
                    <a:lnSpc>
                      <a:spcPct val="90000"/>
                    </a:lnSpc>
                    <a:spcBef>
                      <a:spcPct val="0"/>
                    </a:spcBef>
                    <a:spcAft>
                      <a:spcPct val="35000"/>
                    </a:spcAft>
                  </a:pPr>
                  <a:endParaRPr lang="zh-CN" altLang="en-US" sz="1200" kern="1200" dirty="0">
                    <a:solidFill>
                      <a:schemeClr val="bg1"/>
                    </a:solidFill>
                    <a:latin typeface="微软雅黑" panose="020B0503020204020204" pitchFamily="34" charset="-122"/>
                    <a:ea typeface="微软雅黑" panose="020B0503020204020204" pitchFamily="34" charset="-122"/>
                  </a:endParaRPr>
                </a:p>
              </p:txBody>
            </p:sp>
          </p:grpSp>
          <p:grpSp>
            <p:nvGrpSpPr>
              <p:cNvPr id="46" name="组合 49"/>
              <p:cNvGrpSpPr/>
              <p:nvPr/>
            </p:nvGrpSpPr>
            <p:grpSpPr>
              <a:xfrm>
                <a:off x="1547664" y="2642005"/>
                <a:ext cx="1479544" cy="1713968"/>
                <a:chOff x="579242" y="0"/>
                <a:chExt cx="1613814" cy="4064000"/>
              </a:xfrm>
            </p:grpSpPr>
            <p:sp>
              <p:nvSpPr>
                <p:cNvPr id="50" name="矩形 49"/>
                <p:cNvSpPr/>
                <p:nvPr/>
              </p:nvSpPr>
              <p:spPr>
                <a:xfrm rot="16200000">
                  <a:off x="-645851" y="1225093"/>
                  <a:ext cx="4064000" cy="1613814"/>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1" name="文本框 51"/>
                <p:cNvSpPr txBox="1"/>
                <p:nvPr/>
              </p:nvSpPr>
              <p:spPr>
                <a:xfrm rot="16200000">
                  <a:off x="120820" y="1246573"/>
                  <a:ext cx="2530658" cy="1570853"/>
                </a:xfrm>
                <a:prstGeom prst="rect">
                  <a:avLst/>
                </a:prstGeom>
              </p:spPr>
              <p:style>
                <a:lnRef idx="0">
                  <a:scrgbClr r="0" g="0" b="0"/>
                </a:lnRef>
                <a:fillRef idx="0">
                  <a:scrgbClr r="0" g="0" b="0"/>
                </a:fillRef>
                <a:effectRef idx="0">
                  <a:scrgbClr r="0" g="0" b="0"/>
                </a:effectRef>
                <a:fontRef idx="minor">
                  <a:schemeClr val="lt1"/>
                </a:fontRef>
              </p:style>
              <p:txBody>
                <a:bodyPr spcFirstLastPara="0" vert="eaVert" wrap="square" lIns="29845" tIns="29845" rIns="29845" bIns="29845" numCol="1" spcCol="1270" anchor="t" anchorCtr="0">
                  <a:noAutofit/>
                </a:bodyPr>
                <a:lstStyle/>
                <a:p>
                  <a:pPr lvl="0" algn="ctr" defTabSz="2089150">
                    <a:lnSpc>
                      <a:spcPct val="90000"/>
                    </a:lnSpc>
                    <a:spcBef>
                      <a:spcPct val="0"/>
                    </a:spcBef>
                    <a:spcAft>
                      <a:spcPct val="35000"/>
                    </a:spcAft>
                  </a:pPr>
                  <a:r>
                    <a:rPr lang="en-US" altLang="zh-CN" sz="1200" spc="-10" dirty="0" smtClean="0">
                      <a:latin typeface="微软雅黑" panose="020B0503020204020204" pitchFamily="34" charset="-122"/>
                      <a:ea typeface="微软雅黑" panose="020B0503020204020204" pitchFamily="34" charset="-122"/>
                    </a:rPr>
                    <a:t>2019</a:t>
                  </a:r>
                  <a:r>
                    <a:rPr lang="zh-CN" altLang="en-US" sz="1200" spc="-10" dirty="0" smtClean="0">
                      <a:latin typeface="微软雅黑" panose="020B0503020204020204" pitchFamily="34" charset="-122"/>
                      <a:ea typeface="微软雅黑" panose="020B0503020204020204" pitchFamily="34" charset="-122"/>
                    </a:rPr>
                    <a:t>年底</a:t>
                  </a:r>
                  <a:endParaRPr lang="en-US" altLang="zh-CN" sz="1200" spc="-10" dirty="0" smtClean="0">
                    <a:latin typeface="微软雅黑" panose="020B0503020204020204" pitchFamily="34" charset="-122"/>
                    <a:ea typeface="微软雅黑" panose="020B0503020204020204" pitchFamily="34" charset="-122"/>
                  </a:endParaRPr>
                </a:p>
                <a:p>
                  <a:pPr lvl="0" algn="ctr" defTabSz="2089150">
                    <a:lnSpc>
                      <a:spcPct val="90000"/>
                    </a:lnSpc>
                    <a:spcBef>
                      <a:spcPct val="0"/>
                    </a:spcBef>
                    <a:spcAft>
                      <a:spcPct val="35000"/>
                    </a:spcAft>
                  </a:pPr>
                  <a:r>
                    <a:rPr lang="zh-CN" altLang="en-US" sz="1400" b="1" spc="-10" dirty="0" smtClean="0">
                      <a:latin typeface="微软雅黑" panose="020B0503020204020204" pitchFamily="34" charset="-122"/>
                      <a:ea typeface="微软雅黑" panose="020B0503020204020204" pitchFamily="34" charset="-122"/>
                    </a:rPr>
                    <a:t>爱尔兰</a:t>
                  </a:r>
                  <a:endParaRPr lang="en-US" altLang="zh-CN" sz="1400" b="1" spc="-10" dirty="0" smtClean="0">
                    <a:latin typeface="微软雅黑" panose="020B0503020204020204" pitchFamily="34" charset="-122"/>
                    <a:ea typeface="微软雅黑" panose="020B0503020204020204" pitchFamily="34" charset="-122"/>
                  </a:endParaRPr>
                </a:p>
                <a:p>
                  <a:pPr lvl="0" algn="ctr" defTabSz="2089150">
                    <a:lnSpc>
                      <a:spcPct val="90000"/>
                    </a:lnSpc>
                    <a:spcBef>
                      <a:spcPct val="0"/>
                    </a:spcBef>
                    <a:spcAft>
                      <a:spcPct val="35000"/>
                    </a:spcAft>
                  </a:pPr>
                  <a:r>
                    <a:rPr lang="zh-CN" altLang="en-US" sz="1200" spc="-10" dirty="0" smtClean="0">
                      <a:latin typeface="微软雅黑" panose="020B0503020204020204" pitchFamily="34" charset="-122"/>
                      <a:ea typeface="微软雅黑" panose="020B0503020204020204" pitchFamily="34" charset="-122"/>
                    </a:rPr>
                    <a:t>第二家</a:t>
                  </a:r>
                  <a:endParaRPr lang="en-US" altLang="zh-CN" sz="1200" spc="-10" dirty="0">
                    <a:latin typeface="微软雅黑" panose="020B0503020204020204" pitchFamily="34" charset="-122"/>
                    <a:ea typeface="微软雅黑" panose="020B0503020204020204" pitchFamily="34" charset="-122"/>
                  </a:endParaRPr>
                </a:p>
                <a:p>
                  <a:pPr lvl="0" algn="ctr" defTabSz="2089150">
                    <a:lnSpc>
                      <a:spcPct val="90000"/>
                    </a:lnSpc>
                    <a:spcBef>
                      <a:spcPct val="0"/>
                    </a:spcBef>
                    <a:spcAft>
                      <a:spcPct val="35000"/>
                    </a:spcAft>
                  </a:pPr>
                  <a:r>
                    <a:rPr lang="zh-CN" altLang="en-US" sz="1400" b="1" spc="-10" dirty="0" smtClean="0">
                      <a:latin typeface="微软雅黑" panose="020B0503020204020204" pitchFamily="34" charset="-122"/>
                      <a:ea typeface="微软雅黑" panose="020B0503020204020204" pitchFamily="34" charset="-122"/>
                    </a:rPr>
                    <a:t>欧美</a:t>
                  </a:r>
                  <a:r>
                    <a:rPr lang="zh-CN" altLang="en-US" sz="1200" spc="-10" dirty="0" smtClean="0">
                      <a:latin typeface="微软雅黑" panose="020B0503020204020204" pitchFamily="34" charset="-122"/>
                      <a:ea typeface="微软雅黑" panose="020B0503020204020204" pitchFamily="34" charset="-122"/>
                    </a:rPr>
                    <a:t>地区</a:t>
                  </a:r>
                  <a:endParaRPr lang="zh-CN" altLang="en-US" sz="1200" kern="1200" dirty="0">
                    <a:solidFill>
                      <a:schemeClr val="bg1"/>
                    </a:solidFill>
                    <a:latin typeface="微软雅黑" panose="020B0503020204020204" pitchFamily="34" charset="-122"/>
                    <a:ea typeface="微软雅黑" panose="020B0503020204020204" pitchFamily="34" charset="-122"/>
                  </a:endParaRPr>
                </a:p>
              </p:txBody>
            </p:sp>
          </p:grpSp>
          <p:sp>
            <p:nvSpPr>
              <p:cNvPr id="49" name="文本框 26"/>
              <p:cNvSpPr txBox="1"/>
              <p:nvPr/>
            </p:nvSpPr>
            <p:spPr>
              <a:xfrm>
                <a:off x="3368054" y="2406221"/>
                <a:ext cx="288031" cy="74289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9845" tIns="29845" rIns="29845" bIns="29845" numCol="1" spcCol="1270" anchor="t" anchorCtr="0">
                <a:noAutofit/>
              </a:bodyPr>
              <a:lstStyle/>
              <a:p>
                <a:pPr marL="0" lvl="0" indent="0" algn="ctr" defTabSz="2089150">
                  <a:lnSpc>
                    <a:spcPct val="90000"/>
                  </a:lnSpc>
                  <a:spcBef>
                    <a:spcPct val="0"/>
                  </a:spcBef>
                  <a:spcAft>
                    <a:spcPct val="35000"/>
                  </a:spcAft>
                  <a:buNone/>
                </a:pPr>
                <a:r>
                  <a:rPr lang="zh-CN" altLang="en-US" kern="1200" dirty="0" smtClean="0">
                    <a:solidFill>
                      <a:schemeClr val="bg1"/>
                    </a:solidFill>
                    <a:latin typeface="微软雅黑" panose="020B0503020204020204" pitchFamily="34" charset="-122"/>
                    <a:ea typeface="微软雅黑" panose="020B0503020204020204" pitchFamily="34" charset="-122"/>
                  </a:rPr>
                  <a:t>目</a:t>
                </a:r>
                <a:endParaRPr lang="en-US" altLang="zh-CN" kern="1200" dirty="0" smtClean="0">
                  <a:solidFill>
                    <a:schemeClr val="bg1"/>
                  </a:solidFill>
                  <a:latin typeface="微软雅黑" panose="020B0503020204020204" pitchFamily="34" charset="-122"/>
                  <a:ea typeface="微软雅黑" panose="020B0503020204020204" pitchFamily="34" charset="-122"/>
                </a:endParaRPr>
              </a:p>
              <a:p>
                <a:pPr marL="0" lvl="0" indent="0" algn="ctr" defTabSz="2089150">
                  <a:lnSpc>
                    <a:spcPct val="90000"/>
                  </a:lnSpc>
                  <a:spcBef>
                    <a:spcPct val="0"/>
                  </a:spcBef>
                  <a:spcAft>
                    <a:spcPct val="35000"/>
                  </a:spcAft>
                  <a:buNone/>
                </a:pPr>
                <a:r>
                  <a:rPr lang="zh-CN" altLang="en-US" kern="1200" dirty="0" smtClean="0">
                    <a:solidFill>
                      <a:schemeClr val="bg1"/>
                    </a:solidFill>
                    <a:latin typeface="微软雅黑" panose="020B0503020204020204" pitchFamily="34" charset="-122"/>
                    <a:ea typeface="微软雅黑" panose="020B0503020204020204" pitchFamily="34" charset="-122"/>
                  </a:rPr>
                  <a:t>标</a:t>
                </a:r>
                <a:endParaRPr lang="en-US" altLang="zh-CN" kern="1200" dirty="0" smtClean="0">
                  <a:solidFill>
                    <a:schemeClr val="bg1"/>
                  </a:solidFill>
                  <a:latin typeface="微软雅黑" panose="020B0503020204020204" pitchFamily="34" charset="-122"/>
                  <a:ea typeface="微软雅黑" panose="020B0503020204020204" pitchFamily="34" charset="-122"/>
                </a:endParaRPr>
              </a:p>
            </p:txBody>
          </p:sp>
        </p:grpSp>
      </p:grpSp>
      <p:sp>
        <p:nvSpPr>
          <p:cNvPr id="54" name="TextBox 8"/>
          <p:cNvSpPr txBox="1"/>
          <p:nvPr/>
        </p:nvSpPr>
        <p:spPr>
          <a:xfrm>
            <a:off x="5159102"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集团简介</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55" name="直接连接符 54"/>
          <p:cNvCxnSpPr/>
          <p:nvPr/>
        </p:nvCxnSpPr>
        <p:spPr>
          <a:xfrm>
            <a:off x="6599262"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6" name="TextBox 10"/>
          <p:cNvSpPr txBox="1"/>
          <p:nvPr/>
        </p:nvSpPr>
        <p:spPr>
          <a:xfrm>
            <a:off x="6815286" y="116632"/>
            <a:ext cx="1637056" cy="400110"/>
          </a:xfrm>
          <a:prstGeom prst="rect">
            <a:avLst/>
          </a:prstGeom>
          <a:noFill/>
        </p:spPr>
        <p:txBody>
          <a:bodyPr wrap="square" rtlCol="0">
            <a:spAutoFit/>
          </a:bodyPr>
          <a:lstStyle/>
          <a:p>
            <a:r>
              <a:rPr lang="zh-CN" altLang="en-US" sz="2000" b="1" dirty="0">
                <a:solidFill>
                  <a:srgbClr val="F8931D"/>
                </a:solidFill>
                <a:latin typeface="微软雅黑" panose="020B0503020204020204" pitchFamily="34" charset="-122"/>
                <a:ea typeface="微软雅黑" panose="020B0503020204020204" pitchFamily="34" charset="-122"/>
              </a:rPr>
              <a:t>产品服务</a:t>
            </a:r>
            <a:endParaRPr lang="en-US" sz="2000" b="1" dirty="0">
              <a:solidFill>
                <a:srgbClr val="F8931D"/>
              </a:solidFill>
              <a:latin typeface="微软雅黑" panose="020B0503020204020204" pitchFamily="34" charset="-122"/>
              <a:ea typeface="微软雅黑" panose="020B0503020204020204" pitchFamily="34" charset="-122"/>
            </a:endParaRPr>
          </a:p>
        </p:txBody>
      </p:sp>
      <p:cxnSp>
        <p:nvCxnSpPr>
          <p:cNvPr id="57" name="直接连接符 56"/>
          <p:cNvCxnSpPr/>
          <p:nvPr/>
        </p:nvCxnSpPr>
        <p:spPr>
          <a:xfrm>
            <a:off x="8255446"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8" name="TextBox 12"/>
          <p:cNvSpPr txBox="1"/>
          <p:nvPr/>
        </p:nvSpPr>
        <p:spPr>
          <a:xfrm>
            <a:off x="8490598"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运营体系</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59" name="直接连接符 58"/>
          <p:cNvCxnSpPr/>
          <p:nvPr/>
        </p:nvCxnSpPr>
        <p:spPr>
          <a:xfrm>
            <a:off x="9911630"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60" name="TextBox 15"/>
          <p:cNvSpPr txBox="1"/>
          <p:nvPr/>
        </p:nvSpPr>
        <p:spPr>
          <a:xfrm>
            <a:off x="10146782"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运营基地</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2000"/>
    </mc:Choice>
    <mc:Fallback>
      <p:transition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0" y="-1"/>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550590" y="-603448"/>
            <a:ext cx="1368153" cy="183418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17"/>
          <p:cNvSpPr txBox="1"/>
          <p:nvPr/>
        </p:nvSpPr>
        <p:spPr>
          <a:xfrm>
            <a:off x="1937870" y="724634"/>
            <a:ext cx="3869304" cy="400110"/>
          </a:xfrm>
          <a:prstGeom prst="rect">
            <a:avLst/>
          </a:prstGeom>
          <a:noFill/>
        </p:spPr>
        <p:txBody>
          <a:bodyPr wrap="square" rtlCol="0">
            <a:spAutoFit/>
          </a:bodyPr>
          <a:lstStyle/>
          <a:p>
            <a:r>
              <a:rPr lang="zh-CN" altLang="en-US" sz="2000" b="1" dirty="0">
                <a:solidFill>
                  <a:schemeClr val="accent2"/>
                </a:solidFill>
                <a:latin typeface="微软雅黑" panose="020B0503020204020204" pitchFamily="34" charset="-122"/>
                <a:ea typeface="微软雅黑" panose="020B0503020204020204" pitchFamily="34" charset="-122"/>
              </a:rPr>
              <a:t>产</a:t>
            </a:r>
            <a:r>
              <a:rPr lang="en-US" altLang="en-US" sz="2000" b="1" dirty="0">
                <a:solidFill>
                  <a:schemeClr val="accent2"/>
                </a:solidFill>
                <a:latin typeface="微软雅黑" panose="020B0503020204020204" pitchFamily="34" charset="-122"/>
                <a:ea typeface="微软雅黑" panose="020B0503020204020204" pitchFamily="34" charset="-122"/>
              </a:rPr>
              <a:t>品</a:t>
            </a:r>
            <a:r>
              <a:rPr lang="zh-CN" altLang="en-US" sz="2000" b="1" dirty="0" smtClean="0">
                <a:solidFill>
                  <a:schemeClr val="accent2"/>
                </a:solidFill>
                <a:latin typeface="微软雅黑" panose="020B0503020204020204" pitchFamily="34" charset="-122"/>
                <a:ea typeface="微软雅黑" panose="020B0503020204020204" pitchFamily="34" charset="-122"/>
              </a:rPr>
              <a:t>结构</a:t>
            </a:r>
            <a:r>
              <a:rPr lang="en-US" altLang="zh-CN" sz="2000" b="1" dirty="0" smtClean="0">
                <a:solidFill>
                  <a:schemeClr val="accent2"/>
                </a:solidFill>
                <a:latin typeface="微软雅黑" panose="020B0503020204020204" pitchFamily="34" charset="-122"/>
                <a:ea typeface="微软雅黑" panose="020B0503020204020204" pitchFamily="34" charset="-122"/>
              </a:rPr>
              <a:t>--</a:t>
            </a:r>
            <a:r>
              <a:rPr lang="zh-CN" altLang="en-US" sz="2000" b="1" dirty="0" smtClean="0">
                <a:solidFill>
                  <a:schemeClr val="accent2"/>
                </a:solidFill>
                <a:latin typeface="微软雅黑" panose="020B0503020204020204" pitchFamily="34" charset="-122"/>
                <a:ea typeface="微软雅黑" panose="020B0503020204020204" pitchFamily="34" charset="-122"/>
              </a:rPr>
              <a:t>咨询服务</a:t>
            </a:r>
            <a:endParaRPr lang="en-US" sz="2000" b="1" dirty="0">
              <a:solidFill>
                <a:schemeClr val="accent2"/>
              </a:solidFill>
              <a:latin typeface="微软雅黑" panose="020B0503020204020204" pitchFamily="34" charset="-122"/>
              <a:ea typeface="微软雅黑" panose="020B0503020204020204" pitchFamily="34" charset="-122"/>
            </a:endParaRPr>
          </a:p>
        </p:txBody>
      </p:sp>
      <p:sp>
        <p:nvSpPr>
          <p:cNvPr id="79" name="标题 4"/>
          <p:cNvSpPr txBox="1"/>
          <p:nvPr/>
        </p:nvSpPr>
        <p:spPr>
          <a:xfrm>
            <a:off x="226554" y="363133"/>
            <a:ext cx="2016224" cy="4015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和君</a:t>
            </a:r>
            <a:endParaRPr lang="en-US" altLang="zh-CN" sz="2400" b="1" dirty="0">
              <a:solidFill>
                <a:schemeClr val="bg1"/>
              </a:solidFill>
              <a:latin typeface="微软雅黑" panose="020B0503020204020204" pitchFamily="34" charset="-122"/>
              <a:ea typeface="微软雅黑" panose="020B0503020204020204" pitchFamily="34" charset="-122"/>
            </a:endParaRPr>
          </a:p>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纵达</a:t>
            </a:r>
            <a:endParaRPr lang="en-US" altLang="zh-CN" sz="1200" dirty="0">
              <a:solidFill>
                <a:schemeClr val="bg1"/>
              </a:solidFill>
              <a:latin typeface="微软雅黑" panose="020B0503020204020204" pitchFamily="34" charset="-122"/>
              <a:ea typeface="微软雅黑" panose="020B0503020204020204" pitchFamily="34" charset="-122"/>
            </a:endParaRPr>
          </a:p>
        </p:txBody>
      </p:sp>
      <p:pic>
        <p:nvPicPr>
          <p:cNvPr id="9218" name="Picture 2"/>
          <p:cNvPicPr>
            <a:picLocks noChangeAspect="1" noChangeArrowheads="1"/>
          </p:cNvPicPr>
          <p:nvPr/>
        </p:nvPicPr>
        <p:blipFill>
          <a:blip r:embed="rId1" cstate="print"/>
          <a:srcRect/>
          <a:stretch>
            <a:fillRect/>
          </a:stretch>
        </p:blipFill>
        <p:spPr bwMode="auto">
          <a:xfrm>
            <a:off x="0" y="1268760"/>
            <a:ext cx="5686425" cy="5589240"/>
          </a:xfrm>
          <a:prstGeom prst="rect">
            <a:avLst/>
          </a:prstGeom>
          <a:noFill/>
          <a:ln w="9525">
            <a:noFill/>
            <a:miter lim="800000"/>
            <a:headEnd/>
            <a:tailEnd/>
          </a:ln>
        </p:spPr>
      </p:pic>
      <p:pic>
        <p:nvPicPr>
          <p:cNvPr id="9219" name="Picture 3"/>
          <p:cNvPicPr>
            <a:picLocks noChangeAspect="1" noChangeArrowheads="1"/>
          </p:cNvPicPr>
          <p:nvPr/>
        </p:nvPicPr>
        <p:blipFill>
          <a:blip r:embed="rId2" cstate="print"/>
          <a:srcRect/>
          <a:stretch>
            <a:fillRect/>
          </a:stretch>
        </p:blipFill>
        <p:spPr bwMode="auto">
          <a:xfrm>
            <a:off x="2206774" y="1268760"/>
            <a:ext cx="5705475" cy="5589240"/>
          </a:xfrm>
          <a:prstGeom prst="rect">
            <a:avLst/>
          </a:prstGeom>
          <a:noFill/>
          <a:ln w="9525">
            <a:noFill/>
            <a:miter lim="800000"/>
            <a:headEnd/>
            <a:tailEnd/>
          </a:ln>
        </p:spPr>
      </p:pic>
      <p:pic>
        <p:nvPicPr>
          <p:cNvPr id="20" name="图片 19"/>
          <p:cNvPicPr>
            <a:picLocks noChangeAspect="1" noChangeArrowheads="1"/>
          </p:cNvPicPr>
          <p:nvPr/>
        </p:nvPicPr>
        <p:blipFill>
          <a:blip r:embed="rId3" cstate="print">
            <a:clrChange>
              <a:clrFrom>
                <a:srgbClr val="E5E5E5"/>
              </a:clrFrom>
              <a:clrTo>
                <a:srgbClr val="E5E5E5">
                  <a:alpha val="0"/>
                </a:srgbClr>
              </a:clrTo>
            </a:clrChange>
            <a:extLst>
              <a:ext uri="{28A0092B-C50C-407E-A947-70E740481C1C}">
                <a14:useLocalDpi xmlns:a14="http://schemas.microsoft.com/office/drawing/2010/main" val="0"/>
              </a:ext>
            </a:extLst>
          </a:blip>
          <a:srcRect/>
          <a:stretch>
            <a:fillRect/>
          </a:stretch>
        </p:blipFill>
        <p:spPr bwMode="auto">
          <a:xfrm>
            <a:off x="4607496" y="1052736"/>
            <a:ext cx="7392366" cy="2844317"/>
          </a:xfrm>
          <a:prstGeom prst="rect">
            <a:avLst/>
          </a:prstGeom>
          <a:solidFill>
            <a:schemeClr val="bg1">
              <a:lumMod val="95000"/>
            </a:schemeClr>
          </a:solidFill>
          <a:extLst>
            <a:ext uri="{909E8E84-426E-40DD-AFC4-6F175D3DCCD1}">
              <a14:hiddenFill xmlns:a14="http://schemas.microsoft.com/office/drawing/2010/main">
                <a:solidFill>
                  <a:srgbClr val="FFFFFF"/>
                </a:solidFill>
              </a14:hiddenFill>
            </a:ext>
          </a:extLst>
        </p:spPr>
      </p:pic>
      <p:pic>
        <p:nvPicPr>
          <p:cNvPr id="21" name="图片 20"/>
          <p:cNvPicPr>
            <a:picLocks noChangeAspect="1"/>
          </p:cNvPicPr>
          <p:nvPr/>
        </p:nvPicPr>
        <p:blipFill>
          <a:blip r:embed="rId4" cstate="print"/>
          <a:stretch>
            <a:fillRect/>
          </a:stretch>
        </p:blipFill>
        <p:spPr>
          <a:xfrm>
            <a:off x="4611547" y="3897051"/>
            <a:ext cx="7385765" cy="2844317"/>
          </a:xfrm>
          <a:prstGeom prst="rect">
            <a:avLst/>
          </a:prstGeom>
        </p:spPr>
      </p:pic>
      <p:sp>
        <p:nvSpPr>
          <p:cNvPr id="17" name="TextBox 8"/>
          <p:cNvSpPr txBox="1"/>
          <p:nvPr/>
        </p:nvSpPr>
        <p:spPr>
          <a:xfrm>
            <a:off x="5159102"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集团简介</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19" name="直接连接符 18"/>
          <p:cNvCxnSpPr/>
          <p:nvPr/>
        </p:nvCxnSpPr>
        <p:spPr>
          <a:xfrm>
            <a:off x="6599262"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2" name="TextBox 10"/>
          <p:cNvSpPr txBox="1"/>
          <p:nvPr/>
        </p:nvSpPr>
        <p:spPr>
          <a:xfrm>
            <a:off x="6815286" y="116632"/>
            <a:ext cx="1637056" cy="400110"/>
          </a:xfrm>
          <a:prstGeom prst="rect">
            <a:avLst/>
          </a:prstGeom>
          <a:noFill/>
        </p:spPr>
        <p:txBody>
          <a:bodyPr wrap="square" rtlCol="0">
            <a:spAutoFit/>
          </a:bodyPr>
          <a:lstStyle/>
          <a:p>
            <a:r>
              <a:rPr lang="zh-CN" altLang="en-US" sz="2000" b="1" dirty="0">
                <a:solidFill>
                  <a:srgbClr val="F8931D"/>
                </a:solidFill>
                <a:latin typeface="微软雅黑" panose="020B0503020204020204" pitchFamily="34" charset="-122"/>
                <a:ea typeface="微软雅黑" panose="020B0503020204020204" pitchFamily="34" charset="-122"/>
              </a:rPr>
              <a:t>产品服务</a:t>
            </a:r>
            <a:endParaRPr lang="en-US" sz="2000" b="1" dirty="0">
              <a:solidFill>
                <a:srgbClr val="F8931D"/>
              </a:solidFill>
              <a:latin typeface="微软雅黑" panose="020B0503020204020204" pitchFamily="34" charset="-122"/>
              <a:ea typeface="微软雅黑" panose="020B0503020204020204" pitchFamily="34" charset="-122"/>
            </a:endParaRPr>
          </a:p>
        </p:txBody>
      </p:sp>
      <p:cxnSp>
        <p:nvCxnSpPr>
          <p:cNvPr id="23" name="直接连接符 22"/>
          <p:cNvCxnSpPr/>
          <p:nvPr/>
        </p:nvCxnSpPr>
        <p:spPr>
          <a:xfrm>
            <a:off x="8255446"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4" name="TextBox 12"/>
          <p:cNvSpPr txBox="1"/>
          <p:nvPr/>
        </p:nvSpPr>
        <p:spPr>
          <a:xfrm>
            <a:off x="8490598"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运营体系</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25" name="直接连接符 24"/>
          <p:cNvCxnSpPr/>
          <p:nvPr/>
        </p:nvCxnSpPr>
        <p:spPr>
          <a:xfrm>
            <a:off x="9911630"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6" name="TextBox 15"/>
          <p:cNvSpPr txBox="1"/>
          <p:nvPr/>
        </p:nvSpPr>
        <p:spPr>
          <a:xfrm>
            <a:off x="10146782"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运营基地</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2000"/>
    </mc:Choice>
    <mc:Fallback>
      <p:transition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ppt_x"/>
                                          </p:val>
                                        </p:tav>
                                        <p:tav tm="100000">
                                          <p:val>
                                            <p:strVal val="#ppt_x"/>
                                          </p:val>
                                        </p:tav>
                                      </p:tavLst>
                                    </p:anim>
                                    <p:anim calcmode="lin" valueType="num">
                                      <p:cBhvr additive="base">
                                        <p:cTn id="13"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1"/>
                                        </p:tgtEl>
                                        <p:attrNameLst>
                                          <p:attrName>style.visibility</p:attrName>
                                        </p:attrNameLst>
                                      </p:cBhvr>
                                      <p:to>
                                        <p:strVal val="visible"/>
                                      </p:to>
                                    </p:set>
                                    <p:anim calcmode="lin" valueType="num">
                                      <p:cBhvr additive="base">
                                        <p:cTn id="18" dur="500" fill="hold"/>
                                        <p:tgtEl>
                                          <p:spTgt spid="21"/>
                                        </p:tgtEl>
                                        <p:attrNameLst>
                                          <p:attrName>ppt_x</p:attrName>
                                        </p:attrNameLst>
                                      </p:cBhvr>
                                      <p:tavLst>
                                        <p:tav tm="0">
                                          <p:val>
                                            <p:strVal val="#ppt_x"/>
                                          </p:val>
                                        </p:tav>
                                        <p:tav tm="100000">
                                          <p:val>
                                            <p:strVal val="#ppt_x"/>
                                          </p:val>
                                        </p:tav>
                                      </p:tavLst>
                                    </p:anim>
                                    <p:anim calcmode="lin" valueType="num">
                                      <p:cBhvr additive="base">
                                        <p:cTn id="19"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0" y="-1"/>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550590" y="-603448"/>
            <a:ext cx="1368153" cy="183418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17"/>
          <p:cNvSpPr txBox="1"/>
          <p:nvPr/>
        </p:nvSpPr>
        <p:spPr>
          <a:xfrm>
            <a:off x="1937870" y="724634"/>
            <a:ext cx="3869304" cy="400110"/>
          </a:xfrm>
          <a:prstGeom prst="rect">
            <a:avLst/>
          </a:prstGeom>
          <a:noFill/>
        </p:spPr>
        <p:txBody>
          <a:bodyPr wrap="square" rtlCol="0">
            <a:spAutoFit/>
          </a:bodyPr>
          <a:lstStyle/>
          <a:p>
            <a:r>
              <a:rPr lang="zh-CN" altLang="en-US" sz="2000" b="1" dirty="0">
                <a:solidFill>
                  <a:schemeClr val="accent2"/>
                </a:solidFill>
                <a:latin typeface="微软雅黑" panose="020B0503020204020204" pitchFamily="34" charset="-122"/>
                <a:ea typeface="微软雅黑" panose="020B0503020204020204" pitchFamily="34" charset="-122"/>
              </a:rPr>
              <a:t>产</a:t>
            </a:r>
            <a:r>
              <a:rPr lang="en-US" altLang="en-US" sz="2000" b="1" dirty="0">
                <a:solidFill>
                  <a:schemeClr val="accent2"/>
                </a:solidFill>
                <a:latin typeface="微软雅黑" panose="020B0503020204020204" pitchFamily="34" charset="-122"/>
                <a:ea typeface="微软雅黑" panose="020B0503020204020204" pitchFamily="34" charset="-122"/>
              </a:rPr>
              <a:t>品</a:t>
            </a:r>
            <a:r>
              <a:rPr lang="zh-CN" altLang="en-US" sz="2000" b="1" dirty="0" smtClean="0">
                <a:solidFill>
                  <a:schemeClr val="accent2"/>
                </a:solidFill>
                <a:latin typeface="微软雅黑" panose="020B0503020204020204" pitchFamily="34" charset="-122"/>
                <a:ea typeface="微软雅黑" panose="020B0503020204020204" pitchFamily="34" charset="-122"/>
              </a:rPr>
              <a:t>结构</a:t>
            </a:r>
            <a:r>
              <a:rPr lang="en-US" altLang="zh-CN" sz="2000" b="1" dirty="0" smtClean="0">
                <a:solidFill>
                  <a:schemeClr val="accent2"/>
                </a:solidFill>
                <a:latin typeface="微软雅黑" panose="020B0503020204020204" pitchFamily="34" charset="-122"/>
                <a:ea typeface="微软雅黑" panose="020B0503020204020204" pitchFamily="34" charset="-122"/>
              </a:rPr>
              <a:t>--</a:t>
            </a:r>
            <a:r>
              <a:rPr lang="zh-CN" altLang="en-US" sz="2000" b="1" dirty="0" smtClean="0">
                <a:solidFill>
                  <a:schemeClr val="accent2"/>
                </a:solidFill>
                <a:latin typeface="微软雅黑" panose="020B0503020204020204" pitchFamily="34" charset="-122"/>
                <a:ea typeface="微软雅黑" panose="020B0503020204020204" pitchFamily="34" charset="-122"/>
              </a:rPr>
              <a:t>系统及智能化</a:t>
            </a:r>
            <a:endParaRPr lang="en-US" sz="2000" b="1" dirty="0">
              <a:solidFill>
                <a:schemeClr val="accent2"/>
              </a:solidFill>
              <a:latin typeface="微软雅黑" panose="020B0503020204020204" pitchFamily="34" charset="-122"/>
              <a:ea typeface="微软雅黑" panose="020B0503020204020204" pitchFamily="34" charset="-122"/>
            </a:endParaRPr>
          </a:p>
        </p:txBody>
      </p:sp>
      <p:sp>
        <p:nvSpPr>
          <p:cNvPr id="79" name="标题 4"/>
          <p:cNvSpPr txBox="1"/>
          <p:nvPr/>
        </p:nvSpPr>
        <p:spPr>
          <a:xfrm>
            <a:off x="226554" y="363133"/>
            <a:ext cx="2016224" cy="4015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和君</a:t>
            </a:r>
            <a:endParaRPr lang="en-US" altLang="zh-CN" sz="2400" b="1" dirty="0">
              <a:solidFill>
                <a:schemeClr val="bg1"/>
              </a:solidFill>
              <a:latin typeface="微软雅黑" panose="020B0503020204020204" pitchFamily="34" charset="-122"/>
              <a:ea typeface="微软雅黑" panose="020B0503020204020204" pitchFamily="34" charset="-122"/>
            </a:endParaRPr>
          </a:p>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纵达</a:t>
            </a:r>
            <a:endParaRPr lang="en-US" altLang="zh-CN" sz="1200" dirty="0">
              <a:solidFill>
                <a:schemeClr val="bg1"/>
              </a:solidFill>
              <a:latin typeface="微软雅黑" panose="020B0503020204020204" pitchFamily="34" charset="-122"/>
              <a:ea typeface="微软雅黑" panose="020B0503020204020204" pitchFamily="34" charset="-122"/>
            </a:endParaRPr>
          </a:p>
        </p:txBody>
      </p:sp>
      <p:pic>
        <p:nvPicPr>
          <p:cNvPr id="15" name="图片 14"/>
          <p:cNvPicPr>
            <a:picLocks noChangeAspect="1"/>
          </p:cNvPicPr>
          <p:nvPr/>
        </p:nvPicPr>
        <p:blipFill>
          <a:blip r:embed="rId1" cstate="screen"/>
          <a:stretch>
            <a:fillRect/>
          </a:stretch>
        </p:blipFill>
        <p:spPr>
          <a:xfrm>
            <a:off x="478582" y="1268760"/>
            <a:ext cx="11305256" cy="5359616"/>
          </a:xfrm>
          <a:prstGeom prst="rect">
            <a:avLst/>
          </a:prstGeom>
        </p:spPr>
      </p:pic>
      <p:sp>
        <p:nvSpPr>
          <p:cNvPr id="16" name="TextBox 8"/>
          <p:cNvSpPr txBox="1"/>
          <p:nvPr/>
        </p:nvSpPr>
        <p:spPr>
          <a:xfrm>
            <a:off x="5159102"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集团简介</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17" name="直接连接符 16"/>
          <p:cNvCxnSpPr/>
          <p:nvPr/>
        </p:nvCxnSpPr>
        <p:spPr>
          <a:xfrm>
            <a:off x="6599262"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9" name="TextBox 10"/>
          <p:cNvSpPr txBox="1"/>
          <p:nvPr/>
        </p:nvSpPr>
        <p:spPr>
          <a:xfrm>
            <a:off x="6815286" y="116632"/>
            <a:ext cx="1637056" cy="400110"/>
          </a:xfrm>
          <a:prstGeom prst="rect">
            <a:avLst/>
          </a:prstGeom>
          <a:noFill/>
        </p:spPr>
        <p:txBody>
          <a:bodyPr wrap="square" rtlCol="0">
            <a:spAutoFit/>
          </a:bodyPr>
          <a:lstStyle/>
          <a:p>
            <a:r>
              <a:rPr lang="zh-CN" altLang="en-US" sz="2000" b="1" dirty="0">
                <a:solidFill>
                  <a:srgbClr val="F8931D"/>
                </a:solidFill>
                <a:latin typeface="微软雅黑" panose="020B0503020204020204" pitchFamily="34" charset="-122"/>
                <a:ea typeface="微软雅黑" panose="020B0503020204020204" pitchFamily="34" charset="-122"/>
              </a:rPr>
              <a:t>产品服务</a:t>
            </a:r>
            <a:endParaRPr lang="en-US" sz="2000" b="1" dirty="0">
              <a:solidFill>
                <a:srgbClr val="F8931D"/>
              </a:solidFill>
              <a:latin typeface="微软雅黑" panose="020B0503020204020204" pitchFamily="34" charset="-122"/>
              <a:ea typeface="微软雅黑" panose="020B0503020204020204" pitchFamily="34" charset="-122"/>
            </a:endParaRPr>
          </a:p>
        </p:txBody>
      </p:sp>
      <p:cxnSp>
        <p:nvCxnSpPr>
          <p:cNvPr id="20" name="直接连接符 19"/>
          <p:cNvCxnSpPr/>
          <p:nvPr/>
        </p:nvCxnSpPr>
        <p:spPr>
          <a:xfrm>
            <a:off x="8255446"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1" name="TextBox 12"/>
          <p:cNvSpPr txBox="1"/>
          <p:nvPr/>
        </p:nvSpPr>
        <p:spPr>
          <a:xfrm>
            <a:off x="8490598"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运营体系</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22" name="直接连接符 21"/>
          <p:cNvCxnSpPr/>
          <p:nvPr/>
        </p:nvCxnSpPr>
        <p:spPr>
          <a:xfrm>
            <a:off x="9911630"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3" name="TextBox 15"/>
          <p:cNvSpPr txBox="1"/>
          <p:nvPr/>
        </p:nvSpPr>
        <p:spPr>
          <a:xfrm>
            <a:off x="10146782"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运营基地</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2000"/>
    </mc:Choice>
    <mc:Fallback>
      <p:transition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矩形 56"/>
          <p:cNvSpPr/>
          <p:nvPr/>
        </p:nvSpPr>
        <p:spPr>
          <a:xfrm>
            <a:off x="0" y="-1"/>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圆角矩形 57"/>
          <p:cNvSpPr/>
          <p:nvPr/>
        </p:nvSpPr>
        <p:spPr>
          <a:xfrm>
            <a:off x="550590" y="-603448"/>
            <a:ext cx="1368153" cy="183418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标题 4"/>
          <p:cNvSpPr txBox="1"/>
          <p:nvPr/>
        </p:nvSpPr>
        <p:spPr>
          <a:xfrm>
            <a:off x="262558" y="260648"/>
            <a:ext cx="2016224" cy="80314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CN" altLang="en-US" sz="3200" dirty="0">
                <a:solidFill>
                  <a:schemeClr val="bg1"/>
                </a:solidFill>
                <a:latin typeface="微软雅黑" panose="020B0503020204020204" pitchFamily="34" charset="-122"/>
                <a:ea typeface="微软雅黑" panose="020B0503020204020204" pitchFamily="34" charset="-122"/>
              </a:rPr>
              <a:t>目  录</a:t>
            </a:r>
            <a:endParaRPr lang="en-US" altLang="zh-CN" sz="3200" dirty="0">
              <a:solidFill>
                <a:schemeClr val="bg1"/>
              </a:solidFill>
              <a:latin typeface="微软雅黑" panose="020B0503020204020204" pitchFamily="34" charset="-122"/>
              <a:ea typeface="微软雅黑" panose="020B0503020204020204" pitchFamily="34" charset="-122"/>
            </a:endParaRPr>
          </a:p>
          <a:p>
            <a:r>
              <a:rPr lang="en-US" altLang="zh-CN" sz="1400" dirty="0">
                <a:solidFill>
                  <a:schemeClr val="bg1"/>
                </a:solidFill>
                <a:latin typeface="微软雅黑" panose="020B0503020204020204" pitchFamily="34" charset="-122"/>
                <a:ea typeface="微软雅黑" panose="020B0503020204020204" pitchFamily="34" charset="-122"/>
              </a:rPr>
              <a:t>CONTENTS</a:t>
            </a:r>
            <a:endParaRPr lang="zh-CN" altLang="en-US" sz="1100" dirty="0">
              <a:solidFill>
                <a:schemeClr val="bg1"/>
              </a:solidFill>
              <a:latin typeface="微软雅黑" panose="020B0503020204020204" pitchFamily="34" charset="-122"/>
              <a:ea typeface="微软雅黑" panose="020B0503020204020204" pitchFamily="34" charset="-122"/>
            </a:endParaRPr>
          </a:p>
          <a:p>
            <a:endParaRPr lang="en-US" altLang="zh-CN" sz="1600" dirty="0">
              <a:solidFill>
                <a:schemeClr val="bg1"/>
              </a:solidFill>
              <a:latin typeface="微软雅黑" panose="020B0503020204020204" pitchFamily="34" charset="-122"/>
              <a:ea typeface="微软雅黑" panose="020B0503020204020204" pitchFamily="34" charset="-122"/>
            </a:endParaRPr>
          </a:p>
        </p:txBody>
      </p:sp>
      <p:grpSp>
        <p:nvGrpSpPr>
          <p:cNvPr id="60" name="组合 59"/>
          <p:cNvGrpSpPr/>
          <p:nvPr/>
        </p:nvGrpSpPr>
        <p:grpSpPr>
          <a:xfrm>
            <a:off x="8719697" y="2865895"/>
            <a:ext cx="2488077" cy="2802766"/>
            <a:chOff x="6441309" y="1514754"/>
            <a:chExt cx="2325951" cy="2620134"/>
          </a:xfrm>
          <a:solidFill>
            <a:schemeClr val="bg1">
              <a:lumMod val="75000"/>
            </a:schemeClr>
          </a:solidFill>
        </p:grpSpPr>
        <p:sp>
          <p:nvSpPr>
            <p:cNvPr id="61" name="矩形 60"/>
            <p:cNvSpPr/>
            <p:nvPr/>
          </p:nvSpPr>
          <p:spPr>
            <a:xfrm rot="1992964" flipV="1">
              <a:off x="7008471" y="3146931"/>
              <a:ext cx="907460" cy="1607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2" name="组合 61"/>
            <p:cNvGrpSpPr/>
            <p:nvPr/>
          </p:nvGrpSpPr>
          <p:grpSpPr>
            <a:xfrm>
              <a:off x="6441309" y="1514754"/>
              <a:ext cx="2325951" cy="2620134"/>
              <a:chOff x="6441309" y="1514754"/>
              <a:chExt cx="2325951" cy="2620134"/>
            </a:xfrm>
            <a:grpFill/>
          </p:grpSpPr>
          <p:sp>
            <p:nvSpPr>
              <p:cNvPr id="63" name="圆角矩形 62"/>
              <p:cNvSpPr/>
              <p:nvPr/>
            </p:nvSpPr>
            <p:spPr>
              <a:xfrm>
                <a:off x="6441309" y="2422853"/>
                <a:ext cx="1020893" cy="794028"/>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4" name="圆角矩形 63"/>
              <p:cNvSpPr/>
              <p:nvPr/>
            </p:nvSpPr>
            <p:spPr>
              <a:xfrm>
                <a:off x="7666379" y="1514754"/>
                <a:ext cx="1100881" cy="794028"/>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矩形 64"/>
              <p:cNvSpPr/>
              <p:nvPr/>
            </p:nvSpPr>
            <p:spPr>
              <a:xfrm rot="19607036">
                <a:off x="7008471" y="2352906"/>
                <a:ext cx="907460" cy="1607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圆角矩形 65"/>
              <p:cNvSpPr/>
              <p:nvPr/>
            </p:nvSpPr>
            <p:spPr>
              <a:xfrm>
                <a:off x="7666379" y="3340860"/>
                <a:ext cx="1100881" cy="794028"/>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67" name="圆角矩形 66"/>
          <p:cNvSpPr/>
          <p:nvPr/>
        </p:nvSpPr>
        <p:spPr>
          <a:xfrm>
            <a:off x="7413335" y="1916832"/>
            <a:ext cx="1092053" cy="849374"/>
          </a:xfrm>
          <a:prstGeom prst="roundRect">
            <a:avLst/>
          </a:prstGeom>
          <a:blipFill>
            <a:blip r:embed="rId1" cstate="print"/>
            <a:srcRect/>
            <a:stretch>
              <a:fillRect l="-9338" r="-933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圆角矩形 67"/>
          <p:cNvSpPr/>
          <p:nvPr/>
        </p:nvSpPr>
        <p:spPr>
          <a:xfrm>
            <a:off x="7413335" y="2865895"/>
            <a:ext cx="1092053" cy="849374"/>
          </a:xfrm>
          <a:prstGeom prst="roundRect">
            <a:avLst/>
          </a:prstGeom>
          <a:blipFill>
            <a:blip r:embed="rId2"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圆角矩形 68"/>
          <p:cNvSpPr/>
          <p:nvPr/>
        </p:nvSpPr>
        <p:spPr>
          <a:xfrm>
            <a:off x="8719697" y="1916832"/>
            <a:ext cx="1092053" cy="849374"/>
          </a:xfrm>
          <a:prstGeom prst="roundRect">
            <a:avLst/>
          </a:prstGeom>
          <a:blipFill>
            <a:blip r:embed="rId3" cstate="print"/>
            <a:srcRect/>
            <a:stretch>
              <a:fillRect l="-15931" r="-1593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圆角矩形 69"/>
          <p:cNvSpPr/>
          <p:nvPr/>
        </p:nvSpPr>
        <p:spPr>
          <a:xfrm>
            <a:off x="10030158" y="3837290"/>
            <a:ext cx="1177616" cy="849374"/>
          </a:xfrm>
          <a:prstGeom prst="roundRect">
            <a:avLst/>
          </a:prstGeom>
          <a:blipFill>
            <a:blip r:embed="rId4"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1" name="组合 70"/>
          <p:cNvGrpSpPr/>
          <p:nvPr/>
        </p:nvGrpSpPr>
        <p:grpSpPr>
          <a:xfrm>
            <a:off x="7413335" y="1916832"/>
            <a:ext cx="3794439" cy="2769833"/>
            <a:chOff x="5436096" y="627534"/>
            <a:chExt cx="3149843" cy="2299296"/>
          </a:xfrm>
          <a:solidFill>
            <a:srgbClr val="F77E31"/>
          </a:solidFill>
        </p:grpSpPr>
        <p:sp>
          <p:nvSpPr>
            <p:cNvPr id="72" name="圆角矩形 71"/>
            <p:cNvSpPr/>
            <p:nvPr/>
          </p:nvSpPr>
          <p:spPr>
            <a:xfrm>
              <a:off x="5436096" y="2221747"/>
              <a:ext cx="906536" cy="7050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圆角矩形 72"/>
            <p:cNvSpPr/>
            <p:nvPr/>
          </p:nvSpPr>
          <p:spPr>
            <a:xfrm>
              <a:off x="6520534" y="1415370"/>
              <a:ext cx="906536" cy="7050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4" name="圆角矩形 73"/>
            <p:cNvSpPr/>
            <p:nvPr/>
          </p:nvSpPr>
          <p:spPr>
            <a:xfrm>
              <a:off x="7608375" y="627534"/>
              <a:ext cx="977564" cy="705083"/>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矩形 74"/>
            <p:cNvSpPr/>
            <p:nvPr/>
          </p:nvSpPr>
          <p:spPr>
            <a:xfrm rot="19607036">
              <a:off x="5946835" y="2129089"/>
              <a:ext cx="805809" cy="1427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矩形 75"/>
            <p:cNvSpPr/>
            <p:nvPr/>
          </p:nvSpPr>
          <p:spPr>
            <a:xfrm rot="19607036">
              <a:off x="7113027" y="1320705"/>
              <a:ext cx="805809" cy="14276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77" name="Rectangle 4"/>
          <p:cNvSpPr txBox="1">
            <a:spLocks noChangeArrowheads="1"/>
          </p:cNvSpPr>
          <p:nvPr/>
        </p:nvSpPr>
        <p:spPr bwMode="auto">
          <a:xfrm>
            <a:off x="7031310" y="5076327"/>
            <a:ext cx="2880320" cy="37631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marL="0" indent="0" algn="ctr">
              <a:buFontTx/>
              <a:buNone/>
              <a:defRPr sz="2000" b="1">
                <a:solidFill>
                  <a:schemeClr val="bg1"/>
                </a:solidFill>
                <a:latin typeface="+mj-lt"/>
                <a:ea typeface="+mj-ea"/>
                <a:cs typeface="+mj-cs"/>
              </a:defRPr>
            </a:lvl1pPr>
            <a:lvl2pPr marL="742950" indent="-285750" eaLnBrk="0" hangingPunct="0">
              <a:spcBef>
                <a:spcPct val="20000"/>
              </a:spcBef>
              <a:buChar char="–"/>
              <a:defRPr sz="2000">
                <a:latin typeface="+mn-lt"/>
                <a:ea typeface="仿宋_GB2312" pitchFamily="49" charset="-122"/>
              </a:defRPr>
            </a:lvl2pPr>
            <a:lvl3pPr marL="1143000" indent="-228600" eaLnBrk="0" hangingPunct="0">
              <a:spcBef>
                <a:spcPct val="20000"/>
              </a:spcBef>
              <a:buChar char="•"/>
              <a:defRPr sz="2400">
                <a:latin typeface="+mn-lt"/>
              </a:defRPr>
            </a:lvl3pPr>
            <a:lvl4pPr marL="1600200" indent="-228600" eaLnBrk="0" hangingPunct="0">
              <a:spcBef>
                <a:spcPct val="20000"/>
              </a:spcBef>
              <a:buChar char="–"/>
              <a:defRPr sz="2000">
                <a:latin typeface="+mn-lt"/>
              </a:defRPr>
            </a:lvl4pPr>
            <a:lvl5pPr marL="2057400" indent="-228600" eaLnBrk="0" hangingPunct="0">
              <a:spcBef>
                <a:spcPct val="20000"/>
              </a:spcBef>
              <a:buChar char="»"/>
              <a:defRPr sz="2000">
                <a:latin typeface="+mn-lt"/>
              </a:defRPr>
            </a:lvl5pPr>
            <a:lvl6pPr marL="2514600" indent="-228600" eaLnBrk="0" fontAlgn="base" hangingPunct="0">
              <a:spcBef>
                <a:spcPct val="20000"/>
              </a:spcBef>
              <a:spcAft>
                <a:spcPct val="0"/>
              </a:spcAft>
              <a:buChar char="»"/>
              <a:defRPr sz="2000">
                <a:latin typeface="+mn-lt"/>
              </a:defRPr>
            </a:lvl6pPr>
            <a:lvl7pPr marL="2971800" indent="-228600" eaLnBrk="0" fontAlgn="base" hangingPunct="0">
              <a:spcBef>
                <a:spcPct val="20000"/>
              </a:spcBef>
              <a:spcAft>
                <a:spcPct val="0"/>
              </a:spcAft>
              <a:buChar char="»"/>
              <a:defRPr sz="2000">
                <a:latin typeface="+mn-lt"/>
              </a:defRPr>
            </a:lvl7pPr>
            <a:lvl8pPr marL="3429000" indent="-228600" eaLnBrk="0" fontAlgn="base" hangingPunct="0">
              <a:spcBef>
                <a:spcPct val="20000"/>
              </a:spcBef>
              <a:spcAft>
                <a:spcPct val="0"/>
              </a:spcAft>
              <a:buChar char="»"/>
              <a:defRPr sz="2000">
                <a:latin typeface="+mn-lt"/>
              </a:defRPr>
            </a:lvl8pPr>
            <a:lvl9pPr marL="3886200" indent="-228600" eaLnBrk="0" fontAlgn="base" hangingPunct="0">
              <a:spcBef>
                <a:spcPct val="20000"/>
              </a:spcBef>
              <a:spcAft>
                <a:spcPct val="0"/>
              </a:spcAft>
              <a:buChar char="»"/>
              <a:defRPr sz="2000">
                <a:latin typeface="+mn-lt"/>
              </a:defRPr>
            </a:lvl9pPr>
          </a:lstStyle>
          <a:p>
            <a:pPr algn="r"/>
            <a:r>
              <a:rPr lang="en-US" altLang="zh-CN" sz="1000" b="0" dirty="0">
                <a:solidFill>
                  <a:schemeClr val="bg1">
                    <a:lumMod val="65000"/>
                  </a:schemeClr>
                </a:solidFill>
                <a:latin typeface="Meiryo UI" panose="020B0604030504040204" pitchFamily="34" charset="-128"/>
                <a:ea typeface="Meiryo UI" panose="020B0604030504040204" pitchFamily="34" charset="-128"/>
                <a:cs typeface="Meiryo UI" panose="020B0604030504040204" pitchFamily="34" charset="-128"/>
              </a:rPr>
              <a:t>Introduction Of Atmospheric  Business</a:t>
            </a:r>
            <a:endParaRPr lang="en-US" altLang="zh-CN" sz="1000" b="0" dirty="0">
              <a:solidFill>
                <a:schemeClr val="bg1">
                  <a:lumMod val="65000"/>
                </a:schemeClr>
              </a:solidFill>
              <a:latin typeface="Meiryo UI" panose="020B0604030504040204" pitchFamily="34" charset="-128"/>
              <a:ea typeface="Meiryo UI" panose="020B0604030504040204" pitchFamily="34" charset="-128"/>
              <a:cs typeface="Meiryo UI" panose="020B0604030504040204" pitchFamily="34" charset="-128"/>
            </a:endParaRPr>
          </a:p>
          <a:p>
            <a:pPr algn="r"/>
            <a:r>
              <a:rPr lang="en-US" altLang="zh-CN" sz="1000" b="0" dirty="0">
                <a:solidFill>
                  <a:schemeClr val="bg1">
                    <a:lumMod val="65000"/>
                  </a:schemeClr>
                </a:solidFill>
                <a:latin typeface="Meiryo UI" panose="020B0604030504040204" pitchFamily="34" charset="-128"/>
                <a:ea typeface="Meiryo UI" panose="020B0604030504040204" pitchFamily="34" charset="-128"/>
                <a:cs typeface="Meiryo UI" panose="020B0604030504040204" pitchFamily="34" charset="-128"/>
              </a:rPr>
              <a:t> Plan Startup Plan PPT Template, </a:t>
            </a:r>
            <a:endParaRPr lang="en-US" altLang="zh-CN" sz="1000" b="0" dirty="0">
              <a:solidFill>
                <a:schemeClr val="bg1">
                  <a:lumMod val="65000"/>
                </a:schemeClr>
              </a:solidFill>
              <a:latin typeface="Meiryo UI" panose="020B0604030504040204" pitchFamily="34" charset="-128"/>
              <a:ea typeface="Meiryo UI" panose="020B0604030504040204" pitchFamily="34" charset="-128"/>
              <a:cs typeface="Meiryo UI" panose="020B0604030504040204" pitchFamily="34" charset="-128"/>
            </a:endParaRPr>
          </a:p>
          <a:p>
            <a:pPr algn="r"/>
            <a:r>
              <a:rPr lang="en-US" altLang="zh-CN" sz="1000" b="0" dirty="0">
                <a:solidFill>
                  <a:schemeClr val="bg1">
                    <a:lumMod val="65000"/>
                  </a:schemeClr>
                </a:solidFill>
                <a:latin typeface="Meiryo UI" panose="020B0604030504040204" pitchFamily="34" charset="-128"/>
                <a:ea typeface="Meiryo UI" panose="020B0604030504040204" pitchFamily="34" charset="-128"/>
                <a:cs typeface="Meiryo UI" panose="020B0604030504040204" pitchFamily="34" charset="-128"/>
              </a:rPr>
              <a:t>Complete Framework</a:t>
            </a:r>
            <a:endParaRPr lang="zh-CN" sz="1000" b="0" dirty="0">
              <a:solidFill>
                <a:schemeClr val="bg1">
                  <a:lumMod val="65000"/>
                </a:schemeClr>
              </a:solidFill>
              <a:latin typeface="Meiryo UI" panose="020B0604030504040204" pitchFamily="34" charset="-128"/>
              <a:ea typeface="Meiryo UI" panose="020B0604030504040204" pitchFamily="34" charset="-128"/>
              <a:cs typeface="Meiryo UI" panose="020B0604030504040204" pitchFamily="34" charset="-128"/>
            </a:endParaRPr>
          </a:p>
        </p:txBody>
      </p:sp>
      <p:sp>
        <p:nvSpPr>
          <p:cNvPr id="78" name="TextBox 59"/>
          <p:cNvSpPr>
            <a:spLocks noChangeArrowheads="1"/>
          </p:cNvSpPr>
          <p:nvPr/>
        </p:nvSpPr>
        <p:spPr bwMode="auto">
          <a:xfrm flipH="1">
            <a:off x="7391350" y="3940469"/>
            <a:ext cx="118433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3200" dirty="0">
                <a:solidFill>
                  <a:schemeClr val="bg1"/>
                </a:solidFill>
                <a:latin typeface="微软雅黑" panose="020B0503020204020204" pitchFamily="34" charset="-122"/>
                <a:ea typeface="微软雅黑" panose="020B0503020204020204" pitchFamily="34" charset="-122"/>
                <a:sym typeface="方正兰亭黑_GBK" pitchFamily="2" charset="-122"/>
              </a:rPr>
              <a:t>合作</a:t>
            </a:r>
            <a:endParaRPr lang="en-US" altLang="zh-CN" sz="320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79" name="TextBox 59"/>
          <p:cNvSpPr>
            <a:spLocks noChangeArrowheads="1"/>
          </p:cNvSpPr>
          <p:nvPr/>
        </p:nvSpPr>
        <p:spPr bwMode="auto">
          <a:xfrm flipH="1">
            <a:off x="8687494" y="3004365"/>
            <a:ext cx="118433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3200" dirty="0">
                <a:solidFill>
                  <a:schemeClr val="bg1"/>
                </a:solidFill>
                <a:latin typeface="微软雅黑" panose="020B0503020204020204" pitchFamily="34" charset="-122"/>
                <a:ea typeface="微软雅黑" panose="020B0503020204020204" pitchFamily="34" charset="-122"/>
                <a:sym typeface="方正兰亭黑_GBK" pitchFamily="2" charset="-122"/>
              </a:rPr>
              <a:t>创新</a:t>
            </a:r>
            <a:endParaRPr lang="en-US" altLang="zh-CN" sz="320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80" name="TextBox 59"/>
          <p:cNvSpPr>
            <a:spLocks noChangeArrowheads="1"/>
          </p:cNvSpPr>
          <p:nvPr/>
        </p:nvSpPr>
        <p:spPr bwMode="auto">
          <a:xfrm flipH="1">
            <a:off x="10023443" y="2068261"/>
            <a:ext cx="118433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3200" dirty="0">
                <a:solidFill>
                  <a:schemeClr val="bg1"/>
                </a:solidFill>
                <a:latin typeface="微软雅黑" panose="020B0503020204020204" pitchFamily="34" charset="-122"/>
                <a:ea typeface="微软雅黑" panose="020B0503020204020204" pitchFamily="34" charset="-122"/>
                <a:sym typeface="方正兰亭黑_GBK" pitchFamily="2" charset="-122"/>
              </a:rPr>
              <a:t>专业</a:t>
            </a:r>
            <a:endParaRPr lang="en-US" altLang="zh-CN" sz="3200" dirty="0">
              <a:solidFill>
                <a:schemeClr val="bg1"/>
              </a:solidFill>
              <a:latin typeface="微软雅黑" panose="020B0503020204020204" pitchFamily="34" charset="-122"/>
              <a:ea typeface="微软雅黑" panose="020B0503020204020204" pitchFamily="34" charset="-122"/>
              <a:sym typeface="方正兰亭黑_GBK" pitchFamily="2" charset="-122"/>
            </a:endParaRPr>
          </a:p>
        </p:txBody>
      </p:sp>
      <p:sp>
        <p:nvSpPr>
          <p:cNvPr id="81" name="TextBox 80"/>
          <p:cNvSpPr txBox="1"/>
          <p:nvPr/>
        </p:nvSpPr>
        <p:spPr>
          <a:xfrm>
            <a:off x="622598" y="2126132"/>
            <a:ext cx="738203" cy="523220"/>
          </a:xfrm>
          <a:prstGeom prst="rect">
            <a:avLst/>
          </a:prstGeom>
          <a:noFill/>
        </p:spPr>
        <p:txBody>
          <a:bodyPr wrap="square" rtlCol="0">
            <a:spAutoFit/>
          </a:bodyPr>
          <a:lstStyle/>
          <a:p>
            <a:r>
              <a:rPr lang="en-US" altLang="zh-CN" sz="2800" dirty="0">
                <a:solidFill>
                  <a:schemeClr val="accent2"/>
                </a:solidFill>
                <a:latin typeface="Impact MT Std" pitchFamily="34" charset="0"/>
                <a:ea typeface="微软雅黑" panose="020B0503020204020204" pitchFamily="34" charset="-122"/>
              </a:rPr>
              <a:t>01</a:t>
            </a:r>
            <a:endParaRPr lang="en-US" altLang="zh-CN" sz="2800" dirty="0">
              <a:solidFill>
                <a:schemeClr val="accent2"/>
              </a:solidFill>
              <a:latin typeface="Impact MT Std" pitchFamily="34" charset="0"/>
              <a:ea typeface="微软雅黑" panose="020B0503020204020204" pitchFamily="34" charset="-122"/>
            </a:endParaRPr>
          </a:p>
        </p:txBody>
      </p:sp>
      <p:sp>
        <p:nvSpPr>
          <p:cNvPr id="82" name="TextBox 81"/>
          <p:cNvSpPr txBox="1"/>
          <p:nvPr/>
        </p:nvSpPr>
        <p:spPr>
          <a:xfrm>
            <a:off x="1250743" y="2164794"/>
            <a:ext cx="2717176" cy="46166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集团简介</a:t>
            </a:r>
            <a:endParaRPr lang="en-US" sz="2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83" name="TextBox 82"/>
          <p:cNvSpPr txBox="1"/>
          <p:nvPr/>
        </p:nvSpPr>
        <p:spPr>
          <a:xfrm>
            <a:off x="622598" y="2761764"/>
            <a:ext cx="738203" cy="523220"/>
          </a:xfrm>
          <a:prstGeom prst="rect">
            <a:avLst/>
          </a:prstGeom>
          <a:noFill/>
        </p:spPr>
        <p:txBody>
          <a:bodyPr wrap="square" rtlCol="0">
            <a:spAutoFit/>
          </a:bodyPr>
          <a:lstStyle/>
          <a:p>
            <a:r>
              <a:rPr lang="en-US" altLang="zh-CN" sz="2800" dirty="0">
                <a:solidFill>
                  <a:schemeClr val="accent2"/>
                </a:solidFill>
                <a:latin typeface="Impact MT Std" pitchFamily="34" charset="0"/>
                <a:ea typeface="微软雅黑" panose="020B0503020204020204" pitchFamily="34" charset="-122"/>
              </a:rPr>
              <a:t>02</a:t>
            </a:r>
            <a:endParaRPr lang="en-US" altLang="zh-CN" sz="2800" dirty="0">
              <a:solidFill>
                <a:schemeClr val="accent2"/>
              </a:solidFill>
              <a:latin typeface="Impact MT Std" pitchFamily="34" charset="0"/>
              <a:ea typeface="微软雅黑" panose="020B0503020204020204" pitchFamily="34" charset="-122"/>
            </a:endParaRPr>
          </a:p>
        </p:txBody>
      </p:sp>
      <p:sp>
        <p:nvSpPr>
          <p:cNvPr id="84" name="TextBox 83"/>
          <p:cNvSpPr txBox="1"/>
          <p:nvPr/>
        </p:nvSpPr>
        <p:spPr>
          <a:xfrm>
            <a:off x="1250743" y="2800426"/>
            <a:ext cx="2717176" cy="46166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产品服务</a:t>
            </a:r>
            <a:endParaRPr lang="en-US" sz="2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87" name="TextBox 86"/>
          <p:cNvSpPr txBox="1"/>
          <p:nvPr/>
        </p:nvSpPr>
        <p:spPr>
          <a:xfrm>
            <a:off x="622598" y="3409836"/>
            <a:ext cx="738203" cy="523220"/>
          </a:xfrm>
          <a:prstGeom prst="rect">
            <a:avLst/>
          </a:prstGeom>
          <a:noFill/>
        </p:spPr>
        <p:txBody>
          <a:bodyPr wrap="square" rtlCol="0">
            <a:spAutoFit/>
          </a:bodyPr>
          <a:lstStyle/>
          <a:p>
            <a:r>
              <a:rPr lang="en-US" altLang="zh-CN" sz="2800" dirty="0" smtClean="0">
                <a:solidFill>
                  <a:schemeClr val="accent2"/>
                </a:solidFill>
                <a:latin typeface="Impact MT Std" pitchFamily="34" charset="0"/>
                <a:ea typeface="微软雅黑" panose="020B0503020204020204" pitchFamily="34" charset="-122"/>
              </a:rPr>
              <a:t>03</a:t>
            </a:r>
            <a:endParaRPr lang="en-US" altLang="zh-CN" sz="2800" dirty="0">
              <a:solidFill>
                <a:schemeClr val="accent2"/>
              </a:solidFill>
              <a:latin typeface="Impact MT Std" pitchFamily="34" charset="0"/>
              <a:ea typeface="微软雅黑" panose="020B0503020204020204" pitchFamily="34" charset="-122"/>
            </a:endParaRPr>
          </a:p>
        </p:txBody>
      </p:sp>
      <p:sp>
        <p:nvSpPr>
          <p:cNvPr id="88" name="TextBox 87"/>
          <p:cNvSpPr txBox="1"/>
          <p:nvPr/>
        </p:nvSpPr>
        <p:spPr>
          <a:xfrm>
            <a:off x="1250743" y="3448498"/>
            <a:ext cx="2717176" cy="46166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运营体系</a:t>
            </a:r>
            <a:endParaRPr lang="en-US" sz="2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34" name="TextBox 33"/>
          <p:cNvSpPr txBox="1"/>
          <p:nvPr/>
        </p:nvSpPr>
        <p:spPr>
          <a:xfrm>
            <a:off x="622598" y="4057908"/>
            <a:ext cx="738203" cy="523220"/>
          </a:xfrm>
          <a:prstGeom prst="rect">
            <a:avLst/>
          </a:prstGeom>
          <a:noFill/>
        </p:spPr>
        <p:txBody>
          <a:bodyPr wrap="square" rtlCol="0">
            <a:spAutoFit/>
          </a:bodyPr>
          <a:lstStyle/>
          <a:p>
            <a:r>
              <a:rPr lang="en-US" altLang="zh-CN" sz="2800" dirty="0" smtClean="0">
                <a:solidFill>
                  <a:schemeClr val="accent2"/>
                </a:solidFill>
                <a:latin typeface="Impact MT Std" pitchFamily="34" charset="0"/>
                <a:ea typeface="微软雅黑" panose="020B0503020204020204" pitchFamily="34" charset="-122"/>
              </a:rPr>
              <a:t>04</a:t>
            </a:r>
            <a:endParaRPr lang="en-US" altLang="zh-CN" sz="2800" dirty="0">
              <a:solidFill>
                <a:schemeClr val="accent2"/>
              </a:solidFill>
              <a:latin typeface="Impact MT Std" pitchFamily="34" charset="0"/>
              <a:ea typeface="微软雅黑" panose="020B0503020204020204" pitchFamily="34" charset="-122"/>
            </a:endParaRPr>
          </a:p>
        </p:txBody>
      </p:sp>
      <p:sp>
        <p:nvSpPr>
          <p:cNvPr id="35" name="TextBox 34"/>
          <p:cNvSpPr txBox="1"/>
          <p:nvPr/>
        </p:nvSpPr>
        <p:spPr>
          <a:xfrm>
            <a:off x="1250743" y="4096570"/>
            <a:ext cx="2717176" cy="461665"/>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运营基地</a:t>
            </a:r>
            <a:endParaRPr lang="en-US" sz="24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2000"/>
    </mc:Choice>
    <mc:Fallback>
      <p:transition advTm="2000"/>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0" y="-1"/>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550590" y="-603448"/>
            <a:ext cx="1368153" cy="183418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17"/>
          <p:cNvSpPr txBox="1"/>
          <p:nvPr/>
        </p:nvSpPr>
        <p:spPr>
          <a:xfrm>
            <a:off x="1937870" y="724634"/>
            <a:ext cx="4157336" cy="400110"/>
          </a:xfrm>
          <a:prstGeom prst="rect">
            <a:avLst/>
          </a:prstGeom>
          <a:noFill/>
        </p:spPr>
        <p:txBody>
          <a:bodyPr wrap="square" rtlCol="0">
            <a:spAutoFit/>
          </a:bodyPr>
          <a:lstStyle/>
          <a:p>
            <a:r>
              <a:rPr lang="en-US" altLang="en-US" sz="2000" b="1" dirty="0" err="1" smtClean="0">
                <a:solidFill>
                  <a:schemeClr val="accent2"/>
                </a:solidFill>
                <a:latin typeface="微软雅黑" panose="020B0503020204020204" pitchFamily="34" charset="-122"/>
                <a:ea typeface="微软雅黑" panose="020B0503020204020204" pitchFamily="34" charset="-122"/>
              </a:rPr>
              <a:t>产品介绍</a:t>
            </a:r>
            <a:r>
              <a:rPr lang="en-US" altLang="zh-CN" sz="2000" b="1" dirty="0" smtClean="0">
                <a:solidFill>
                  <a:schemeClr val="accent2"/>
                </a:solidFill>
                <a:latin typeface="微软雅黑" panose="020B0503020204020204" pitchFamily="34" charset="-122"/>
                <a:ea typeface="微软雅黑" panose="020B0503020204020204" pitchFamily="34" charset="-122"/>
              </a:rPr>
              <a:t>—</a:t>
            </a:r>
            <a:r>
              <a:rPr lang="zh-CN" altLang="en-US" sz="2000" b="1" dirty="0" smtClean="0">
                <a:solidFill>
                  <a:schemeClr val="accent2"/>
                </a:solidFill>
                <a:latin typeface="微软雅黑" panose="020B0503020204020204" pitchFamily="34" charset="-122"/>
                <a:ea typeface="微软雅黑" panose="020B0503020204020204" pitchFamily="34" charset="-122"/>
              </a:rPr>
              <a:t>语义分析与智能质检</a:t>
            </a:r>
            <a:endParaRPr lang="en-US" sz="2000" b="1" dirty="0">
              <a:solidFill>
                <a:schemeClr val="accent2"/>
              </a:solidFill>
              <a:latin typeface="微软雅黑" panose="020B0503020204020204" pitchFamily="34" charset="-122"/>
              <a:ea typeface="微软雅黑" panose="020B0503020204020204" pitchFamily="34" charset="-122"/>
            </a:endParaRPr>
          </a:p>
        </p:txBody>
      </p:sp>
      <p:sp>
        <p:nvSpPr>
          <p:cNvPr id="31" name="标题 4"/>
          <p:cNvSpPr txBox="1"/>
          <p:nvPr/>
        </p:nvSpPr>
        <p:spPr>
          <a:xfrm>
            <a:off x="226554" y="363133"/>
            <a:ext cx="2016224" cy="4015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和君</a:t>
            </a:r>
            <a:endParaRPr lang="en-US" altLang="zh-CN" sz="2400" b="1" dirty="0">
              <a:solidFill>
                <a:schemeClr val="bg1"/>
              </a:solidFill>
              <a:latin typeface="微软雅黑" panose="020B0503020204020204" pitchFamily="34" charset="-122"/>
              <a:ea typeface="微软雅黑" panose="020B0503020204020204" pitchFamily="34" charset="-122"/>
            </a:endParaRPr>
          </a:p>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纵达</a:t>
            </a:r>
            <a:endParaRPr lang="en-US" altLang="zh-CN" sz="1200" dirty="0">
              <a:solidFill>
                <a:schemeClr val="bg1"/>
              </a:solidFill>
              <a:latin typeface="微软雅黑" panose="020B0503020204020204" pitchFamily="34" charset="-122"/>
              <a:ea typeface="微软雅黑" panose="020B0503020204020204" pitchFamily="34" charset="-122"/>
            </a:endParaRPr>
          </a:p>
        </p:txBody>
      </p:sp>
      <p:grpSp>
        <p:nvGrpSpPr>
          <p:cNvPr id="15" name="组合 14"/>
          <p:cNvGrpSpPr/>
          <p:nvPr/>
        </p:nvGrpSpPr>
        <p:grpSpPr>
          <a:xfrm>
            <a:off x="550589" y="1628800"/>
            <a:ext cx="11233249" cy="4374763"/>
            <a:chOff x="141" y="982"/>
            <a:chExt cx="13432" cy="6209"/>
          </a:xfrm>
        </p:grpSpPr>
        <p:grpSp>
          <p:nvGrpSpPr>
            <p:cNvPr id="16" name="组合 96"/>
            <p:cNvGrpSpPr/>
            <p:nvPr/>
          </p:nvGrpSpPr>
          <p:grpSpPr>
            <a:xfrm>
              <a:off x="934" y="5163"/>
              <a:ext cx="12507" cy="2028"/>
              <a:chOff x="934" y="5050"/>
              <a:chExt cx="12507" cy="2028"/>
            </a:xfrm>
          </p:grpSpPr>
          <p:sp>
            <p:nvSpPr>
              <p:cNvPr id="54" name="右箭头 77"/>
              <p:cNvSpPr>
                <a:spLocks noChangeArrowheads="1"/>
              </p:cNvSpPr>
              <p:nvPr/>
            </p:nvSpPr>
            <p:spPr bwMode="auto">
              <a:xfrm>
                <a:off x="5362" y="5278"/>
                <a:ext cx="811" cy="826"/>
              </a:xfrm>
              <a:prstGeom prst="rightArrow">
                <a:avLst>
                  <a:gd name="adj1" fmla="val 50000"/>
                  <a:gd name="adj2" fmla="val 50000"/>
                </a:avLst>
              </a:prstGeom>
              <a:solidFill>
                <a:srgbClr val="2B97DF"/>
              </a:solidFill>
              <a:ln w="9525" algn="ctr">
                <a:noFill/>
                <a:round/>
              </a:ln>
            </p:spPr>
            <p:txBody>
              <a:bodyPr/>
              <a:lstStyle/>
              <a:p>
                <a:pPr eaLnBrk="0" hangingPunct="0"/>
                <a:endParaRPr lang="zh-CN" altLang="en-US" sz="900">
                  <a:solidFill>
                    <a:schemeClr val="tx1"/>
                  </a:solidFill>
                  <a:latin typeface="微软雅黑" panose="020B0503020204020204" pitchFamily="34" charset="-122"/>
                  <a:ea typeface="微软雅黑" panose="020B0503020204020204" pitchFamily="34" charset="-122"/>
                </a:endParaRPr>
              </a:p>
            </p:txBody>
          </p:sp>
          <p:sp>
            <p:nvSpPr>
              <p:cNvPr id="55" name="矩形 54"/>
              <p:cNvSpPr/>
              <p:nvPr/>
            </p:nvSpPr>
            <p:spPr bwMode="auto">
              <a:xfrm>
                <a:off x="934" y="6261"/>
                <a:ext cx="1623" cy="798"/>
              </a:xfrm>
              <a:prstGeom prst="rect">
                <a:avLst/>
              </a:prstGeom>
            </p:spPr>
            <p:txBody>
              <a:bodyPr>
                <a:spAutoFit/>
              </a:bodyPr>
              <a:lstStyle/>
              <a:p>
                <a:pPr algn="ctr">
                  <a:lnSpc>
                    <a:spcPct val="150000"/>
                  </a:lnSpc>
                  <a:defRPr/>
                </a:pPr>
                <a:r>
                  <a:rPr lang="zh-CN" altLang="en-US" sz="900" dirty="0">
                    <a:solidFill>
                      <a:schemeClr val="tx1"/>
                    </a:solidFill>
                    <a:latin typeface="微软雅黑" panose="020B0503020204020204" pitchFamily="34" charset="-122"/>
                    <a:ea typeface="微软雅黑" panose="020B0503020204020204" pitchFamily="34" charset="-122"/>
                  </a:rPr>
                  <a:t>总录音时长</a:t>
                </a:r>
                <a:r>
                  <a:rPr lang="en-US" altLang="zh-CN" sz="900" dirty="0">
                    <a:solidFill>
                      <a:schemeClr val="tx1"/>
                    </a:solidFill>
                    <a:latin typeface="微软雅黑" panose="020B0503020204020204" pitchFamily="34" charset="-122"/>
                    <a:ea typeface="微软雅黑" panose="020B0503020204020204" pitchFamily="34" charset="-122"/>
                  </a:rPr>
                  <a:t>100000</a:t>
                </a:r>
                <a:r>
                  <a:rPr lang="zh-CN" altLang="en-US" sz="900" dirty="0">
                    <a:solidFill>
                      <a:schemeClr val="tx1"/>
                    </a:solidFill>
                    <a:latin typeface="微软雅黑" panose="020B0503020204020204" pitchFamily="34" charset="-122"/>
                    <a:ea typeface="微软雅黑" panose="020B0503020204020204" pitchFamily="34" charset="-122"/>
                  </a:rPr>
                  <a:t>分钟</a:t>
                </a:r>
                <a:endParaRPr lang="zh-CN" altLang="en-US" sz="900" dirty="0">
                  <a:solidFill>
                    <a:schemeClr val="tx1"/>
                  </a:solidFill>
                  <a:latin typeface="微软雅黑" panose="020B0503020204020204" pitchFamily="34" charset="-122"/>
                  <a:ea typeface="微软雅黑" panose="020B0503020204020204" pitchFamily="34" charset="-122"/>
                </a:endParaRPr>
              </a:p>
            </p:txBody>
          </p:sp>
          <p:sp>
            <p:nvSpPr>
              <p:cNvPr id="56" name="矩形 55"/>
              <p:cNvSpPr/>
              <p:nvPr/>
            </p:nvSpPr>
            <p:spPr bwMode="auto">
              <a:xfrm>
                <a:off x="3658" y="6266"/>
                <a:ext cx="1623" cy="798"/>
              </a:xfrm>
              <a:prstGeom prst="rect">
                <a:avLst/>
              </a:prstGeom>
            </p:spPr>
            <p:txBody>
              <a:bodyPr>
                <a:spAutoFit/>
              </a:bodyPr>
              <a:lstStyle/>
              <a:p>
                <a:pPr algn="ctr">
                  <a:lnSpc>
                    <a:spcPct val="150000"/>
                  </a:lnSpc>
                  <a:defRPr/>
                </a:pPr>
                <a:r>
                  <a:rPr lang="zh-CN" altLang="en-US" sz="900" dirty="0">
                    <a:solidFill>
                      <a:schemeClr val="tx1"/>
                    </a:solidFill>
                    <a:latin typeface="微软雅黑" panose="020B0503020204020204" pitchFamily="34" charset="-122"/>
                    <a:ea typeface="微软雅黑" panose="020B0503020204020204" pitchFamily="34" charset="-122"/>
                  </a:rPr>
                  <a:t>智能质检时长</a:t>
                </a:r>
                <a:endParaRPr lang="zh-CN" altLang="en-US" sz="900" dirty="0">
                  <a:solidFill>
                    <a:schemeClr val="tx1"/>
                  </a:solidFill>
                  <a:latin typeface="微软雅黑" panose="020B0503020204020204" pitchFamily="34" charset="-122"/>
                  <a:ea typeface="微软雅黑" panose="020B0503020204020204" pitchFamily="34" charset="-122"/>
                </a:endParaRPr>
              </a:p>
              <a:p>
                <a:pPr algn="ctr">
                  <a:lnSpc>
                    <a:spcPct val="150000"/>
                  </a:lnSpc>
                  <a:defRPr/>
                </a:pPr>
                <a:r>
                  <a:rPr lang="en-US" altLang="zh-CN" sz="900" dirty="0">
                    <a:solidFill>
                      <a:schemeClr val="tx1"/>
                    </a:solidFill>
                    <a:latin typeface="微软雅黑" panose="020B0503020204020204" pitchFamily="34" charset="-122"/>
                    <a:ea typeface="微软雅黑" panose="020B0503020204020204" pitchFamily="34" charset="-122"/>
                  </a:rPr>
                  <a:t>100000</a:t>
                </a:r>
                <a:r>
                  <a:rPr lang="zh-CN" altLang="en-US" sz="900" dirty="0">
                    <a:solidFill>
                      <a:schemeClr val="tx1"/>
                    </a:solidFill>
                    <a:latin typeface="微软雅黑" panose="020B0503020204020204" pitchFamily="34" charset="-122"/>
                    <a:ea typeface="微软雅黑" panose="020B0503020204020204" pitchFamily="34" charset="-122"/>
                  </a:rPr>
                  <a:t>分钟</a:t>
                </a:r>
                <a:endParaRPr lang="zh-CN" altLang="en-US" sz="900" dirty="0">
                  <a:solidFill>
                    <a:schemeClr val="tx1"/>
                  </a:solidFill>
                  <a:latin typeface="微软雅黑" panose="020B0503020204020204" pitchFamily="34" charset="-122"/>
                  <a:ea typeface="微软雅黑" panose="020B0503020204020204" pitchFamily="34" charset="-122"/>
                </a:endParaRPr>
              </a:p>
            </p:txBody>
          </p:sp>
          <p:grpSp>
            <p:nvGrpSpPr>
              <p:cNvPr id="57" name="Gruppe 344"/>
              <p:cNvGrpSpPr/>
              <p:nvPr/>
            </p:nvGrpSpPr>
            <p:grpSpPr bwMode="auto">
              <a:xfrm>
                <a:off x="1409" y="5324"/>
                <a:ext cx="581" cy="774"/>
                <a:chOff x="2113770" y="1516292"/>
                <a:chExt cx="264374" cy="444598"/>
              </a:xfrm>
              <a:solidFill>
                <a:srgbClr val="2B97DF"/>
              </a:solidFill>
            </p:grpSpPr>
            <p:sp>
              <p:nvSpPr>
                <p:cNvPr id="66" name="Freeform 15"/>
                <p:cNvSpPr>
                  <a:spLocks noEditPoints="1"/>
                </p:cNvSpPr>
                <p:nvPr/>
              </p:nvSpPr>
              <p:spPr bwMode="auto">
                <a:xfrm>
                  <a:off x="2113770" y="1516292"/>
                  <a:ext cx="264374" cy="444598"/>
                </a:xfrm>
                <a:custGeom>
                  <a:avLst/>
                  <a:gdLst>
                    <a:gd name="T0" fmla="*/ 0 w 166"/>
                    <a:gd name="T1" fmla="*/ 444500 h 280"/>
                    <a:gd name="T2" fmla="*/ 263525 w 166"/>
                    <a:gd name="T3" fmla="*/ 444500 h 280"/>
                    <a:gd name="T4" fmla="*/ 263525 w 166"/>
                    <a:gd name="T5" fmla="*/ 425450 h 280"/>
                    <a:gd name="T6" fmla="*/ 263525 w 166"/>
                    <a:gd name="T7" fmla="*/ 425450 h 280"/>
                    <a:gd name="T8" fmla="*/ 260350 w 166"/>
                    <a:gd name="T9" fmla="*/ 419100 h 280"/>
                    <a:gd name="T10" fmla="*/ 254000 w 166"/>
                    <a:gd name="T11" fmla="*/ 415925 h 280"/>
                    <a:gd name="T12" fmla="*/ 9525 w 166"/>
                    <a:gd name="T13" fmla="*/ 415925 h 280"/>
                    <a:gd name="T14" fmla="*/ 9525 w 166"/>
                    <a:gd name="T15" fmla="*/ 415925 h 280"/>
                    <a:gd name="T16" fmla="*/ 3175 w 166"/>
                    <a:gd name="T17" fmla="*/ 419100 h 280"/>
                    <a:gd name="T18" fmla="*/ 0 w 166"/>
                    <a:gd name="T19" fmla="*/ 425450 h 280"/>
                    <a:gd name="T20" fmla="*/ 0 w 166"/>
                    <a:gd name="T21" fmla="*/ 444500 h 280"/>
                    <a:gd name="T22" fmla="*/ 0 w 166"/>
                    <a:gd name="T23" fmla="*/ 444500 h 280"/>
                    <a:gd name="T24" fmla="*/ 0 w 166"/>
                    <a:gd name="T25" fmla="*/ 0 h 280"/>
                    <a:gd name="T26" fmla="*/ 263525 w 166"/>
                    <a:gd name="T27" fmla="*/ 0 h 280"/>
                    <a:gd name="T28" fmla="*/ 263525 w 166"/>
                    <a:gd name="T29" fmla="*/ 19050 h 280"/>
                    <a:gd name="T30" fmla="*/ 263525 w 166"/>
                    <a:gd name="T31" fmla="*/ 19050 h 280"/>
                    <a:gd name="T32" fmla="*/ 260350 w 166"/>
                    <a:gd name="T33" fmla="*/ 25400 h 280"/>
                    <a:gd name="T34" fmla="*/ 254000 w 166"/>
                    <a:gd name="T35" fmla="*/ 28575 h 280"/>
                    <a:gd name="T36" fmla="*/ 9525 w 166"/>
                    <a:gd name="T37" fmla="*/ 28575 h 280"/>
                    <a:gd name="T38" fmla="*/ 9525 w 166"/>
                    <a:gd name="T39" fmla="*/ 28575 h 280"/>
                    <a:gd name="T40" fmla="*/ 3175 w 166"/>
                    <a:gd name="T41" fmla="*/ 25400 h 280"/>
                    <a:gd name="T42" fmla="*/ 0 w 166"/>
                    <a:gd name="T43" fmla="*/ 19050 h 280"/>
                    <a:gd name="T44" fmla="*/ 0 w 166"/>
                    <a:gd name="T45" fmla="*/ 0 h 28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66"/>
                    <a:gd name="T70" fmla="*/ 0 h 280"/>
                    <a:gd name="T71" fmla="*/ 166 w 166"/>
                    <a:gd name="T72" fmla="*/ 280 h 28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66" h="280">
                      <a:moveTo>
                        <a:pt x="0" y="280"/>
                      </a:moveTo>
                      <a:lnTo>
                        <a:pt x="166" y="280"/>
                      </a:lnTo>
                      <a:lnTo>
                        <a:pt x="166" y="268"/>
                      </a:lnTo>
                      <a:lnTo>
                        <a:pt x="164" y="264"/>
                      </a:lnTo>
                      <a:lnTo>
                        <a:pt x="160" y="262"/>
                      </a:lnTo>
                      <a:lnTo>
                        <a:pt x="6" y="262"/>
                      </a:lnTo>
                      <a:lnTo>
                        <a:pt x="2" y="264"/>
                      </a:lnTo>
                      <a:lnTo>
                        <a:pt x="0" y="268"/>
                      </a:lnTo>
                      <a:lnTo>
                        <a:pt x="0" y="280"/>
                      </a:lnTo>
                      <a:close/>
                      <a:moveTo>
                        <a:pt x="0" y="0"/>
                      </a:moveTo>
                      <a:lnTo>
                        <a:pt x="166" y="0"/>
                      </a:lnTo>
                      <a:lnTo>
                        <a:pt x="166" y="12"/>
                      </a:lnTo>
                      <a:lnTo>
                        <a:pt x="164" y="16"/>
                      </a:lnTo>
                      <a:lnTo>
                        <a:pt x="160" y="18"/>
                      </a:lnTo>
                      <a:lnTo>
                        <a:pt x="6" y="18"/>
                      </a:lnTo>
                      <a:lnTo>
                        <a:pt x="2" y="16"/>
                      </a:lnTo>
                      <a:lnTo>
                        <a:pt x="0" y="12"/>
                      </a:lnTo>
                      <a:lnTo>
                        <a:pt x="0" y="0"/>
                      </a:lnTo>
                      <a:close/>
                    </a:path>
                  </a:pathLst>
                </a:custGeom>
                <a:grpFill/>
                <a:ln w="9525">
                  <a:noFill/>
                  <a:miter lim="800000"/>
                </a:ln>
                <a:effectLst>
                  <a:outerShdw blurRad="63500" dist="23000" dir="5400000" rotWithShape="0">
                    <a:srgbClr val="000000">
                      <a:alpha val="34999"/>
                    </a:srgbClr>
                  </a:outerShdw>
                </a:effectLst>
              </p:spPr>
              <p:txBody>
                <a:bodyPr anchor="ctr"/>
                <a:lstStyle/>
                <a:p>
                  <a:pPr algn="ctr">
                    <a:defRPr/>
                  </a:pPr>
                  <a:endParaRPr lang="en-US" sz="900" dirty="0">
                    <a:solidFill>
                      <a:schemeClr val="tx1"/>
                    </a:solidFill>
                    <a:latin typeface="微软雅黑" panose="020B0503020204020204" pitchFamily="34" charset="-122"/>
                    <a:ea typeface="微软雅黑" panose="020B0503020204020204" pitchFamily="34" charset="-122"/>
                  </a:endParaRPr>
                </a:p>
              </p:txBody>
            </p:sp>
            <p:sp>
              <p:nvSpPr>
                <p:cNvPr id="67" name="Freeform 16"/>
                <p:cNvSpPr>
                  <a:spLocks noEditPoints="1"/>
                </p:cNvSpPr>
                <p:nvPr/>
              </p:nvSpPr>
              <p:spPr bwMode="auto">
                <a:xfrm>
                  <a:off x="2135322" y="1557883"/>
                  <a:ext cx="221270" cy="361415"/>
                </a:xfrm>
                <a:custGeom>
                  <a:avLst/>
                  <a:gdLst>
                    <a:gd name="T0" fmla="*/ 22225 w 138"/>
                    <a:gd name="T1" fmla="*/ 79375 h 228"/>
                    <a:gd name="T2" fmla="*/ 22225 w 138"/>
                    <a:gd name="T3" fmla="*/ 92075 h 228"/>
                    <a:gd name="T4" fmla="*/ 31750 w 138"/>
                    <a:gd name="T5" fmla="*/ 111125 h 228"/>
                    <a:gd name="T6" fmla="*/ 76200 w 138"/>
                    <a:gd name="T7" fmla="*/ 152400 h 228"/>
                    <a:gd name="T8" fmla="*/ 88900 w 138"/>
                    <a:gd name="T9" fmla="*/ 165100 h 228"/>
                    <a:gd name="T10" fmla="*/ 92075 w 138"/>
                    <a:gd name="T11" fmla="*/ 180975 h 228"/>
                    <a:gd name="T12" fmla="*/ 76200 w 138"/>
                    <a:gd name="T13" fmla="*/ 209550 h 228"/>
                    <a:gd name="T14" fmla="*/ 38100 w 138"/>
                    <a:gd name="T15" fmla="*/ 241300 h 228"/>
                    <a:gd name="T16" fmla="*/ 25400 w 138"/>
                    <a:gd name="T17" fmla="*/ 257175 h 228"/>
                    <a:gd name="T18" fmla="*/ 22225 w 138"/>
                    <a:gd name="T19" fmla="*/ 279400 h 228"/>
                    <a:gd name="T20" fmla="*/ 0 w 138"/>
                    <a:gd name="T21" fmla="*/ 361950 h 228"/>
                    <a:gd name="T22" fmla="*/ 0 w 138"/>
                    <a:gd name="T23" fmla="*/ 273050 h 228"/>
                    <a:gd name="T24" fmla="*/ 3175 w 138"/>
                    <a:gd name="T25" fmla="*/ 244475 h 228"/>
                    <a:gd name="T26" fmla="*/ 22225 w 138"/>
                    <a:gd name="T27" fmla="*/ 225425 h 228"/>
                    <a:gd name="T28" fmla="*/ 57150 w 138"/>
                    <a:gd name="T29" fmla="*/ 193675 h 228"/>
                    <a:gd name="T30" fmla="*/ 66675 w 138"/>
                    <a:gd name="T31" fmla="*/ 180975 h 228"/>
                    <a:gd name="T32" fmla="*/ 57150 w 138"/>
                    <a:gd name="T33" fmla="*/ 168275 h 228"/>
                    <a:gd name="T34" fmla="*/ 22225 w 138"/>
                    <a:gd name="T35" fmla="*/ 136525 h 228"/>
                    <a:gd name="T36" fmla="*/ 3175 w 138"/>
                    <a:gd name="T37" fmla="*/ 114300 h 228"/>
                    <a:gd name="T38" fmla="*/ 0 w 138"/>
                    <a:gd name="T39" fmla="*/ 88900 h 228"/>
                    <a:gd name="T40" fmla="*/ 22225 w 138"/>
                    <a:gd name="T41" fmla="*/ 0 h 228"/>
                    <a:gd name="T42" fmla="*/ 196850 w 138"/>
                    <a:gd name="T43" fmla="*/ 361950 h 228"/>
                    <a:gd name="T44" fmla="*/ 196850 w 138"/>
                    <a:gd name="T45" fmla="*/ 279400 h 228"/>
                    <a:gd name="T46" fmla="*/ 193675 w 138"/>
                    <a:gd name="T47" fmla="*/ 257175 h 228"/>
                    <a:gd name="T48" fmla="*/ 180975 w 138"/>
                    <a:gd name="T49" fmla="*/ 241300 h 228"/>
                    <a:gd name="T50" fmla="*/ 142875 w 138"/>
                    <a:gd name="T51" fmla="*/ 209550 h 228"/>
                    <a:gd name="T52" fmla="*/ 127000 w 138"/>
                    <a:gd name="T53" fmla="*/ 180975 h 228"/>
                    <a:gd name="T54" fmla="*/ 130175 w 138"/>
                    <a:gd name="T55" fmla="*/ 165100 h 228"/>
                    <a:gd name="T56" fmla="*/ 180975 w 138"/>
                    <a:gd name="T57" fmla="*/ 120650 h 228"/>
                    <a:gd name="T58" fmla="*/ 187325 w 138"/>
                    <a:gd name="T59" fmla="*/ 111125 h 228"/>
                    <a:gd name="T60" fmla="*/ 196850 w 138"/>
                    <a:gd name="T61" fmla="*/ 92075 h 228"/>
                    <a:gd name="T62" fmla="*/ 196850 w 138"/>
                    <a:gd name="T63" fmla="*/ 0 h 228"/>
                    <a:gd name="T64" fmla="*/ 219075 w 138"/>
                    <a:gd name="T65" fmla="*/ 88900 h 228"/>
                    <a:gd name="T66" fmla="*/ 219075 w 138"/>
                    <a:gd name="T67" fmla="*/ 104775 h 228"/>
                    <a:gd name="T68" fmla="*/ 209550 w 138"/>
                    <a:gd name="T69" fmla="*/ 127000 h 228"/>
                    <a:gd name="T70" fmla="*/ 161925 w 138"/>
                    <a:gd name="T71" fmla="*/ 168275 h 228"/>
                    <a:gd name="T72" fmla="*/ 155575 w 138"/>
                    <a:gd name="T73" fmla="*/ 174625 h 228"/>
                    <a:gd name="T74" fmla="*/ 155575 w 138"/>
                    <a:gd name="T75" fmla="*/ 187325 h 228"/>
                    <a:gd name="T76" fmla="*/ 196850 w 138"/>
                    <a:gd name="T77" fmla="*/ 225425 h 228"/>
                    <a:gd name="T78" fmla="*/ 209550 w 138"/>
                    <a:gd name="T79" fmla="*/ 234950 h 228"/>
                    <a:gd name="T80" fmla="*/ 219075 w 138"/>
                    <a:gd name="T81" fmla="*/ 257175 h 228"/>
                    <a:gd name="T82" fmla="*/ 219075 w 138"/>
                    <a:gd name="T83" fmla="*/ 361950 h 22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38"/>
                    <a:gd name="T127" fmla="*/ 0 h 228"/>
                    <a:gd name="T128" fmla="*/ 138 w 138"/>
                    <a:gd name="T129" fmla="*/ 228 h 22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38" h="228">
                      <a:moveTo>
                        <a:pt x="14" y="0"/>
                      </a:moveTo>
                      <a:lnTo>
                        <a:pt x="14" y="50"/>
                      </a:lnTo>
                      <a:lnTo>
                        <a:pt x="14" y="58"/>
                      </a:lnTo>
                      <a:lnTo>
                        <a:pt x="16" y="66"/>
                      </a:lnTo>
                      <a:lnTo>
                        <a:pt x="20" y="70"/>
                      </a:lnTo>
                      <a:lnTo>
                        <a:pt x="24" y="76"/>
                      </a:lnTo>
                      <a:lnTo>
                        <a:pt x="48" y="96"/>
                      </a:lnTo>
                      <a:lnTo>
                        <a:pt x="56" y="104"/>
                      </a:lnTo>
                      <a:lnTo>
                        <a:pt x="58" y="110"/>
                      </a:lnTo>
                      <a:lnTo>
                        <a:pt x="58" y="114"/>
                      </a:lnTo>
                      <a:lnTo>
                        <a:pt x="56" y="122"/>
                      </a:lnTo>
                      <a:lnTo>
                        <a:pt x="48" y="132"/>
                      </a:lnTo>
                      <a:lnTo>
                        <a:pt x="24" y="152"/>
                      </a:lnTo>
                      <a:lnTo>
                        <a:pt x="20" y="156"/>
                      </a:lnTo>
                      <a:lnTo>
                        <a:pt x="16" y="162"/>
                      </a:lnTo>
                      <a:lnTo>
                        <a:pt x="14" y="168"/>
                      </a:lnTo>
                      <a:lnTo>
                        <a:pt x="14" y="176"/>
                      </a:lnTo>
                      <a:lnTo>
                        <a:pt x="14" y="228"/>
                      </a:lnTo>
                      <a:lnTo>
                        <a:pt x="0" y="228"/>
                      </a:lnTo>
                      <a:lnTo>
                        <a:pt x="0" y="172"/>
                      </a:lnTo>
                      <a:lnTo>
                        <a:pt x="0" y="162"/>
                      </a:lnTo>
                      <a:lnTo>
                        <a:pt x="2" y="154"/>
                      </a:lnTo>
                      <a:lnTo>
                        <a:pt x="8" y="148"/>
                      </a:lnTo>
                      <a:lnTo>
                        <a:pt x="14" y="142"/>
                      </a:lnTo>
                      <a:lnTo>
                        <a:pt x="36" y="122"/>
                      </a:lnTo>
                      <a:lnTo>
                        <a:pt x="40" y="118"/>
                      </a:lnTo>
                      <a:lnTo>
                        <a:pt x="42" y="114"/>
                      </a:lnTo>
                      <a:lnTo>
                        <a:pt x="40" y="110"/>
                      </a:lnTo>
                      <a:lnTo>
                        <a:pt x="36" y="106"/>
                      </a:lnTo>
                      <a:lnTo>
                        <a:pt x="14" y="86"/>
                      </a:lnTo>
                      <a:lnTo>
                        <a:pt x="8" y="80"/>
                      </a:lnTo>
                      <a:lnTo>
                        <a:pt x="2" y="72"/>
                      </a:lnTo>
                      <a:lnTo>
                        <a:pt x="0" y="66"/>
                      </a:lnTo>
                      <a:lnTo>
                        <a:pt x="0" y="56"/>
                      </a:lnTo>
                      <a:lnTo>
                        <a:pt x="0" y="0"/>
                      </a:lnTo>
                      <a:lnTo>
                        <a:pt x="14" y="0"/>
                      </a:lnTo>
                      <a:close/>
                      <a:moveTo>
                        <a:pt x="124" y="228"/>
                      </a:moveTo>
                      <a:lnTo>
                        <a:pt x="124" y="176"/>
                      </a:lnTo>
                      <a:lnTo>
                        <a:pt x="124" y="168"/>
                      </a:lnTo>
                      <a:lnTo>
                        <a:pt x="122" y="162"/>
                      </a:lnTo>
                      <a:lnTo>
                        <a:pt x="118" y="156"/>
                      </a:lnTo>
                      <a:lnTo>
                        <a:pt x="114" y="152"/>
                      </a:lnTo>
                      <a:lnTo>
                        <a:pt x="90" y="132"/>
                      </a:lnTo>
                      <a:lnTo>
                        <a:pt x="82" y="122"/>
                      </a:lnTo>
                      <a:lnTo>
                        <a:pt x="80" y="114"/>
                      </a:lnTo>
                      <a:lnTo>
                        <a:pt x="80" y="110"/>
                      </a:lnTo>
                      <a:lnTo>
                        <a:pt x="82" y="104"/>
                      </a:lnTo>
                      <a:lnTo>
                        <a:pt x="90" y="96"/>
                      </a:lnTo>
                      <a:lnTo>
                        <a:pt x="114" y="76"/>
                      </a:lnTo>
                      <a:lnTo>
                        <a:pt x="118" y="70"/>
                      </a:lnTo>
                      <a:lnTo>
                        <a:pt x="122" y="66"/>
                      </a:lnTo>
                      <a:lnTo>
                        <a:pt x="124" y="58"/>
                      </a:lnTo>
                      <a:lnTo>
                        <a:pt x="124" y="50"/>
                      </a:lnTo>
                      <a:lnTo>
                        <a:pt x="124" y="0"/>
                      </a:lnTo>
                      <a:lnTo>
                        <a:pt x="138" y="0"/>
                      </a:lnTo>
                      <a:lnTo>
                        <a:pt x="138" y="56"/>
                      </a:lnTo>
                      <a:lnTo>
                        <a:pt x="138" y="66"/>
                      </a:lnTo>
                      <a:lnTo>
                        <a:pt x="136" y="72"/>
                      </a:lnTo>
                      <a:lnTo>
                        <a:pt x="132" y="80"/>
                      </a:lnTo>
                      <a:lnTo>
                        <a:pt x="124" y="86"/>
                      </a:lnTo>
                      <a:lnTo>
                        <a:pt x="102" y="106"/>
                      </a:lnTo>
                      <a:lnTo>
                        <a:pt x="98" y="110"/>
                      </a:lnTo>
                      <a:lnTo>
                        <a:pt x="96" y="114"/>
                      </a:lnTo>
                      <a:lnTo>
                        <a:pt x="98" y="118"/>
                      </a:lnTo>
                      <a:lnTo>
                        <a:pt x="102" y="122"/>
                      </a:lnTo>
                      <a:lnTo>
                        <a:pt x="124" y="142"/>
                      </a:lnTo>
                      <a:lnTo>
                        <a:pt x="132" y="148"/>
                      </a:lnTo>
                      <a:lnTo>
                        <a:pt x="136" y="154"/>
                      </a:lnTo>
                      <a:lnTo>
                        <a:pt x="138" y="162"/>
                      </a:lnTo>
                      <a:lnTo>
                        <a:pt x="138" y="172"/>
                      </a:lnTo>
                      <a:lnTo>
                        <a:pt x="138" y="228"/>
                      </a:lnTo>
                      <a:lnTo>
                        <a:pt x="124" y="228"/>
                      </a:lnTo>
                      <a:close/>
                    </a:path>
                  </a:pathLst>
                </a:custGeom>
                <a:grpFill/>
                <a:ln w="9525">
                  <a:noFill/>
                  <a:miter lim="800000"/>
                </a:ln>
                <a:effectLst>
                  <a:outerShdw blurRad="63500" dist="23000" dir="5400000" rotWithShape="0">
                    <a:srgbClr val="000000">
                      <a:alpha val="34999"/>
                    </a:srgbClr>
                  </a:outerShdw>
                </a:effectLst>
              </p:spPr>
              <p:txBody>
                <a:bodyPr anchor="ctr"/>
                <a:lstStyle/>
                <a:p>
                  <a:pPr algn="ctr">
                    <a:defRPr/>
                  </a:pPr>
                  <a:endParaRPr lang="en-US" sz="900" dirty="0">
                    <a:solidFill>
                      <a:schemeClr val="tx1"/>
                    </a:solidFill>
                    <a:latin typeface="微软雅黑" panose="020B0503020204020204" pitchFamily="34" charset="-122"/>
                    <a:ea typeface="微软雅黑" panose="020B0503020204020204" pitchFamily="34" charset="-122"/>
                  </a:endParaRPr>
                </a:p>
              </p:txBody>
            </p:sp>
            <p:sp>
              <p:nvSpPr>
                <p:cNvPr id="68" name="Freeform 17"/>
                <p:cNvSpPr/>
                <p:nvPr/>
              </p:nvSpPr>
              <p:spPr bwMode="auto">
                <a:xfrm>
                  <a:off x="2171242" y="1666881"/>
                  <a:ext cx="149429" cy="252417"/>
                </a:xfrm>
                <a:custGeom>
                  <a:avLst/>
                  <a:gdLst>
                    <a:gd name="T0" fmla="*/ 0 w 94"/>
                    <a:gd name="T1" fmla="*/ 254000 h 160"/>
                    <a:gd name="T2" fmla="*/ 76200 w 94"/>
                    <a:gd name="T3" fmla="*/ 254000 h 160"/>
                    <a:gd name="T4" fmla="*/ 149225 w 94"/>
                    <a:gd name="T5" fmla="*/ 254000 h 160"/>
                    <a:gd name="T6" fmla="*/ 149225 w 94"/>
                    <a:gd name="T7" fmla="*/ 212725 h 160"/>
                    <a:gd name="T8" fmla="*/ 92075 w 94"/>
                    <a:gd name="T9" fmla="*/ 155575 h 160"/>
                    <a:gd name="T10" fmla="*/ 92075 w 94"/>
                    <a:gd name="T11" fmla="*/ 155575 h 160"/>
                    <a:gd name="T12" fmla="*/ 85725 w 94"/>
                    <a:gd name="T13" fmla="*/ 149225 h 160"/>
                    <a:gd name="T14" fmla="*/ 82550 w 94"/>
                    <a:gd name="T15" fmla="*/ 142875 h 160"/>
                    <a:gd name="T16" fmla="*/ 82550 w 94"/>
                    <a:gd name="T17" fmla="*/ 123825 h 160"/>
                    <a:gd name="T18" fmla="*/ 82550 w 94"/>
                    <a:gd name="T19" fmla="*/ 69850 h 160"/>
                    <a:gd name="T20" fmla="*/ 82550 w 94"/>
                    <a:gd name="T21" fmla="*/ 69850 h 160"/>
                    <a:gd name="T22" fmla="*/ 82550 w 94"/>
                    <a:gd name="T23" fmla="*/ 60325 h 160"/>
                    <a:gd name="T24" fmla="*/ 85725 w 94"/>
                    <a:gd name="T25" fmla="*/ 50800 h 160"/>
                    <a:gd name="T26" fmla="*/ 98425 w 94"/>
                    <a:gd name="T27" fmla="*/ 34925 h 160"/>
                    <a:gd name="T28" fmla="*/ 120650 w 94"/>
                    <a:gd name="T29" fmla="*/ 15875 h 160"/>
                    <a:gd name="T30" fmla="*/ 120650 w 94"/>
                    <a:gd name="T31" fmla="*/ 15875 h 160"/>
                    <a:gd name="T32" fmla="*/ 130175 w 94"/>
                    <a:gd name="T33" fmla="*/ 9525 h 160"/>
                    <a:gd name="T34" fmla="*/ 139700 w 94"/>
                    <a:gd name="T35" fmla="*/ 0 h 160"/>
                    <a:gd name="T36" fmla="*/ 76200 w 94"/>
                    <a:gd name="T37" fmla="*/ 0 h 160"/>
                    <a:gd name="T38" fmla="*/ 9525 w 94"/>
                    <a:gd name="T39" fmla="*/ 0 h 160"/>
                    <a:gd name="T40" fmla="*/ 9525 w 94"/>
                    <a:gd name="T41" fmla="*/ 0 h 160"/>
                    <a:gd name="T42" fmla="*/ 19050 w 94"/>
                    <a:gd name="T43" fmla="*/ 9525 h 160"/>
                    <a:gd name="T44" fmla="*/ 28575 w 94"/>
                    <a:gd name="T45" fmla="*/ 15875 h 160"/>
                    <a:gd name="T46" fmla="*/ 50800 w 94"/>
                    <a:gd name="T47" fmla="*/ 34925 h 160"/>
                    <a:gd name="T48" fmla="*/ 50800 w 94"/>
                    <a:gd name="T49" fmla="*/ 34925 h 160"/>
                    <a:gd name="T50" fmla="*/ 60325 w 94"/>
                    <a:gd name="T51" fmla="*/ 50800 h 160"/>
                    <a:gd name="T52" fmla="*/ 66675 w 94"/>
                    <a:gd name="T53" fmla="*/ 60325 h 160"/>
                    <a:gd name="T54" fmla="*/ 66675 w 94"/>
                    <a:gd name="T55" fmla="*/ 69850 h 160"/>
                    <a:gd name="T56" fmla="*/ 66675 w 94"/>
                    <a:gd name="T57" fmla="*/ 123825 h 160"/>
                    <a:gd name="T58" fmla="*/ 66675 w 94"/>
                    <a:gd name="T59" fmla="*/ 123825 h 160"/>
                    <a:gd name="T60" fmla="*/ 66675 w 94"/>
                    <a:gd name="T61" fmla="*/ 142875 h 160"/>
                    <a:gd name="T62" fmla="*/ 63500 w 94"/>
                    <a:gd name="T63" fmla="*/ 149225 h 160"/>
                    <a:gd name="T64" fmla="*/ 60325 w 94"/>
                    <a:gd name="T65" fmla="*/ 155575 h 160"/>
                    <a:gd name="T66" fmla="*/ 0 w 94"/>
                    <a:gd name="T67" fmla="*/ 212725 h 160"/>
                    <a:gd name="T68" fmla="*/ 0 w 94"/>
                    <a:gd name="T69" fmla="*/ 254000 h 1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4"/>
                    <a:gd name="T106" fmla="*/ 0 h 160"/>
                    <a:gd name="T107" fmla="*/ 94 w 94"/>
                    <a:gd name="T108" fmla="*/ 160 h 16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4" h="160">
                      <a:moveTo>
                        <a:pt x="0" y="160"/>
                      </a:moveTo>
                      <a:lnTo>
                        <a:pt x="48" y="160"/>
                      </a:lnTo>
                      <a:lnTo>
                        <a:pt x="94" y="160"/>
                      </a:lnTo>
                      <a:lnTo>
                        <a:pt x="94" y="134"/>
                      </a:lnTo>
                      <a:lnTo>
                        <a:pt x="58" y="98"/>
                      </a:lnTo>
                      <a:lnTo>
                        <a:pt x="54" y="94"/>
                      </a:lnTo>
                      <a:lnTo>
                        <a:pt x="52" y="90"/>
                      </a:lnTo>
                      <a:lnTo>
                        <a:pt x="52" y="78"/>
                      </a:lnTo>
                      <a:lnTo>
                        <a:pt x="52" y="44"/>
                      </a:lnTo>
                      <a:lnTo>
                        <a:pt x="52" y="38"/>
                      </a:lnTo>
                      <a:lnTo>
                        <a:pt x="54" y="32"/>
                      </a:lnTo>
                      <a:lnTo>
                        <a:pt x="62" y="22"/>
                      </a:lnTo>
                      <a:lnTo>
                        <a:pt x="76" y="10"/>
                      </a:lnTo>
                      <a:lnTo>
                        <a:pt x="82" y="6"/>
                      </a:lnTo>
                      <a:lnTo>
                        <a:pt x="88" y="0"/>
                      </a:lnTo>
                      <a:lnTo>
                        <a:pt x="48" y="0"/>
                      </a:lnTo>
                      <a:lnTo>
                        <a:pt x="6" y="0"/>
                      </a:lnTo>
                      <a:lnTo>
                        <a:pt x="12" y="6"/>
                      </a:lnTo>
                      <a:lnTo>
                        <a:pt x="18" y="10"/>
                      </a:lnTo>
                      <a:lnTo>
                        <a:pt x="32" y="22"/>
                      </a:lnTo>
                      <a:lnTo>
                        <a:pt x="38" y="32"/>
                      </a:lnTo>
                      <a:lnTo>
                        <a:pt x="42" y="38"/>
                      </a:lnTo>
                      <a:lnTo>
                        <a:pt x="42" y="44"/>
                      </a:lnTo>
                      <a:lnTo>
                        <a:pt x="42" y="78"/>
                      </a:lnTo>
                      <a:lnTo>
                        <a:pt x="42" y="90"/>
                      </a:lnTo>
                      <a:lnTo>
                        <a:pt x="40" y="94"/>
                      </a:lnTo>
                      <a:lnTo>
                        <a:pt x="38" y="98"/>
                      </a:lnTo>
                      <a:lnTo>
                        <a:pt x="0" y="134"/>
                      </a:lnTo>
                      <a:lnTo>
                        <a:pt x="0" y="160"/>
                      </a:lnTo>
                      <a:close/>
                    </a:path>
                  </a:pathLst>
                </a:custGeom>
                <a:grpFill/>
                <a:ln w="9525">
                  <a:noFill/>
                  <a:miter lim="800000"/>
                </a:ln>
                <a:effectLst>
                  <a:outerShdw blurRad="63500" dist="23000" dir="5400000" rotWithShape="0">
                    <a:srgbClr val="000000">
                      <a:alpha val="34999"/>
                    </a:srgbClr>
                  </a:outerShdw>
                </a:effectLst>
              </p:spPr>
              <p:txBody>
                <a:bodyPr anchor="ctr"/>
                <a:lstStyle/>
                <a:p>
                  <a:pPr algn="ctr">
                    <a:defRPr/>
                  </a:pPr>
                  <a:endParaRPr lang="en-US" sz="900" dirty="0">
                    <a:solidFill>
                      <a:schemeClr val="tx1"/>
                    </a:solidFill>
                    <a:latin typeface="微软雅黑" panose="020B0503020204020204" pitchFamily="34" charset="-122"/>
                    <a:ea typeface="微软雅黑" panose="020B0503020204020204" pitchFamily="34" charset="-122"/>
                  </a:endParaRPr>
                </a:p>
              </p:txBody>
            </p:sp>
          </p:grpSp>
          <p:sp>
            <p:nvSpPr>
              <p:cNvPr id="58" name="椭圆 10"/>
              <p:cNvSpPr>
                <a:spLocks noChangeArrowheads="1"/>
              </p:cNvSpPr>
              <p:nvPr/>
            </p:nvSpPr>
            <p:spPr bwMode="auto">
              <a:xfrm>
                <a:off x="3783" y="5050"/>
                <a:ext cx="1255" cy="1230"/>
              </a:xfrm>
              <a:prstGeom prst="ellipse">
                <a:avLst/>
              </a:prstGeom>
              <a:solidFill>
                <a:srgbClr val="2B97DF"/>
              </a:solidFill>
              <a:ln w="9525">
                <a:noFill/>
                <a:miter lim="800000"/>
              </a:ln>
            </p:spPr>
            <p:txBody>
              <a:bodyPr/>
              <a:lstStyle/>
              <a:p>
                <a:pPr eaLnBrk="0" hangingPunct="0">
                  <a:buFont typeface="Arial" panose="020B0604020202020204" pitchFamily="34" charset="0"/>
                  <a:buNone/>
                </a:pPr>
                <a:endParaRPr lang="zh-CN" altLang="en-US" sz="900">
                  <a:solidFill>
                    <a:schemeClr val="tx1"/>
                  </a:solidFill>
                  <a:latin typeface="微软雅黑" panose="020B0503020204020204" pitchFamily="34" charset="-122"/>
                  <a:ea typeface="微软雅黑" panose="020B0503020204020204" pitchFamily="34" charset="-122"/>
                </a:endParaRPr>
              </a:p>
            </p:txBody>
          </p:sp>
          <p:sp>
            <p:nvSpPr>
              <p:cNvPr id="59" name="矩形 103"/>
              <p:cNvSpPr>
                <a:spLocks noChangeArrowheads="1"/>
              </p:cNvSpPr>
              <p:nvPr/>
            </p:nvSpPr>
            <p:spPr bwMode="auto">
              <a:xfrm>
                <a:off x="3815" y="5396"/>
                <a:ext cx="1223" cy="471"/>
              </a:xfrm>
              <a:prstGeom prst="rect">
                <a:avLst/>
              </a:prstGeom>
              <a:noFill/>
              <a:ln w="9525">
                <a:noFill/>
                <a:miter lim="800000"/>
              </a:ln>
            </p:spPr>
            <p:txBody>
              <a:bodyPr wrap="square">
                <a:spAutoFit/>
              </a:bodyPr>
              <a:lstStyle/>
              <a:p>
                <a:pPr algn="ctr">
                  <a:lnSpc>
                    <a:spcPct val="150000"/>
                  </a:lnSpc>
                </a:pPr>
                <a:r>
                  <a:rPr lang="en-US" altLang="zh-CN" sz="900" b="1" dirty="0">
                    <a:solidFill>
                      <a:srgbClr val="C00000"/>
                    </a:solidFill>
                    <a:latin typeface="微软雅黑" panose="020B0503020204020204" pitchFamily="34" charset="-122"/>
                    <a:ea typeface="微软雅黑" panose="020B0503020204020204" pitchFamily="34" charset="-122"/>
                  </a:rPr>
                  <a:t>100%</a:t>
                </a:r>
                <a:r>
                  <a:rPr lang="zh-CN" altLang="en-US" sz="900" b="1" dirty="0">
                    <a:solidFill>
                      <a:srgbClr val="C00000"/>
                    </a:solidFill>
                    <a:latin typeface="微软雅黑" panose="020B0503020204020204" pitchFamily="34" charset="-122"/>
                    <a:ea typeface="微软雅黑" panose="020B0503020204020204" pitchFamily="34" charset="-122"/>
                  </a:rPr>
                  <a:t>检测</a:t>
                </a:r>
                <a:endParaRPr lang="zh-CN" altLang="en-US" sz="900" b="1" dirty="0">
                  <a:solidFill>
                    <a:srgbClr val="C00000"/>
                  </a:solidFill>
                  <a:latin typeface="微软雅黑" panose="020B0503020204020204" pitchFamily="34" charset="-122"/>
                  <a:ea typeface="微软雅黑" panose="020B0503020204020204" pitchFamily="34" charset="-122"/>
                </a:endParaRPr>
              </a:p>
            </p:txBody>
          </p:sp>
          <p:sp>
            <p:nvSpPr>
              <p:cNvPr id="60" name="右箭头 117"/>
              <p:cNvSpPr>
                <a:spLocks noChangeArrowheads="1"/>
              </p:cNvSpPr>
              <p:nvPr/>
            </p:nvSpPr>
            <p:spPr bwMode="auto">
              <a:xfrm>
                <a:off x="2638" y="5277"/>
                <a:ext cx="811" cy="826"/>
              </a:xfrm>
              <a:prstGeom prst="rightArrow">
                <a:avLst>
                  <a:gd name="adj1" fmla="val 50000"/>
                  <a:gd name="adj2" fmla="val 50000"/>
                </a:avLst>
              </a:prstGeom>
              <a:solidFill>
                <a:srgbClr val="2B97DF"/>
              </a:solidFill>
              <a:ln w="9525" algn="ctr">
                <a:noFill/>
                <a:round/>
              </a:ln>
            </p:spPr>
            <p:txBody>
              <a:bodyPr/>
              <a:lstStyle/>
              <a:p>
                <a:pPr eaLnBrk="0" hangingPunct="0"/>
                <a:endParaRPr lang="zh-CN" altLang="en-US" sz="900">
                  <a:solidFill>
                    <a:schemeClr val="tx1"/>
                  </a:solidFill>
                  <a:latin typeface="微软雅黑" panose="020B0503020204020204" pitchFamily="34" charset="-122"/>
                  <a:ea typeface="微软雅黑" panose="020B0503020204020204" pitchFamily="34" charset="-122"/>
                </a:endParaRPr>
              </a:p>
            </p:txBody>
          </p:sp>
          <p:sp>
            <p:nvSpPr>
              <p:cNvPr id="61" name="矩形 60"/>
              <p:cNvSpPr/>
              <p:nvPr/>
            </p:nvSpPr>
            <p:spPr bwMode="auto">
              <a:xfrm>
                <a:off x="6379" y="6280"/>
                <a:ext cx="1623" cy="798"/>
              </a:xfrm>
              <a:prstGeom prst="rect">
                <a:avLst/>
              </a:prstGeom>
            </p:spPr>
            <p:txBody>
              <a:bodyPr>
                <a:spAutoFit/>
              </a:bodyPr>
              <a:lstStyle/>
              <a:p>
                <a:pPr algn="ctr">
                  <a:lnSpc>
                    <a:spcPct val="150000"/>
                  </a:lnSpc>
                  <a:defRPr/>
                </a:pPr>
                <a:r>
                  <a:rPr lang="zh-CN" altLang="en-US" sz="900" dirty="0">
                    <a:solidFill>
                      <a:schemeClr val="tx1"/>
                    </a:solidFill>
                    <a:latin typeface="微软雅黑" panose="020B0503020204020204" pitchFamily="34" charset="-122"/>
                    <a:ea typeface="微软雅黑" panose="020B0503020204020204" pitchFamily="34" charset="-122"/>
                  </a:rPr>
                  <a:t>全量覆盖</a:t>
                </a:r>
                <a:endParaRPr lang="zh-CN" altLang="en-US" sz="900" dirty="0">
                  <a:solidFill>
                    <a:schemeClr val="tx1"/>
                  </a:solidFill>
                  <a:latin typeface="微软雅黑" panose="020B0503020204020204" pitchFamily="34" charset="-122"/>
                  <a:ea typeface="微软雅黑" panose="020B0503020204020204" pitchFamily="34" charset="-122"/>
                </a:endParaRPr>
              </a:p>
              <a:p>
                <a:pPr algn="ctr">
                  <a:lnSpc>
                    <a:spcPct val="150000"/>
                  </a:lnSpc>
                  <a:defRPr/>
                </a:pPr>
                <a:r>
                  <a:rPr lang="zh-CN" altLang="en-US" sz="900" dirty="0">
                    <a:solidFill>
                      <a:schemeClr val="tx1"/>
                    </a:solidFill>
                    <a:latin typeface="微软雅黑" panose="020B0503020204020204" pitchFamily="34" charset="-122"/>
                    <a:ea typeface="微软雅黑" panose="020B0503020204020204" pitchFamily="34" charset="-122"/>
                  </a:rPr>
                  <a:t>自动质检</a:t>
                </a:r>
                <a:endParaRPr lang="zh-CN" altLang="en-US" sz="900" dirty="0">
                  <a:solidFill>
                    <a:schemeClr val="tx1"/>
                  </a:solidFill>
                  <a:latin typeface="微软雅黑" panose="020B0503020204020204" pitchFamily="34" charset="-122"/>
                  <a:ea typeface="微软雅黑" panose="020B0503020204020204" pitchFamily="34" charset="-122"/>
                </a:endParaRPr>
              </a:p>
            </p:txBody>
          </p:sp>
          <p:sp>
            <p:nvSpPr>
              <p:cNvPr id="62" name="矩形 61"/>
              <p:cNvSpPr/>
              <p:nvPr/>
            </p:nvSpPr>
            <p:spPr bwMode="auto">
              <a:xfrm>
                <a:off x="8778" y="6266"/>
                <a:ext cx="1623" cy="798"/>
              </a:xfrm>
              <a:prstGeom prst="rect">
                <a:avLst/>
              </a:prstGeom>
            </p:spPr>
            <p:txBody>
              <a:bodyPr>
                <a:spAutoFit/>
              </a:bodyPr>
              <a:lstStyle/>
              <a:p>
                <a:pPr algn="ctr">
                  <a:lnSpc>
                    <a:spcPct val="150000"/>
                  </a:lnSpc>
                  <a:defRPr/>
                </a:pPr>
                <a:r>
                  <a:rPr lang="zh-CN" altLang="en-US" sz="900" dirty="0">
                    <a:solidFill>
                      <a:schemeClr val="tx1"/>
                    </a:solidFill>
                    <a:latin typeface="微软雅黑" panose="020B0503020204020204" pitchFamily="34" charset="-122"/>
                    <a:ea typeface="微软雅黑" panose="020B0503020204020204" pitchFamily="34" charset="-122"/>
                  </a:rPr>
                  <a:t>质检规则设定</a:t>
                </a:r>
                <a:endParaRPr lang="zh-CN" altLang="en-US" sz="900" dirty="0">
                  <a:solidFill>
                    <a:schemeClr val="tx1"/>
                  </a:solidFill>
                  <a:latin typeface="微软雅黑" panose="020B0503020204020204" pitchFamily="34" charset="-122"/>
                  <a:ea typeface="微软雅黑" panose="020B0503020204020204" pitchFamily="34" charset="-122"/>
                </a:endParaRPr>
              </a:p>
              <a:p>
                <a:pPr algn="ctr">
                  <a:lnSpc>
                    <a:spcPct val="150000"/>
                  </a:lnSpc>
                  <a:defRPr/>
                </a:pPr>
                <a:r>
                  <a:rPr lang="zh-CN" altLang="en-US" sz="900" dirty="0">
                    <a:solidFill>
                      <a:schemeClr val="tx1"/>
                    </a:solidFill>
                    <a:latin typeface="微软雅黑" panose="020B0503020204020204" pitchFamily="34" charset="-122"/>
                    <a:ea typeface="微软雅黑" panose="020B0503020204020204" pitchFamily="34" charset="-122"/>
                  </a:rPr>
                  <a:t>质检评分模板</a:t>
                </a:r>
                <a:endParaRPr lang="zh-CN" altLang="en-US" sz="900" dirty="0">
                  <a:solidFill>
                    <a:schemeClr val="tx1"/>
                  </a:solidFill>
                  <a:latin typeface="微软雅黑" panose="020B0503020204020204" pitchFamily="34" charset="-122"/>
                  <a:ea typeface="微软雅黑" panose="020B0503020204020204" pitchFamily="34" charset="-122"/>
                </a:endParaRPr>
              </a:p>
            </p:txBody>
          </p:sp>
          <p:sp>
            <p:nvSpPr>
              <p:cNvPr id="63" name="矩形 62"/>
              <p:cNvSpPr/>
              <p:nvPr/>
            </p:nvSpPr>
            <p:spPr bwMode="auto">
              <a:xfrm>
                <a:off x="11818" y="6280"/>
                <a:ext cx="1623" cy="798"/>
              </a:xfrm>
              <a:prstGeom prst="rect">
                <a:avLst/>
              </a:prstGeom>
            </p:spPr>
            <p:txBody>
              <a:bodyPr>
                <a:spAutoFit/>
              </a:bodyPr>
              <a:lstStyle/>
              <a:p>
                <a:pPr algn="ctr">
                  <a:lnSpc>
                    <a:spcPct val="150000"/>
                  </a:lnSpc>
                  <a:defRPr/>
                </a:pPr>
                <a:r>
                  <a:rPr lang="zh-CN" altLang="en-US" sz="900" dirty="0">
                    <a:solidFill>
                      <a:schemeClr val="tx1"/>
                    </a:solidFill>
                    <a:latin typeface="微软雅黑" panose="020B0503020204020204" pitchFamily="34" charset="-122"/>
                    <a:ea typeface="微软雅黑" panose="020B0503020204020204" pitchFamily="34" charset="-122"/>
                  </a:rPr>
                  <a:t>质检分析报表</a:t>
                </a:r>
                <a:endParaRPr lang="zh-CN" altLang="en-US" sz="900" dirty="0">
                  <a:solidFill>
                    <a:schemeClr val="tx1"/>
                  </a:solidFill>
                  <a:latin typeface="微软雅黑" panose="020B0503020204020204" pitchFamily="34" charset="-122"/>
                  <a:ea typeface="微软雅黑" panose="020B0503020204020204" pitchFamily="34" charset="-122"/>
                </a:endParaRPr>
              </a:p>
              <a:p>
                <a:pPr algn="ctr">
                  <a:lnSpc>
                    <a:spcPct val="150000"/>
                  </a:lnSpc>
                  <a:defRPr/>
                </a:pPr>
                <a:r>
                  <a:rPr lang="zh-CN" altLang="en-US" sz="900" dirty="0">
                    <a:solidFill>
                      <a:schemeClr val="tx1"/>
                    </a:solidFill>
                    <a:latin typeface="微软雅黑" panose="020B0503020204020204" pitchFamily="34" charset="-122"/>
                    <a:ea typeface="微软雅黑" panose="020B0503020204020204" pitchFamily="34" charset="-122"/>
                  </a:rPr>
                  <a:t>业务统计报表</a:t>
                </a:r>
                <a:endParaRPr lang="zh-CN" altLang="en-US" sz="900" dirty="0">
                  <a:solidFill>
                    <a:schemeClr val="tx1"/>
                  </a:solidFill>
                  <a:latin typeface="微软雅黑" panose="020B0503020204020204" pitchFamily="34" charset="-122"/>
                  <a:ea typeface="微软雅黑" panose="020B0503020204020204" pitchFamily="34" charset="-122"/>
                </a:endParaRPr>
              </a:p>
            </p:txBody>
          </p:sp>
          <p:sp>
            <p:nvSpPr>
              <p:cNvPr id="64" name="右箭头 77"/>
              <p:cNvSpPr>
                <a:spLocks noChangeArrowheads="1"/>
              </p:cNvSpPr>
              <p:nvPr/>
            </p:nvSpPr>
            <p:spPr bwMode="auto">
              <a:xfrm>
                <a:off x="8002" y="5277"/>
                <a:ext cx="811" cy="826"/>
              </a:xfrm>
              <a:prstGeom prst="rightArrow">
                <a:avLst>
                  <a:gd name="adj1" fmla="val 50000"/>
                  <a:gd name="adj2" fmla="val 50000"/>
                </a:avLst>
              </a:prstGeom>
              <a:solidFill>
                <a:srgbClr val="2B97DF"/>
              </a:solidFill>
              <a:ln w="9525" algn="ctr">
                <a:noFill/>
                <a:round/>
              </a:ln>
            </p:spPr>
            <p:txBody>
              <a:bodyPr/>
              <a:lstStyle/>
              <a:p>
                <a:pPr eaLnBrk="0" hangingPunct="0"/>
                <a:endParaRPr lang="zh-CN" altLang="en-US" sz="900">
                  <a:solidFill>
                    <a:schemeClr val="tx1"/>
                  </a:solidFill>
                  <a:latin typeface="微软雅黑" panose="020B0503020204020204" pitchFamily="34" charset="-122"/>
                  <a:ea typeface="微软雅黑" panose="020B0503020204020204" pitchFamily="34" charset="-122"/>
                </a:endParaRPr>
              </a:p>
            </p:txBody>
          </p:sp>
          <p:sp>
            <p:nvSpPr>
              <p:cNvPr id="65" name="右箭头 77"/>
              <p:cNvSpPr>
                <a:spLocks noChangeArrowheads="1"/>
              </p:cNvSpPr>
              <p:nvPr/>
            </p:nvSpPr>
            <p:spPr bwMode="auto">
              <a:xfrm>
                <a:off x="10543" y="5199"/>
                <a:ext cx="811" cy="826"/>
              </a:xfrm>
              <a:prstGeom prst="rightArrow">
                <a:avLst>
                  <a:gd name="adj1" fmla="val 50000"/>
                  <a:gd name="adj2" fmla="val 50000"/>
                </a:avLst>
              </a:prstGeom>
              <a:solidFill>
                <a:srgbClr val="2B97DF"/>
              </a:solidFill>
              <a:ln w="9525" algn="ctr">
                <a:noFill/>
                <a:round/>
              </a:ln>
            </p:spPr>
            <p:txBody>
              <a:bodyPr/>
              <a:lstStyle/>
              <a:p>
                <a:pPr eaLnBrk="0" hangingPunct="0"/>
                <a:endParaRPr lang="zh-CN" altLang="en-US" sz="900">
                  <a:solidFill>
                    <a:schemeClr val="tx1"/>
                  </a:solidFill>
                  <a:latin typeface="微软雅黑" panose="020B0503020204020204" pitchFamily="34" charset="-122"/>
                  <a:ea typeface="微软雅黑" panose="020B0503020204020204" pitchFamily="34" charset="-122"/>
                </a:endParaRPr>
              </a:p>
            </p:txBody>
          </p:sp>
        </p:grpSp>
        <p:sp>
          <p:nvSpPr>
            <p:cNvPr id="17" name="文本框 111"/>
            <p:cNvSpPr txBox="1"/>
            <p:nvPr/>
          </p:nvSpPr>
          <p:spPr>
            <a:xfrm>
              <a:off x="153" y="1598"/>
              <a:ext cx="869" cy="2129"/>
            </a:xfrm>
            <a:prstGeom prst="rect">
              <a:avLst/>
            </a:prstGeom>
            <a:noFill/>
          </p:spPr>
          <p:txBody>
            <a:bodyPr vert="eaVert" wrap="square" rtlCol="0">
              <a:spAutoFit/>
            </a:bodyPr>
            <a:lstStyle/>
            <a:p>
              <a:pPr>
                <a:lnSpc>
                  <a:spcPct val="150000"/>
                </a:lnSpc>
              </a:pPr>
              <a:r>
                <a:rPr lang="zh-CN" altLang="en-US" sz="1600"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传 统 质 检</a:t>
              </a:r>
              <a:endParaRPr lang="zh-CN" altLang="en-US" sz="1600"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endParaRPr>
            </a:p>
          </p:txBody>
        </p:sp>
        <p:sp>
          <p:nvSpPr>
            <p:cNvPr id="19" name="文本框 112"/>
            <p:cNvSpPr txBox="1"/>
            <p:nvPr/>
          </p:nvSpPr>
          <p:spPr>
            <a:xfrm>
              <a:off x="141" y="4991"/>
              <a:ext cx="869" cy="1959"/>
            </a:xfrm>
            <a:prstGeom prst="rect">
              <a:avLst/>
            </a:prstGeom>
            <a:noFill/>
          </p:spPr>
          <p:txBody>
            <a:bodyPr vert="eaVert" wrap="square" rtlCol="0">
              <a:spAutoFit/>
            </a:bodyPr>
            <a:lstStyle/>
            <a:p>
              <a:pPr lvl="0" algn="l">
                <a:lnSpc>
                  <a:spcPct val="150000"/>
                </a:lnSpc>
              </a:pPr>
              <a:r>
                <a:rPr lang="zh-CN" altLang="en-US" sz="1600"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ea"/>
                  <a:sym typeface="+mn-ea"/>
                </a:rPr>
                <a:t>智 能 质 检</a:t>
              </a:r>
              <a:endParaRPr lang="zh-CN" altLang="en-US" sz="1600"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mn-ea"/>
                <a:sym typeface="+mn-ea"/>
              </a:endParaRPr>
            </a:p>
          </p:txBody>
        </p:sp>
        <p:grpSp>
          <p:nvGrpSpPr>
            <p:cNvPr id="20" name="组合 149"/>
            <p:cNvGrpSpPr/>
            <p:nvPr/>
          </p:nvGrpSpPr>
          <p:grpSpPr>
            <a:xfrm>
              <a:off x="934" y="982"/>
              <a:ext cx="12639" cy="2906"/>
              <a:chOff x="934" y="982"/>
              <a:chExt cx="12639" cy="2906"/>
            </a:xfrm>
          </p:grpSpPr>
          <p:grpSp>
            <p:nvGrpSpPr>
              <p:cNvPr id="24" name="组合 95"/>
              <p:cNvGrpSpPr/>
              <p:nvPr/>
            </p:nvGrpSpPr>
            <p:grpSpPr>
              <a:xfrm>
                <a:off x="934" y="982"/>
                <a:ext cx="12639" cy="2906"/>
                <a:chOff x="934" y="1321"/>
                <a:chExt cx="12639" cy="2906"/>
              </a:xfrm>
            </p:grpSpPr>
            <p:sp>
              <p:nvSpPr>
                <p:cNvPr id="29" name="右箭头 76"/>
                <p:cNvSpPr>
                  <a:spLocks noChangeArrowheads="1"/>
                </p:cNvSpPr>
                <p:nvPr/>
              </p:nvSpPr>
              <p:spPr bwMode="auto">
                <a:xfrm>
                  <a:off x="5362" y="2329"/>
                  <a:ext cx="811" cy="826"/>
                </a:xfrm>
                <a:prstGeom prst="rightArrow">
                  <a:avLst>
                    <a:gd name="adj1" fmla="val 50000"/>
                    <a:gd name="adj2" fmla="val 50000"/>
                  </a:avLst>
                </a:prstGeom>
                <a:solidFill>
                  <a:srgbClr val="2B97DF"/>
                </a:solidFill>
                <a:ln w="9525" algn="ctr">
                  <a:noFill/>
                  <a:round/>
                </a:ln>
              </p:spPr>
              <p:txBody>
                <a:bodyPr/>
                <a:lstStyle/>
                <a:p>
                  <a:pPr eaLnBrk="0" hangingPunct="0">
                    <a:buFont typeface="Arial" panose="020B0604020202020204" pitchFamily="34" charset="0"/>
                    <a:buNone/>
                  </a:pPr>
                  <a:endParaRPr lang="zh-CN" altLang="en-US" sz="900">
                    <a:solidFill>
                      <a:schemeClr val="tx1"/>
                    </a:solidFill>
                    <a:latin typeface="微软雅黑" panose="020B0503020204020204" pitchFamily="34" charset="-122"/>
                    <a:ea typeface="微软雅黑" panose="020B0503020204020204" pitchFamily="34" charset="-122"/>
                  </a:endParaRPr>
                </a:p>
              </p:txBody>
            </p:sp>
            <p:sp>
              <p:nvSpPr>
                <p:cNvPr id="30" name="矩形 29"/>
                <p:cNvSpPr/>
                <p:nvPr/>
              </p:nvSpPr>
              <p:spPr bwMode="auto">
                <a:xfrm>
                  <a:off x="934" y="3386"/>
                  <a:ext cx="1623" cy="798"/>
                </a:xfrm>
                <a:prstGeom prst="rect">
                  <a:avLst/>
                </a:prstGeom>
              </p:spPr>
              <p:txBody>
                <a:bodyPr>
                  <a:spAutoFit/>
                </a:bodyPr>
                <a:lstStyle/>
                <a:p>
                  <a:pPr algn="ctr">
                    <a:lnSpc>
                      <a:spcPct val="150000"/>
                    </a:lnSpc>
                    <a:defRPr/>
                  </a:pPr>
                  <a:r>
                    <a:rPr lang="zh-CN" altLang="en-US" sz="900" dirty="0">
                      <a:solidFill>
                        <a:schemeClr val="tx1"/>
                      </a:solidFill>
                      <a:latin typeface="微软雅黑" panose="020B0503020204020204" pitchFamily="34" charset="-122"/>
                      <a:ea typeface="微软雅黑" panose="020B0503020204020204" pitchFamily="34" charset="-122"/>
                    </a:rPr>
                    <a:t>总录音时长</a:t>
                  </a:r>
                  <a:endParaRPr lang="zh-CN" altLang="en-US" sz="900" dirty="0">
                    <a:solidFill>
                      <a:schemeClr val="tx1"/>
                    </a:solidFill>
                    <a:latin typeface="微软雅黑" panose="020B0503020204020204" pitchFamily="34" charset="-122"/>
                    <a:ea typeface="微软雅黑" panose="020B0503020204020204" pitchFamily="34" charset="-122"/>
                  </a:endParaRPr>
                </a:p>
                <a:p>
                  <a:pPr algn="ctr">
                    <a:lnSpc>
                      <a:spcPct val="150000"/>
                    </a:lnSpc>
                    <a:defRPr/>
                  </a:pPr>
                  <a:r>
                    <a:rPr lang="en-US" altLang="zh-CN" sz="900" dirty="0">
                      <a:solidFill>
                        <a:schemeClr val="tx1"/>
                      </a:solidFill>
                      <a:latin typeface="微软雅黑" panose="020B0503020204020204" pitchFamily="34" charset="-122"/>
                      <a:ea typeface="微软雅黑" panose="020B0503020204020204" pitchFamily="34" charset="-122"/>
                    </a:rPr>
                    <a:t>100000</a:t>
                  </a:r>
                  <a:r>
                    <a:rPr lang="zh-CN" altLang="en-US" sz="900" dirty="0">
                      <a:solidFill>
                        <a:schemeClr val="tx1"/>
                      </a:solidFill>
                      <a:latin typeface="微软雅黑" panose="020B0503020204020204" pitchFamily="34" charset="-122"/>
                      <a:ea typeface="微软雅黑" panose="020B0503020204020204" pitchFamily="34" charset="-122"/>
                    </a:rPr>
                    <a:t>分钟</a:t>
                  </a:r>
                  <a:endParaRPr lang="zh-CN" altLang="en-US" sz="900" dirty="0">
                    <a:solidFill>
                      <a:schemeClr val="tx1"/>
                    </a:solidFill>
                    <a:latin typeface="微软雅黑" panose="020B0503020204020204" pitchFamily="34" charset="-122"/>
                    <a:ea typeface="微软雅黑" panose="020B0503020204020204" pitchFamily="34" charset="-122"/>
                  </a:endParaRPr>
                </a:p>
              </p:txBody>
            </p:sp>
            <p:sp>
              <p:nvSpPr>
                <p:cNvPr id="32" name="矩形 31"/>
                <p:cNvSpPr/>
                <p:nvPr/>
              </p:nvSpPr>
              <p:spPr bwMode="auto">
                <a:xfrm>
                  <a:off x="3449" y="3427"/>
                  <a:ext cx="2109" cy="798"/>
                </a:xfrm>
                <a:prstGeom prst="rect">
                  <a:avLst/>
                </a:prstGeom>
              </p:spPr>
              <p:txBody>
                <a:bodyPr wrap="square">
                  <a:spAutoFit/>
                </a:bodyPr>
                <a:lstStyle/>
                <a:p>
                  <a:pPr algn="ctr">
                    <a:lnSpc>
                      <a:spcPct val="150000"/>
                    </a:lnSpc>
                    <a:defRPr/>
                  </a:pPr>
                  <a:r>
                    <a:rPr lang="zh-CN" altLang="en-US" sz="900" dirty="0">
                      <a:solidFill>
                        <a:schemeClr val="tx1"/>
                      </a:solidFill>
                      <a:latin typeface="微软雅黑" panose="020B0503020204020204" pitchFamily="34" charset="-122"/>
                      <a:ea typeface="微软雅黑" panose="020B0503020204020204" pitchFamily="34" charset="-122"/>
                    </a:rPr>
                    <a:t>人工平均抽样时长</a:t>
                  </a:r>
                  <a:endParaRPr lang="zh-CN" altLang="en-US" sz="900" dirty="0">
                    <a:solidFill>
                      <a:schemeClr val="tx1"/>
                    </a:solidFill>
                    <a:latin typeface="微软雅黑" panose="020B0503020204020204" pitchFamily="34" charset="-122"/>
                    <a:ea typeface="微软雅黑" panose="020B0503020204020204" pitchFamily="34" charset="-122"/>
                  </a:endParaRPr>
                </a:p>
                <a:p>
                  <a:pPr algn="ctr">
                    <a:lnSpc>
                      <a:spcPct val="150000"/>
                    </a:lnSpc>
                    <a:defRPr/>
                  </a:pPr>
                  <a:r>
                    <a:rPr lang="en-US" altLang="zh-CN" sz="900" dirty="0">
                      <a:solidFill>
                        <a:schemeClr val="tx1"/>
                      </a:solidFill>
                      <a:latin typeface="微软雅黑" panose="020B0503020204020204" pitchFamily="34" charset="-122"/>
                      <a:ea typeface="微软雅黑" panose="020B0503020204020204" pitchFamily="34" charset="-122"/>
                    </a:rPr>
                    <a:t>1000</a:t>
                  </a:r>
                  <a:r>
                    <a:rPr lang="zh-CN" altLang="en-US" sz="900" dirty="0">
                      <a:solidFill>
                        <a:schemeClr val="tx1"/>
                      </a:solidFill>
                      <a:latin typeface="微软雅黑" panose="020B0503020204020204" pitchFamily="34" charset="-122"/>
                      <a:ea typeface="微软雅黑" panose="020B0503020204020204" pitchFamily="34" charset="-122"/>
                    </a:rPr>
                    <a:t>分钟</a:t>
                  </a:r>
                  <a:endParaRPr lang="zh-CN" altLang="en-US" sz="900" dirty="0">
                    <a:solidFill>
                      <a:schemeClr val="tx1"/>
                    </a:solidFill>
                    <a:latin typeface="微软雅黑" panose="020B0503020204020204" pitchFamily="34" charset="-122"/>
                    <a:ea typeface="微软雅黑" panose="020B0503020204020204" pitchFamily="34" charset="-122"/>
                  </a:endParaRPr>
                </a:p>
              </p:txBody>
            </p:sp>
            <p:grpSp>
              <p:nvGrpSpPr>
                <p:cNvPr id="33" name="Gruppe 344"/>
                <p:cNvGrpSpPr/>
                <p:nvPr/>
              </p:nvGrpSpPr>
              <p:grpSpPr bwMode="auto">
                <a:xfrm>
                  <a:off x="1421" y="2406"/>
                  <a:ext cx="581" cy="774"/>
                  <a:chOff x="2113770" y="1516292"/>
                  <a:chExt cx="264374" cy="444598"/>
                </a:xfrm>
                <a:solidFill>
                  <a:srgbClr val="2B97DF"/>
                </a:solidFill>
              </p:grpSpPr>
              <p:sp>
                <p:nvSpPr>
                  <p:cNvPr id="51" name="Freeform 15"/>
                  <p:cNvSpPr>
                    <a:spLocks noEditPoints="1"/>
                  </p:cNvSpPr>
                  <p:nvPr/>
                </p:nvSpPr>
                <p:spPr bwMode="auto">
                  <a:xfrm>
                    <a:off x="2113770" y="1516292"/>
                    <a:ext cx="264374" cy="444598"/>
                  </a:xfrm>
                  <a:custGeom>
                    <a:avLst/>
                    <a:gdLst>
                      <a:gd name="T0" fmla="*/ 0 w 166"/>
                      <a:gd name="T1" fmla="*/ 444500 h 280"/>
                      <a:gd name="T2" fmla="*/ 263525 w 166"/>
                      <a:gd name="T3" fmla="*/ 444500 h 280"/>
                      <a:gd name="T4" fmla="*/ 263525 w 166"/>
                      <a:gd name="T5" fmla="*/ 425450 h 280"/>
                      <a:gd name="T6" fmla="*/ 263525 w 166"/>
                      <a:gd name="T7" fmla="*/ 425450 h 280"/>
                      <a:gd name="T8" fmla="*/ 260350 w 166"/>
                      <a:gd name="T9" fmla="*/ 419100 h 280"/>
                      <a:gd name="T10" fmla="*/ 254000 w 166"/>
                      <a:gd name="T11" fmla="*/ 415925 h 280"/>
                      <a:gd name="T12" fmla="*/ 9525 w 166"/>
                      <a:gd name="T13" fmla="*/ 415925 h 280"/>
                      <a:gd name="T14" fmla="*/ 9525 w 166"/>
                      <a:gd name="T15" fmla="*/ 415925 h 280"/>
                      <a:gd name="T16" fmla="*/ 3175 w 166"/>
                      <a:gd name="T17" fmla="*/ 419100 h 280"/>
                      <a:gd name="T18" fmla="*/ 0 w 166"/>
                      <a:gd name="T19" fmla="*/ 425450 h 280"/>
                      <a:gd name="T20" fmla="*/ 0 w 166"/>
                      <a:gd name="T21" fmla="*/ 444500 h 280"/>
                      <a:gd name="T22" fmla="*/ 0 w 166"/>
                      <a:gd name="T23" fmla="*/ 444500 h 280"/>
                      <a:gd name="T24" fmla="*/ 0 w 166"/>
                      <a:gd name="T25" fmla="*/ 0 h 280"/>
                      <a:gd name="T26" fmla="*/ 263525 w 166"/>
                      <a:gd name="T27" fmla="*/ 0 h 280"/>
                      <a:gd name="T28" fmla="*/ 263525 w 166"/>
                      <a:gd name="T29" fmla="*/ 19050 h 280"/>
                      <a:gd name="T30" fmla="*/ 263525 w 166"/>
                      <a:gd name="T31" fmla="*/ 19050 h 280"/>
                      <a:gd name="T32" fmla="*/ 260350 w 166"/>
                      <a:gd name="T33" fmla="*/ 25400 h 280"/>
                      <a:gd name="T34" fmla="*/ 254000 w 166"/>
                      <a:gd name="T35" fmla="*/ 28575 h 280"/>
                      <a:gd name="T36" fmla="*/ 9525 w 166"/>
                      <a:gd name="T37" fmla="*/ 28575 h 280"/>
                      <a:gd name="T38" fmla="*/ 9525 w 166"/>
                      <a:gd name="T39" fmla="*/ 28575 h 280"/>
                      <a:gd name="T40" fmla="*/ 3175 w 166"/>
                      <a:gd name="T41" fmla="*/ 25400 h 280"/>
                      <a:gd name="T42" fmla="*/ 0 w 166"/>
                      <a:gd name="T43" fmla="*/ 19050 h 280"/>
                      <a:gd name="T44" fmla="*/ 0 w 166"/>
                      <a:gd name="T45" fmla="*/ 0 h 28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66"/>
                      <a:gd name="T70" fmla="*/ 0 h 280"/>
                      <a:gd name="T71" fmla="*/ 166 w 166"/>
                      <a:gd name="T72" fmla="*/ 280 h 28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66" h="280">
                        <a:moveTo>
                          <a:pt x="0" y="280"/>
                        </a:moveTo>
                        <a:lnTo>
                          <a:pt x="166" y="280"/>
                        </a:lnTo>
                        <a:lnTo>
                          <a:pt x="166" y="268"/>
                        </a:lnTo>
                        <a:lnTo>
                          <a:pt x="164" y="264"/>
                        </a:lnTo>
                        <a:lnTo>
                          <a:pt x="160" y="262"/>
                        </a:lnTo>
                        <a:lnTo>
                          <a:pt x="6" y="262"/>
                        </a:lnTo>
                        <a:lnTo>
                          <a:pt x="2" y="264"/>
                        </a:lnTo>
                        <a:lnTo>
                          <a:pt x="0" y="268"/>
                        </a:lnTo>
                        <a:lnTo>
                          <a:pt x="0" y="280"/>
                        </a:lnTo>
                        <a:close/>
                        <a:moveTo>
                          <a:pt x="0" y="0"/>
                        </a:moveTo>
                        <a:lnTo>
                          <a:pt x="166" y="0"/>
                        </a:lnTo>
                        <a:lnTo>
                          <a:pt x="166" y="12"/>
                        </a:lnTo>
                        <a:lnTo>
                          <a:pt x="164" y="16"/>
                        </a:lnTo>
                        <a:lnTo>
                          <a:pt x="160" y="18"/>
                        </a:lnTo>
                        <a:lnTo>
                          <a:pt x="6" y="18"/>
                        </a:lnTo>
                        <a:lnTo>
                          <a:pt x="2" y="16"/>
                        </a:lnTo>
                        <a:lnTo>
                          <a:pt x="0" y="12"/>
                        </a:lnTo>
                        <a:lnTo>
                          <a:pt x="0" y="0"/>
                        </a:lnTo>
                        <a:close/>
                      </a:path>
                    </a:pathLst>
                  </a:custGeom>
                  <a:grpFill/>
                  <a:ln w="9525">
                    <a:noFill/>
                    <a:miter lim="800000"/>
                  </a:ln>
                  <a:effectLst>
                    <a:outerShdw blurRad="63500" dist="23000" dir="5400000" rotWithShape="0">
                      <a:srgbClr val="000000">
                        <a:alpha val="34999"/>
                      </a:srgbClr>
                    </a:outerShdw>
                  </a:effectLst>
                </p:spPr>
                <p:txBody>
                  <a:bodyPr anchor="ctr"/>
                  <a:lstStyle/>
                  <a:p>
                    <a:pPr algn="ctr">
                      <a:defRPr/>
                    </a:pPr>
                    <a:endParaRPr lang="en-US" sz="900" dirty="0">
                      <a:solidFill>
                        <a:schemeClr val="tx1"/>
                      </a:solidFill>
                      <a:latin typeface="微软雅黑" panose="020B0503020204020204" pitchFamily="34" charset="-122"/>
                      <a:ea typeface="微软雅黑" panose="020B0503020204020204" pitchFamily="34" charset="-122"/>
                    </a:endParaRPr>
                  </a:p>
                </p:txBody>
              </p:sp>
              <p:sp>
                <p:nvSpPr>
                  <p:cNvPr id="52" name="Freeform 16"/>
                  <p:cNvSpPr>
                    <a:spLocks noEditPoints="1"/>
                  </p:cNvSpPr>
                  <p:nvPr/>
                </p:nvSpPr>
                <p:spPr bwMode="auto">
                  <a:xfrm>
                    <a:off x="2135322" y="1557883"/>
                    <a:ext cx="221270" cy="361415"/>
                  </a:xfrm>
                  <a:custGeom>
                    <a:avLst/>
                    <a:gdLst>
                      <a:gd name="T0" fmla="*/ 22225 w 138"/>
                      <a:gd name="T1" fmla="*/ 79375 h 228"/>
                      <a:gd name="T2" fmla="*/ 22225 w 138"/>
                      <a:gd name="T3" fmla="*/ 92075 h 228"/>
                      <a:gd name="T4" fmla="*/ 31750 w 138"/>
                      <a:gd name="T5" fmla="*/ 111125 h 228"/>
                      <a:gd name="T6" fmla="*/ 76200 w 138"/>
                      <a:gd name="T7" fmla="*/ 152400 h 228"/>
                      <a:gd name="T8" fmla="*/ 88900 w 138"/>
                      <a:gd name="T9" fmla="*/ 165100 h 228"/>
                      <a:gd name="T10" fmla="*/ 92075 w 138"/>
                      <a:gd name="T11" fmla="*/ 180975 h 228"/>
                      <a:gd name="T12" fmla="*/ 76200 w 138"/>
                      <a:gd name="T13" fmla="*/ 209550 h 228"/>
                      <a:gd name="T14" fmla="*/ 38100 w 138"/>
                      <a:gd name="T15" fmla="*/ 241300 h 228"/>
                      <a:gd name="T16" fmla="*/ 25400 w 138"/>
                      <a:gd name="T17" fmla="*/ 257175 h 228"/>
                      <a:gd name="T18" fmla="*/ 22225 w 138"/>
                      <a:gd name="T19" fmla="*/ 279400 h 228"/>
                      <a:gd name="T20" fmla="*/ 0 w 138"/>
                      <a:gd name="T21" fmla="*/ 361950 h 228"/>
                      <a:gd name="T22" fmla="*/ 0 w 138"/>
                      <a:gd name="T23" fmla="*/ 273050 h 228"/>
                      <a:gd name="T24" fmla="*/ 3175 w 138"/>
                      <a:gd name="T25" fmla="*/ 244475 h 228"/>
                      <a:gd name="T26" fmla="*/ 22225 w 138"/>
                      <a:gd name="T27" fmla="*/ 225425 h 228"/>
                      <a:gd name="T28" fmla="*/ 57150 w 138"/>
                      <a:gd name="T29" fmla="*/ 193675 h 228"/>
                      <a:gd name="T30" fmla="*/ 66675 w 138"/>
                      <a:gd name="T31" fmla="*/ 180975 h 228"/>
                      <a:gd name="T32" fmla="*/ 57150 w 138"/>
                      <a:gd name="T33" fmla="*/ 168275 h 228"/>
                      <a:gd name="T34" fmla="*/ 22225 w 138"/>
                      <a:gd name="T35" fmla="*/ 136525 h 228"/>
                      <a:gd name="T36" fmla="*/ 3175 w 138"/>
                      <a:gd name="T37" fmla="*/ 114300 h 228"/>
                      <a:gd name="T38" fmla="*/ 0 w 138"/>
                      <a:gd name="T39" fmla="*/ 88900 h 228"/>
                      <a:gd name="T40" fmla="*/ 22225 w 138"/>
                      <a:gd name="T41" fmla="*/ 0 h 228"/>
                      <a:gd name="T42" fmla="*/ 196850 w 138"/>
                      <a:gd name="T43" fmla="*/ 361950 h 228"/>
                      <a:gd name="T44" fmla="*/ 196850 w 138"/>
                      <a:gd name="T45" fmla="*/ 279400 h 228"/>
                      <a:gd name="T46" fmla="*/ 193675 w 138"/>
                      <a:gd name="T47" fmla="*/ 257175 h 228"/>
                      <a:gd name="T48" fmla="*/ 180975 w 138"/>
                      <a:gd name="T49" fmla="*/ 241300 h 228"/>
                      <a:gd name="T50" fmla="*/ 142875 w 138"/>
                      <a:gd name="T51" fmla="*/ 209550 h 228"/>
                      <a:gd name="T52" fmla="*/ 127000 w 138"/>
                      <a:gd name="T53" fmla="*/ 180975 h 228"/>
                      <a:gd name="T54" fmla="*/ 130175 w 138"/>
                      <a:gd name="T55" fmla="*/ 165100 h 228"/>
                      <a:gd name="T56" fmla="*/ 180975 w 138"/>
                      <a:gd name="T57" fmla="*/ 120650 h 228"/>
                      <a:gd name="T58" fmla="*/ 187325 w 138"/>
                      <a:gd name="T59" fmla="*/ 111125 h 228"/>
                      <a:gd name="T60" fmla="*/ 196850 w 138"/>
                      <a:gd name="T61" fmla="*/ 92075 h 228"/>
                      <a:gd name="T62" fmla="*/ 196850 w 138"/>
                      <a:gd name="T63" fmla="*/ 0 h 228"/>
                      <a:gd name="T64" fmla="*/ 219075 w 138"/>
                      <a:gd name="T65" fmla="*/ 88900 h 228"/>
                      <a:gd name="T66" fmla="*/ 219075 w 138"/>
                      <a:gd name="T67" fmla="*/ 104775 h 228"/>
                      <a:gd name="T68" fmla="*/ 209550 w 138"/>
                      <a:gd name="T69" fmla="*/ 127000 h 228"/>
                      <a:gd name="T70" fmla="*/ 161925 w 138"/>
                      <a:gd name="T71" fmla="*/ 168275 h 228"/>
                      <a:gd name="T72" fmla="*/ 155575 w 138"/>
                      <a:gd name="T73" fmla="*/ 174625 h 228"/>
                      <a:gd name="T74" fmla="*/ 155575 w 138"/>
                      <a:gd name="T75" fmla="*/ 187325 h 228"/>
                      <a:gd name="T76" fmla="*/ 196850 w 138"/>
                      <a:gd name="T77" fmla="*/ 225425 h 228"/>
                      <a:gd name="T78" fmla="*/ 209550 w 138"/>
                      <a:gd name="T79" fmla="*/ 234950 h 228"/>
                      <a:gd name="T80" fmla="*/ 219075 w 138"/>
                      <a:gd name="T81" fmla="*/ 257175 h 228"/>
                      <a:gd name="T82" fmla="*/ 219075 w 138"/>
                      <a:gd name="T83" fmla="*/ 361950 h 22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38"/>
                      <a:gd name="T127" fmla="*/ 0 h 228"/>
                      <a:gd name="T128" fmla="*/ 138 w 138"/>
                      <a:gd name="T129" fmla="*/ 228 h 22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38" h="228">
                        <a:moveTo>
                          <a:pt x="14" y="0"/>
                        </a:moveTo>
                        <a:lnTo>
                          <a:pt x="14" y="50"/>
                        </a:lnTo>
                        <a:lnTo>
                          <a:pt x="14" y="58"/>
                        </a:lnTo>
                        <a:lnTo>
                          <a:pt x="16" y="66"/>
                        </a:lnTo>
                        <a:lnTo>
                          <a:pt x="20" y="70"/>
                        </a:lnTo>
                        <a:lnTo>
                          <a:pt x="24" y="76"/>
                        </a:lnTo>
                        <a:lnTo>
                          <a:pt x="48" y="96"/>
                        </a:lnTo>
                        <a:lnTo>
                          <a:pt x="56" y="104"/>
                        </a:lnTo>
                        <a:lnTo>
                          <a:pt x="58" y="110"/>
                        </a:lnTo>
                        <a:lnTo>
                          <a:pt x="58" y="114"/>
                        </a:lnTo>
                        <a:lnTo>
                          <a:pt x="56" y="122"/>
                        </a:lnTo>
                        <a:lnTo>
                          <a:pt x="48" y="132"/>
                        </a:lnTo>
                        <a:lnTo>
                          <a:pt x="24" y="152"/>
                        </a:lnTo>
                        <a:lnTo>
                          <a:pt x="20" y="156"/>
                        </a:lnTo>
                        <a:lnTo>
                          <a:pt x="16" y="162"/>
                        </a:lnTo>
                        <a:lnTo>
                          <a:pt x="14" y="168"/>
                        </a:lnTo>
                        <a:lnTo>
                          <a:pt x="14" y="176"/>
                        </a:lnTo>
                        <a:lnTo>
                          <a:pt x="14" y="228"/>
                        </a:lnTo>
                        <a:lnTo>
                          <a:pt x="0" y="228"/>
                        </a:lnTo>
                        <a:lnTo>
                          <a:pt x="0" y="172"/>
                        </a:lnTo>
                        <a:lnTo>
                          <a:pt x="0" y="162"/>
                        </a:lnTo>
                        <a:lnTo>
                          <a:pt x="2" y="154"/>
                        </a:lnTo>
                        <a:lnTo>
                          <a:pt x="8" y="148"/>
                        </a:lnTo>
                        <a:lnTo>
                          <a:pt x="14" y="142"/>
                        </a:lnTo>
                        <a:lnTo>
                          <a:pt x="36" y="122"/>
                        </a:lnTo>
                        <a:lnTo>
                          <a:pt x="40" y="118"/>
                        </a:lnTo>
                        <a:lnTo>
                          <a:pt x="42" y="114"/>
                        </a:lnTo>
                        <a:lnTo>
                          <a:pt x="40" y="110"/>
                        </a:lnTo>
                        <a:lnTo>
                          <a:pt x="36" y="106"/>
                        </a:lnTo>
                        <a:lnTo>
                          <a:pt x="14" y="86"/>
                        </a:lnTo>
                        <a:lnTo>
                          <a:pt x="8" y="80"/>
                        </a:lnTo>
                        <a:lnTo>
                          <a:pt x="2" y="72"/>
                        </a:lnTo>
                        <a:lnTo>
                          <a:pt x="0" y="66"/>
                        </a:lnTo>
                        <a:lnTo>
                          <a:pt x="0" y="56"/>
                        </a:lnTo>
                        <a:lnTo>
                          <a:pt x="0" y="0"/>
                        </a:lnTo>
                        <a:lnTo>
                          <a:pt x="14" y="0"/>
                        </a:lnTo>
                        <a:close/>
                        <a:moveTo>
                          <a:pt x="124" y="228"/>
                        </a:moveTo>
                        <a:lnTo>
                          <a:pt x="124" y="176"/>
                        </a:lnTo>
                        <a:lnTo>
                          <a:pt x="124" y="168"/>
                        </a:lnTo>
                        <a:lnTo>
                          <a:pt x="122" y="162"/>
                        </a:lnTo>
                        <a:lnTo>
                          <a:pt x="118" y="156"/>
                        </a:lnTo>
                        <a:lnTo>
                          <a:pt x="114" y="152"/>
                        </a:lnTo>
                        <a:lnTo>
                          <a:pt x="90" y="132"/>
                        </a:lnTo>
                        <a:lnTo>
                          <a:pt x="82" y="122"/>
                        </a:lnTo>
                        <a:lnTo>
                          <a:pt x="80" y="114"/>
                        </a:lnTo>
                        <a:lnTo>
                          <a:pt x="80" y="110"/>
                        </a:lnTo>
                        <a:lnTo>
                          <a:pt x="82" y="104"/>
                        </a:lnTo>
                        <a:lnTo>
                          <a:pt x="90" y="96"/>
                        </a:lnTo>
                        <a:lnTo>
                          <a:pt x="114" y="76"/>
                        </a:lnTo>
                        <a:lnTo>
                          <a:pt x="118" y="70"/>
                        </a:lnTo>
                        <a:lnTo>
                          <a:pt x="122" y="66"/>
                        </a:lnTo>
                        <a:lnTo>
                          <a:pt x="124" y="58"/>
                        </a:lnTo>
                        <a:lnTo>
                          <a:pt x="124" y="50"/>
                        </a:lnTo>
                        <a:lnTo>
                          <a:pt x="124" y="0"/>
                        </a:lnTo>
                        <a:lnTo>
                          <a:pt x="138" y="0"/>
                        </a:lnTo>
                        <a:lnTo>
                          <a:pt x="138" y="56"/>
                        </a:lnTo>
                        <a:lnTo>
                          <a:pt x="138" y="66"/>
                        </a:lnTo>
                        <a:lnTo>
                          <a:pt x="136" y="72"/>
                        </a:lnTo>
                        <a:lnTo>
                          <a:pt x="132" y="80"/>
                        </a:lnTo>
                        <a:lnTo>
                          <a:pt x="124" y="86"/>
                        </a:lnTo>
                        <a:lnTo>
                          <a:pt x="102" y="106"/>
                        </a:lnTo>
                        <a:lnTo>
                          <a:pt x="98" y="110"/>
                        </a:lnTo>
                        <a:lnTo>
                          <a:pt x="96" y="114"/>
                        </a:lnTo>
                        <a:lnTo>
                          <a:pt x="98" y="118"/>
                        </a:lnTo>
                        <a:lnTo>
                          <a:pt x="102" y="122"/>
                        </a:lnTo>
                        <a:lnTo>
                          <a:pt x="124" y="142"/>
                        </a:lnTo>
                        <a:lnTo>
                          <a:pt x="132" y="148"/>
                        </a:lnTo>
                        <a:lnTo>
                          <a:pt x="136" y="154"/>
                        </a:lnTo>
                        <a:lnTo>
                          <a:pt x="138" y="162"/>
                        </a:lnTo>
                        <a:lnTo>
                          <a:pt x="138" y="172"/>
                        </a:lnTo>
                        <a:lnTo>
                          <a:pt x="138" y="228"/>
                        </a:lnTo>
                        <a:lnTo>
                          <a:pt x="124" y="228"/>
                        </a:lnTo>
                        <a:close/>
                      </a:path>
                    </a:pathLst>
                  </a:custGeom>
                  <a:grpFill/>
                  <a:ln w="9525">
                    <a:noFill/>
                    <a:miter lim="800000"/>
                  </a:ln>
                  <a:effectLst>
                    <a:outerShdw blurRad="63500" dist="23000" dir="5400000" rotWithShape="0">
                      <a:srgbClr val="000000">
                        <a:alpha val="34999"/>
                      </a:srgbClr>
                    </a:outerShdw>
                  </a:effectLst>
                </p:spPr>
                <p:txBody>
                  <a:bodyPr anchor="ctr"/>
                  <a:lstStyle/>
                  <a:p>
                    <a:pPr algn="ctr">
                      <a:defRPr/>
                    </a:pPr>
                    <a:endParaRPr lang="en-US" sz="900" dirty="0">
                      <a:solidFill>
                        <a:schemeClr val="tx1"/>
                      </a:solidFill>
                      <a:latin typeface="微软雅黑" panose="020B0503020204020204" pitchFamily="34" charset="-122"/>
                      <a:ea typeface="微软雅黑" panose="020B0503020204020204" pitchFamily="34" charset="-122"/>
                    </a:endParaRPr>
                  </a:p>
                </p:txBody>
              </p:sp>
              <p:sp>
                <p:nvSpPr>
                  <p:cNvPr id="53" name="Freeform 17"/>
                  <p:cNvSpPr/>
                  <p:nvPr/>
                </p:nvSpPr>
                <p:spPr bwMode="auto">
                  <a:xfrm>
                    <a:off x="2171242" y="1666881"/>
                    <a:ext cx="149429" cy="252417"/>
                  </a:xfrm>
                  <a:custGeom>
                    <a:avLst/>
                    <a:gdLst>
                      <a:gd name="T0" fmla="*/ 0 w 94"/>
                      <a:gd name="T1" fmla="*/ 254000 h 160"/>
                      <a:gd name="T2" fmla="*/ 76200 w 94"/>
                      <a:gd name="T3" fmla="*/ 254000 h 160"/>
                      <a:gd name="T4" fmla="*/ 149225 w 94"/>
                      <a:gd name="T5" fmla="*/ 254000 h 160"/>
                      <a:gd name="T6" fmla="*/ 149225 w 94"/>
                      <a:gd name="T7" fmla="*/ 212725 h 160"/>
                      <a:gd name="T8" fmla="*/ 92075 w 94"/>
                      <a:gd name="T9" fmla="*/ 155575 h 160"/>
                      <a:gd name="T10" fmla="*/ 92075 w 94"/>
                      <a:gd name="T11" fmla="*/ 155575 h 160"/>
                      <a:gd name="T12" fmla="*/ 85725 w 94"/>
                      <a:gd name="T13" fmla="*/ 149225 h 160"/>
                      <a:gd name="T14" fmla="*/ 82550 w 94"/>
                      <a:gd name="T15" fmla="*/ 142875 h 160"/>
                      <a:gd name="T16" fmla="*/ 82550 w 94"/>
                      <a:gd name="T17" fmla="*/ 123825 h 160"/>
                      <a:gd name="T18" fmla="*/ 82550 w 94"/>
                      <a:gd name="T19" fmla="*/ 69850 h 160"/>
                      <a:gd name="T20" fmla="*/ 82550 w 94"/>
                      <a:gd name="T21" fmla="*/ 69850 h 160"/>
                      <a:gd name="T22" fmla="*/ 82550 w 94"/>
                      <a:gd name="T23" fmla="*/ 60325 h 160"/>
                      <a:gd name="T24" fmla="*/ 85725 w 94"/>
                      <a:gd name="T25" fmla="*/ 50800 h 160"/>
                      <a:gd name="T26" fmla="*/ 98425 w 94"/>
                      <a:gd name="T27" fmla="*/ 34925 h 160"/>
                      <a:gd name="T28" fmla="*/ 120650 w 94"/>
                      <a:gd name="T29" fmla="*/ 15875 h 160"/>
                      <a:gd name="T30" fmla="*/ 120650 w 94"/>
                      <a:gd name="T31" fmla="*/ 15875 h 160"/>
                      <a:gd name="T32" fmla="*/ 130175 w 94"/>
                      <a:gd name="T33" fmla="*/ 9525 h 160"/>
                      <a:gd name="T34" fmla="*/ 139700 w 94"/>
                      <a:gd name="T35" fmla="*/ 0 h 160"/>
                      <a:gd name="T36" fmla="*/ 76200 w 94"/>
                      <a:gd name="T37" fmla="*/ 0 h 160"/>
                      <a:gd name="T38" fmla="*/ 9525 w 94"/>
                      <a:gd name="T39" fmla="*/ 0 h 160"/>
                      <a:gd name="T40" fmla="*/ 9525 w 94"/>
                      <a:gd name="T41" fmla="*/ 0 h 160"/>
                      <a:gd name="T42" fmla="*/ 19050 w 94"/>
                      <a:gd name="T43" fmla="*/ 9525 h 160"/>
                      <a:gd name="T44" fmla="*/ 28575 w 94"/>
                      <a:gd name="T45" fmla="*/ 15875 h 160"/>
                      <a:gd name="T46" fmla="*/ 50800 w 94"/>
                      <a:gd name="T47" fmla="*/ 34925 h 160"/>
                      <a:gd name="T48" fmla="*/ 50800 w 94"/>
                      <a:gd name="T49" fmla="*/ 34925 h 160"/>
                      <a:gd name="T50" fmla="*/ 60325 w 94"/>
                      <a:gd name="T51" fmla="*/ 50800 h 160"/>
                      <a:gd name="T52" fmla="*/ 66675 w 94"/>
                      <a:gd name="T53" fmla="*/ 60325 h 160"/>
                      <a:gd name="T54" fmla="*/ 66675 w 94"/>
                      <a:gd name="T55" fmla="*/ 69850 h 160"/>
                      <a:gd name="T56" fmla="*/ 66675 w 94"/>
                      <a:gd name="T57" fmla="*/ 123825 h 160"/>
                      <a:gd name="T58" fmla="*/ 66675 w 94"/>
                      <a:gd name="T59" fmla="*/ 123825 h 160"/>
                      <a:gd name="T60" fmla="*/ 66675 w 94"/>
                      <a:gd name="T61" fmla="*/ 142875 h 160"/>
                      <a:gd name="T62" fmla="*/ 63500 w 94"/>
                      <a:gd name="T63" fmla="*/ 149225 h 160"/>
                      <a:gd name="T64" fmla="*/ 60325 w 94"/>
                      <a:gd name="T65" fmla="*/ 155575 h 160"/>
                      <a:gd name="T66" fmla="*/ 0 w 94"/>
                      <a:gd name="T67" fmla="*/ 212725 h 160"/>
                      <a:gd name="T68" fmla="*/ 0 w 94"/>
                      <a:gd name="T69" fmla="*/ 254000 h 1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4"/>
                      <a:gd name="T106" fmla="*/ 0 h 160"/>
                      <a:gd name="T107" fmla="*/ 94 w 94"/>
                      <a:gd name="T108" fmla="*/ 160 h 16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4" h="160">
                        <a:moveTo>
                          <a:pt x="0" y="160"/>
                        </a:moveTo>
                        <a:lnTo>
                          <a:pt x="48" y="160"/>
                        </a:lnTo>
                        <a:lnTo>
                          <a:pt x="94" y="160"/>
                        </a:lnTo>
                        <a:lnTo>
                          <a:pt x="94" y="134"/>
                        </a:lnTo>
                        <a:lnTo>
                          <a:pt x="58" y="98"/>
                        </a:lnTo>
                        <a:lnTo>
                          <a:pt x="54" y="94"/>
                        </a:lnTo>
                        <a:lnTo>
                          <a:pt x="52" y="90"/>
                        </a:lnTo>
                        <a:lnTo>
                          <a:pt x="52" y="78"/>
                        </a:lnTo>
                        <a:lnTo>
                          <a:pt x="52" y="44"/>
                        </a:lnTo>
                        <a:lnTo>
                          <a:pt x="52" y="38"/>
                        </a:lnTo>
                        <a:lnTo>
                          <a:pt x="54" y="32"/>
                        </a:lnTo>
                        <a:lnTo>
                          <a:pt x="62" y="22"/>
                        </a:lnTo>
                        <a:lnTo>
                          <a:pt x="76" y="10"/>
                        </a:lnTo>
                        <a:lnTo>
                          <a:pt x="82" y="6"/>
                        </a:lnTo>
                        <a:lnTo>
                          <a:pt x="88" y="0"/>
                        </a:lnTo>
                        <a:lnTo>
                          <a:pt x="48" y="0"/>
                        </a:lnTo>
                        <a:lnTo>
                          <a:pt x="6" y="0"/>
                        </a:lnTo>
                        <a:lnTo>
                          <a:pt x="12" y="6"/>
                        </a:lnTo>
                        <a:lnTo>
                          <a:pt x="18" y="10"/>
                        </a:lnTo>
                        <a:lnTo>
                          <a:pt x="32" y="22"/>
                        </a:lnTo>
                        <a:lnTo>
                          <a:pt x="38" y="32"/>
                        </a:lnTo>
                        <a:lnTo>
                          <a:pt x="42" y="38"/>
                        </a:lnTo>
                        <a:lnTo>
                          <a:pt x="42" y="44"/>
                        </a:lnTo>
                        <a:lnTo>
                          <a:pt x="42" y="78"/>
                        </a:lnTo>
                        <a:lnTo>
                          <a:pt x="42" y="90"/>
                        </a:lnTo>
                        <a:lnTo>
                          <a:pt x="40" y="94"/>
                        </a:lnTo>
                        <a:lnTo>
                          <a:pt x="38" y="98"/>
                        </a:lnTo>
                        <a:lnTo>
                          <a:pt x="0" y="134"/>
                        </a:lnTo>
                        <a:lnTo>
                          <a:pt x="0" y="160"/>
                        </a:lnTo>
                        <a:close/>
                      </a:path>
                    </a:pathLst>
                  </a:custGeom>
                  <a:grpFill/>
                  <a:ln w="9525">
                    <a:noFill/>
                    <a:miter lim="800000"/>
                  </a:ln>
                  <a:effectLst>
                    <a:outerShdw blurRad="63500" dist="23000" dir="5400000" rotWithShape="0">
                      <a:srgbClr val="000000">
                        <a:alpha val="34999"/>
                      </a:srgbClr>
                    </a:outerShdw>
                  </a:effectLst>
                </p:spPr>
                <p:txBody>
                  <a:bodyPr anchor="ctr"/>
                  <a:lstStyle/>
                  <a:p>
                    <a:pPr algn="ctr">
                      <a:defRPr/>
                    </a:pPr>
                    <a:endParaRPr lang="en-US" sz="900" dirty="0">
                      <a:solidFill>
                        <a:schemeClr val="tx1"/>
                      </a:solidFill>
                      <a:latin typeface="微软雅黑" panose="020B0503020204020204" pitchFamily="34" charset="-122"/>
                      <a:ea typeface="微软雅黑" panose="020B0503020204020204" pitchFamily="34" charset="-122"/>
                    </a:endParaRPr>
                  </a:p>
                </p:txBody>
              </p:sp>
            </p:grpSp>
            <p:graphicFrame>
              <p:nvGraphicFramePr>
                <p:cNvPr id="34" name="图表 104"/>
                <p:cNvGraphicFramePr>
                  <a:graphicFrameLocks noChangeAspect="1"/>
                </p:cNvGraphicFramePr>
                <p:nvPr/>
              </p:nvGraphicFramePr>
              <p:xfrm>
                <a:off x="3659" y="1894"/>
                <a:ext cx="1505" cy="1696"/>
              </p:xfrm>
              <a:graphic>
                <a:graphicData uri="http://schemas.openxmlformats.org/presentationml/2006/ole">
                  <mc:AlternateContent xmlns:mc="http://schemas.openxmlformats.org/markup-compatibility/2006">
                    <mc:Choice xmlns:v="urn:schemas-microsoft-com:vml" Requires="v">
                      <p:oleObj spid="_x0000_s1025" name="Worksheet" r:id="rId1" imgW="1765300" imgH="1993900" progId="Excel.Sheet.8">
                        <p:embed/>
                      </p:oleObj>
                    </mc:Choice>
                    <mc:Fallback>
                      <p:oleObj name="Worksheet" r:id="rId1" imgW="1765300" imgH="1993900" progId="Excel.Sheet.8">
                        <p:embed/>
                        <p:pic>
                          <p:nvPicPr>
                            <p:cNvPr id="0" name="图片 1024"/>
                            <p:cNvPicPr>
                              <a:picLocks noChangeAspect="1"/>
                            </p:cNvPicPr>
                            <p:nvPr/>
                          </p:nvPicPr>
                          <p:blipFill>
                            <a:blip r:embed="rId2"/>
                            <a:stretch>
                              <a:fillRect/>
                            </a:stretch>
                          </p:blipFill>
                          <p:spPr>
                            <a:xfrm>
                              <a:off x="3659" y="1894"/>
                              <a:ext cx="1505" cy="1696"/>
                            </a:xfrm>
                            <a:prstGeom prst="rect">
                              <a:avLst/>
                            </a:prstGeom>
                            <a:noFill/>
                            <a:ln w="9525">
                              <a:noFill/>
                            </a:ln>
                          </p:spPr>
                        </p:pic>
                      </p:oleObj>
                    </mc:Fallback>
                  </mc:AlternateContent>
                </a:graphicData>
              </a:graphic>
            </p:graphicFrame>
            <p:sp>
              <p:nvSpPr>
                <p:cNvPr id="35" name="矩形 34"/>
                <p:cNvSpPr/>
                <p:nvPr/>
              </p:nvSpPr>
              <p:spPr bwMode="auto">
                <a:xfrm>
                  <a:off x="4631" y="1321"/>
                  <a:ext cx="1623" cy="800"/>
                </a:xfrm>
                <a:prstGeom prst="rect">
                  <a:avLst/>
                </a:prstGeom>
              </p:spPr>
              <p:txBody>
                <a:bodyPr>
                  <a:spAutoFit/>
                </a:bodyPr>
                <a:lstStyle/>
                <a:p>
                  <a:pPr algn="ctr">
                    <a:lnSpc>
                      <a:spcPct val="150000"/>
                    </a:lnSpc>
                    <a:defRPr/>
                  </a:pPr>
                  <a:r>
                    <a:rPr lang="en-US" altLang="zh-CN" sz="900" b="1" dirty="0">
                      <a:solidFill>
                        <a:schemeClr val="tx1"/>
                      </a:solidFill>
                      <a:latin typeface="微软雅黑" panose="020B0503020204020204" pitchFamily="34" charset="-122"/>
                      <a:ea typeface="微软雅黑" panose="020B0503020204020204" pitchFamily="34" charset="-122"/>
                    </a:rPr>
                    <a:t>1.</a:t>
                  </a:r>
                  <a:r>
                    <a:rPr lang="zh-CN" altLang="en-US" sz="900" b="1" dirty="0">
                      <a:solidFill>
                        <a:schemeClr val="tx1"/>
                      </a:solidFill>
                      <a:latin typeface="微软雅黑" panose="020B0503020204020204" pitchFamily="34" charset="-122"/>
                      <a:ea typeface="微软雅黑" panose="020B0503020204020204" pitchFamily="34" charset="-122"/>
                    </a:rPr>
                    <a:t>抽样</a:t>
                  </a:r>
                  <a:endParaRPr lang="en-US" altLang="zh-CN" sz="900" b="1" dirty="0">
                    <a:solidFill>
                      <a:schemeClr val="tx1"/>
                    </a:solidFill>
                    <a:latin typeface="微软雅黑" panose="020B0503020204020204" pitchFamily="34" charset="-122"/>
                    <a:ea typeface="微软雅黑" panose="020B0503020204020204" pitchFamily="34" charset="-122"/>
                  </a:endParaRPr>
                </a:p>
                <a:p>
                  <a:pPr algn="ctr">
                    <a:lnSpc>
                      <a:spcPct val="150000"/>
                    </a:lnSpc>
                    <a:defRPr/>
                  </a:pPr>
                  <a:r>
                    <a:rPr lang="en-US" altLang="zh-CN" sz="900" b="1" dirty="0">
                      <a:solidFill>
                        <a:schemeClr val="tx1"/>
                      </a:solidFill>
                      <a:latin typeface="微软雅黑" panose="020B0503020204020204" pitchFamily="34" charset="-122"/>
                      <a:ea typeface="微软雅黑" panose="020B0503020204020204" pitchFamily="34" charset="-122"/>
                    </a:rPr>
                    <a:t>2.</a:t>
                  </a:r>
                  <a:r>
                    <a:rPr lang="zh-CN" altLang="en-US" sz="900" b="1" dirty="0">
                      <a:solidFill>
                        <a:schemeClr val="tx1"/>
                      </a:solidFill>
                      <a:latin typeface="微软雅黑" panose="020B0503020204020204" pitchFamily="34" charset="-122"/>
                      <a:ea typeface="微软雅黑" panose="020B0503020204020204" pitchFamily="34" charset="-122"/>
                    </a:rPr>
                    <a:t>全检</a:t>
                  </a:r>
                  <a:endParaRPr lang="zh-CN" altLang="en-US" sz="900" b="1" dirty="0">
                    <a:solidFill>
                      <a:schemeClr val="tx1"/>
                    </a:solidFill>
                    <a:latin typeface="微软雅黑" panose="020B0503020204020204" pitchFamily="34" charset="-122"/>
                    <a:ea typeface="微软雅黑" panose="020B0503020204020204" pitchFamily="34" charset="-122"/>
                  </a:endParaRPr>
                </a:p>
              </p:txBody>
            </p:sp>
            <p:cxnSp>
              <p:nvCxnSpPr>
                <p:cNvPr id="39" name="直接连接符 107"/>
                <p:cNvCxnSpPr>
                  <a:cxnSpLocks noChangeShapeType="1"/>
                </p:cNvCxnSpPr>
                <p:nvPr/>
              </p:nvCxnSpPr>
              <p:spPr bwMode="auto">
                <a:xfrm flipH="1">
                  <a:off x="4705" y="2123"/>
                  <a:ext cx="210" cy="158"/>
                </a:xfrm>
                <a:prstGeom prst="line">
                  <a:avLst/>
                </a:prstGeom>
                <a:noFill/>
                <a:ln w="9525" algn="ctr">
                  <a:solidFill>
                    <a:schemeClr val="tx1"/>
                  </a:solidFill>
                  <a:round/>
                </a:ln>
              </p:spPr>
            </p:cxnSp>
            <p:cxnSp>
              <p:nvCxnSpPr>
                <p:cNvPr id="40" name="直接连接符 109"/>
                <p:cNvCxnSpPr>
                  <a:cxnSpLocks noChangeShapeType="1"/>
                </p:cNvCxnSpPr>
                <p:nvPr/>
              </p:nvCxnSpPr>
              <p:spPr bwMode="auto">
                <a:xfrm rot="10800000">
                  <a:off x="4915" y="2121"/>
                  <a:ext cx="1015" cy="2"/>
                </a:xfrm>
                <a:prstGeom prst="line">
                  <a:avLst/>
                </a:prstGeom>
                <a:noFill/>
                <a:ln w="9525" algn="ctr">
                  <a:solidFill>
                    <a:schemeClr val="tx1"/>
                  </a:solidFill>
                  <a:round/>
                </a:ln>
              </p:spPr>
            </p:cxnSp>
            <p:sp>
              <p:nvSpPr>
                <p:cNvPr id="41" name="右箭头 116"/>
                <p:cNvSpPr>
                  <a:spLocks noChangeArrowheads="1"/>
                </p:cNvSpPr>
                <p:nvPr/>
              </p:nvSpPr>
              <p:spPr bwMode="auto">
                <a:xfrm>
                  <a:off x="2638" y="2327"/>
                  <a:ext cx="811" cy="826"/>
                </a:xfrm>
                <a:prstGeom prst="rightArrow">
                  <a:avLst>
                    <a:gd name="adj1" fmla="val 50000"/>
                    <a:gd name="adj2" fmla="val 50000"/>
                  </a:avLst>
                </a:prstGeom>
                <a:solidFill>
                  <a:srgbClr val="2B97DF"/>
                </a:solidFill>
                <a:ln w="9525" algn="ctr">
                  <a:noFill/>
                  <a:round/>
                </a:ln>
              </p:spPr>
              <p:txBody>
                <a:bodyPr/>
                <a:lstStyle/>
                <a:p>
                  <a:pPr eaLnBrk="0" hangingPunct="0">
                    <a:buFont typeface="Arial" panose="020B0604020202020204" pitchFamily="34" charset="0"/>
                    <a:buNone/>
                  </a:pPr>
                  <a:endParaRPr lang="zh-CN" altLang="en-US" sz="900">
                    <a:solidFill>
                      <a:schemeClr val="tx1"/>
                    </a:solidFill>
                    <a:latin typeface="微软雅黑" panose="020B0503020204020204" pitchFamily="34" charset="-122"/>
                    <a:ea typeface="微软雅黑" panose="020B0503020204020204" pitchFamily="34" charset="-122"/>
                  </a:endParaRPr>
                </a:p>
              </p:txBody>
            </p:sp>
            <p:sp>
              <p:nvSpPr>
                <p:cNvPr id="42" name="矩形 41"/>
                <p:cNvSpPr/>
                <p:nvPr/>
              </p:nvSpPr>
              <p:spPr bwMode="auto">
                <a:xfrm>
                  <a:off x="8434" y="3427"/>
                  <a:ext cx="2109" cy="798"/>
                </a:xfrm>
                <a:prstGeom prst="rect">
                  <a:avLst/>
                </a:prstGeom>
              </p:spPr>
              <p:txBody>
                <a:bodyPr wrap="square">
                  <a:spAutoFit/>
                </a:bodyPr>
                <a:lstStyle/>
                <a:p>
                  <a:pPr algn="ctr">
                    <a:lnSpc>
                      <a:spcPct val="150000"/>
                    </a:lnSpc>
                    <a:defRPr/>
                  </a:pPr>
                  <a:r>
                    <a:rPr lang="zh-CN" altLang="en-US" sz="900" dirty="0">
                      <a:solidFill>
                        <a:schemeClr val="tx1"/>
                      </a:solidFill>
                      <a:latin typeface="微软雅黑" panose="020B0503020204020204" pitchFamily="34" charset="-122"/>
                      <a:ea typeface="微软雅黑" panose="020B0503020204020204" pitchFamily="34" charset="-122"/>
                    </a:rPr>
                    <a:t>人工质检标准不一</a:t>
                  </a:r>
                  <a:endParaRPr lang="zh-CN" altLang="en-US" sz="900" dirty="0">
                    <a:solidFill>
                      <a:schemeClr val="tx1"/>
                    </a:solidFill>
                    <a:latin typeface="微软雅黑" panose="020B0503020204020204" pitchFamily="34" charset="-122"/>
                    <a:ea typeface="微软雅黑" panose="020B0503020204020204" pitchFamily="34" charset="-122"/>
                  </a:endParaRPr>
                </a:p>
                <a:p>
                  <a:pPr algn="ctr">
                    <a:lnSpc>
                      <a:spcPct val="150000"/>
                    </a:lnSpc>
                    <a:defRPr/>
                  </a:pPr>
                  <a:r>
                    <a:rPr lang="zh-CN" altLang="en-US" sz="900" dirty="0">
                      <a:solidFill>
                        <a:schemeClr val="tx1"/>
                      </a:solidFill>
                      <a:latin typeface="微软雅黑" panose="020B0503020204020204" pitchFamily="34" charset="-122"/>
                      <a:ea typeface="微软雅黑" panose="020B0503020204020204" pitchFamily="34" charset="-122"/>
                    </a:rPr>
                    <a:t>客观性不强</a:t>
                  </a:r>
                  <a:endParaRPr lang="zh-CN" altLang="en-US" sz="900" dirty="0">
                    <a:solidFill>
                      <a:schemeClr val="tx1"/>
                    </a:solidFill>
                    <a:latin typeface="微软雅黑" panose="020B0503020204020204" pitchFamily="34" charset="-122"/>
                    <a:ea typeface="微软雅黑" panose="020B0503020204020204" pitchFamily="34" charset="-122"/>
                  </a:endParaRPr>
                </a:p>
              </p:txBody>
            </p:sp>
            <p:sp>
              <p:nvSpPr>
                <p:cNvPr id="43" name="右箭头 76"/>
                <p:cNvSpPr>
                  <a:spLocks noChangeArrowheads="1"/>
                </p:cNvSpPr>
                <p:nvPr/>
              </p:nvSpPr>
              <p:spPr bwMode="auto">
                <a:xfrm>
                  <a:off x="8002" y="2281"/>
                  <a:ext cx="811" cy="826"/>
                </a:xfrm>
                <a:prstGeom prst="rightArrow">
                  <a:avLst>
                    <a:gd name="adj1" fmla="val 50000"/>
                    <a:gd name="adj2" fmla="val 50000"/>
                  </a:avLst>
                </a:prstGeom>
                <a:solidFill>
                  <a:srgbClr val="2B97DF"/>
                </a:solidFill>
                <a:ln w="9525" algn="ctr">
                  <a:noFill/>
                  <a:round/>
                </a:ln>
              </p:spPr>
              <p:txBody>
                <a:bodyPr/>
                <a:lstStyle/>
                <a:p>
                  <a:pPr eaLnBrk="0" hangingPunct="0">
                    <a:buFont typeface="Arial" panose="020B0604020202020204" pitchFamily="34" charset="0"/>
                    <a:buNone/>
                  </a:pPr>
                  <a:endParaRPr lang="zh-CN" altLang="en-US" sz="900">
                    <a:solidFill>
                      <a:schemeClr val="tx1"/>
                    </a:solidFill>
                    <a:latin typeface="微软雅黑" panose="020B0503020204020204" pitchFamily="34" charset="-122"/>
                    <a:ea typeface="微软雅黑" panose="020B0503020204020204" pitchFamily="34" charset="-122"/>
                  </a:endParaRPr>
                </a:p>
              </p:txBody>
            </p:sp>
            <p:sp>
              <p:nvSpPr>
                <p:cNvPr id="44" name="矩形 43"/>
                <p:cNvSpPr/>
                <p:nvPr/>
              </p:nvSpPr>
              <p:spPr bwMode="auto">
                <a:xfrm>
                  <a:off x="6173" y="3427"/>
                  <a:ext cx="2109" cy="800"/>
                </a:xfrm>
                <a:prstGeom prst="rect">
                  <a:avLst/>
                </a:prstGeom>
              </p:spPr>
              <p:txBody>
                <a:bodyPr wrap="square">
                  <a:spAutoFit/>
                </a:bodyPr>
                <a:lstStyle/>
                <a:p>
                  <a:pPr algn="ctr">
                    <a:lnSpc>
                      <a:spcPct val="150000"/>
                    </a:lnSpc>
                    <a:defRPr/>
                  </a:pPr>
                  <a:r>
                    <a:rPr lang="zh-CN" altLang="en-US" sz="900" dirty="0">
                      <a:solidFill>
                        <a:schemeClr val="tx1"/>
                      </a:solidFill>
                      <a:latin typeface="微软雅黑" panose="020B0503020204020204" pitchFamily="34" charset="-122"/>
                      <a:ea typeface="微软雅黑" panose="020B0503020204020204" pitchFamily="34" charset="-122"/>
                    </a:rPr>
                    <a:t>抽样：偏见、数量少</a:t>
                  </a:r>
                  <a:endParaRPr lang="en-US" altLang="zh-CN" sz="900" dirty="0">
                    <a:solidFill>
                      <a:schemeClr val="tx1"/>
                    </a:solidFill>
                    <a:latin typeface="微软雅黑" panose="020B0503020204020204" pitchFamily="34" charset="-122"/>
                    <a:ea typeface="微软雅黑" panose="020B0503020204020204" pitchFamily="34" charset="-122"/>
                  </a:endParaRPr>
                </a:p>
                <a:p>
                  <a:pPr algn="ctr">
                    <a:lnSpc>
                      <a:spcPct val="150000"/>
                    </a:lnSpc>
                    <a:defRPr/>
                  </a:pPr>
                  <a:r>
                    <a:rPr lang="zh-CN" altLang="en-US" sz="900" dirty="0">
                      <a:latin typeface="微软雅黑" panose="020B0503020204020204" pitchFamily="34" charset="-122"/>
                      <a:ea typeface="微软雅黑" panose="020B0503020204020204" pitchFamily="34" charset="-122"/>
                    </a:rPr>
                    <a:t>全检：耗费人力</a:t>
                  </a:r>
                  <a:endParaRPr lang="zh-CN" altLang="en-US" sz="900" dirty="0">
                    <a:solidFill>
                      <a:schemeClr val="tx1"/>
                    </a:solidFill>
                    <a:latin typeface="微软雅黑" panose="020B0503020204020204" pitchFamily="34" charset="-122"/>
                    <a:ea typeface="微软雅黑" panose="020B0503020204020204" pitchFamily="34" charset="-122"/>
                  </a:endParaRPr>
                </a:p>
              </p:txBody>
            </p:sp>
            <p:sp>
              <p:nvSpPr>
                <p:cNvPr id="49" name="右箭头 76"/>
                <p:cNvSpPr>
                  <a:spLocks noChangeArrowheads="1"/>
                </p:cNvSpPr>
                <p:nvPr/>
              </p:nvSpPr>
              <p:spPr bwMode="auto">
                <a:xfrm>
                  <a:off x="10543" y="2281"/>
                  <a:ext cx="811" cy="826"/>
                </a:xfrm>
                <a:prstGeom prst="rightArrow">
                  <a:avLst>
                    <a:gd name="adj1" fmla="val 50000"/>
                    <a:gd name="adj2" fmla="val 50000"/>
                  </a:avLst>
                </a:prstGeom>
                <a:solidFill>
                  <a:srgbClr val="2B97DF"/>
                </a:solidFill>
                <a:ln w="9525" algn="ctr">
                  <a:noFill/>
                  <a:round/>
                </a:ln>
              </p:spPr>
              <p:txBody>
                <a:bodyPr/>
                <a:lstStyle/>
                <a:p>
                  <a:pPr eaLnBrk="0" hangingPunct="0">
                    <a:buFont typeface="Arial" panose="020B0604020202020204" pitchFamily="34" charset="0"/>
                    <a:buNone/>
                  </a:pPr>
                  <a:endParaRPr lang="zh-CN" altLang="en-US" sz="900">
                    <a:solidFill>
                      <a:schemeClr val="tx1"/>
                    </a:solidFill>
                    <a:latin typeface="微软雅黑" panose="020B0503020204020204" pitchFamily="34" charset="-122"/>
                    <a:ea typeface="微软雅黑" panose="020B0503020204020204" pitchFamily="34" charset="-122"/>
                  </a:endParaRPr>
                </a:p>
              </p:txBody>
            </p:sp>
            <p:sp>
              <p:nvSpPr>
                <p:cNvPr id="50" name="矩形 49"/>
                <p:cNvSpPr/>
                <p:nvPr/>
              </p:nvSpPr>
              <p:spPr bwMode="auto">
                <a:xfrm>
                  <a:off x="11464" y="3386"/>
                  <a:ext cx="2109" cy="798"/>
                </a:xfrm>
                <a:prstGeom prst="rect">
                  <a:avLst/>
                </a:prstGeom>
              </p:spPr>
              <p:txBody>
                <a:bodyPr wrap="square">
                  <a:spAutoFit/>
                </a:bodyPr>
                <a:lstStyle/>
                <a:p>
                  <a:pPr algn="ctr">
                    <a:lnSpc>
                      <a:spcPct val="150000"/>
                    </a:lnSpc>
                    <a:defRPr/>
                  </a:pPr>
                  <a:r>
                    <a:rPr lang="zh-CN" altLang="en-US" sz="900" dirty="0">
                      <a:solidFill>
                        <a:schemeClr val="tx1"/>
                      </a:solidFill>
                      <a:latin typeface="微软雅黑" panose="020B0503020204020204" pitchFamily="34" charset="-122"/>
                      <a:ea typeface="微软雅黑" panose="020B0503020204020204" pitchFamily="34" charset="-122"/>
                    </a:rPr>
                    <a:t>质检员专业知识不足</a:t>
                  </a:r>
                  <a:endParaRPr lang="zh-CN" altLang="en-US" sz="900" dirty="0">
                    <a:solidFill>
                      <a:schemeClr val="tx1"/>
                    </a:solidFill>
                    <a:latin typeface="微软雅黑" panose="020B0503020204020204" pitchFamily="34" charset="-122"/>
                    <a:ea typeface="微软雅黑" panose="020B0503020204020204" pitchFamily="34" charset="-122"/>
                  </a:endParaRPr>
                </a:p>
                <a:p>
                  <a:pPr algn="ctr">
                    <a:lnSpc>
                      <a:spcPct val="150000"/>
                    </a:lnSpc>
                    <a:defRPr/>
                  </a:pPr>
                  <a:r>
                    <a:rPr lang="zh-CN" altLang="en-US" sz="900" dirty="0">
                      <a:solidFill>
                        <a:schemeClr val="tx1"/>
                      </a:solidFill>
                      <a:latin typeface="微软雅黑" panose="020B0503020204020204" pitchFamily="34" charset="-122"/>
                      <a:ea typeface="微软雅黑" panose="020B0503020204020204" pitchFamily="34" charset="-122"/>
                    </a:rPr>
                    <a:t>人工管理难</a:t>
                  </a:r>
                  <a:endParaRPr lang="zh-CN" altLang="en-US" sz="900" dirty="0">
                    <a:solidFill>
                      <a:schemeClr val="tx1"/>
                    </a:solidFill>
                    <a:latin typeface="微软雅黑" panose="020B0503020204020204" pitchFamily="34" charset="-122"/>
                    <a:ea typeface="微软雅黑" panose="020B0503020204020204" pitchFamily="34" charset="-122"/>
                  </a:endParaRPr>
                </a:p>
              </p:txBody>
            </p:sp>
          </p:grpSp>
          <p:pic>
            <p:nvPicPr>
              <p:cNvPr id="25" name="图片 24" descr="抽样 - 副本"/>
              <p:cNvPicPr>
                <a:picLocks noChangeAspect="1"/>
              </p:cNvPicPr>
              <p:nvPr/>
            </p:nvPicPr>
            <p:blipFill>
              <a:blip r:embed="rId3" cstate="print"/>
              <a:stretch>
                <a:fillRect/>
              </a:stretch>
            </p:blipFill>
            <p:spPr>
              <a:xfrm>
                <a:off x="6684" y="1879"/>
                <a:ext cx="1031" cy="1031"/>
              </a:xfrm>
              <a:prstGeom prst="rect">
                <a:avLst/>
              </a:prstGeom>
            </p:spPr>
          </p:pic>
          <p:pic>
            <p:nvPicPr>
              <p:cNvPr id="27" name="图片 26" descr="人员管理"/>
              <p:cNvPicPr>
                <a:picLocks noChangeAspect="1"/>
              </p:cNvPicPr>
              <p:nvPr/>
            </p:nvPicPr>
            <p:blipFill>
              <a:blip r:embed="rId4" cstate="print"/>
              <a:stretch>
                <a:fillRect/>
              </a:stretch>
            </p:blipFill>
            <p:spPr>
              <a:xfrm>
                <a:off x="11970" y="1743"/>
                <a:ext cx="1098" cy="1098"/>
              </a:xfrm>
              <a:prstGeom prst="rect">
                <a:avLst/>
              </a:prstGeom>
            </p:spPr>
          </p:pic>
          <p:pic>
            <p:nvPicPr>
              <p:cNvPr id="28" name="图片 27" descr="标准服务"/>
              <p:cNvPicPr>
                <a:picLocks noChangeAspect="1"/>
              </p:cNvPicPr>
              <p:nvPr/>
            </p:nvPicPr>
            <p:blipFill>
              <a:blip r:embed="rId5" cstate="print"/>
              <a:stretch>
                <a:fillRect/>
              </a:stretch>
            </p:blipFill>
            <p:spPr>
              <a:xfrm>
                <a:off x="8914" y="1679"/>
                <a:ext cx="1351" cy="1351"/>
              </a:xfrm>
              <a:prstGeom prst="rect">
                <a:avLst/>
              </a:prstGeom>
            </p:spPr>
          </p:pic>
        </p:grpSp>
        <p:pic>
          <p:nvPicPr>
            <p:cNvPr id="21" name="图片 20" descr="全面服务保障 - 副本"/>
            <p:cNvPicPr>
              <a:picLocks noChangeAspect="1"/>
            </p:cNvPicPr>
            <p:nvPr/>
          </p:nvPicPr>
          <p:blipFill>
            <a:blip r:embed="rId6" cstate="print"/>
            <a:stretch>
              <a:fillRect/>
            </a:stretch>
          </p:blipFill>
          <p:spPr>
            <a:xfrm>
              <a:off x="6551" y="5083"/>
              <a:ext cx="1296" cy="1296"/>
            </a:xfrm>
            <a:prstGeom prst="rect">
              <a:avLst/>
            </a:prstGeom>
          </p:spPr>
        </p:pic>
        <p:pic>
          <p:nvPicPr>
            <p:cNvPr id="22" name="图片 21" descr="评分卡"/>
            <p:cNvPicPr>
              <a:picLocks noChangeAspect="1"/>
            </p:cNvPicPr>
            <p:nvPr/>
          </p:nvPicPr>
          <p:blipFill>
            <a:blip r:embed="rId7" cstate="print"/>
            <a:stretch>
              <a:fillRect/>
            </a:stretch>
          </p:blipFill>
          <p:spPr>
            <a:xfrm>
              <a:off x="9176" y="5312"/>
              <a:ext cx="826" cy="826"/>
            </a:xfrm>
            <a:prstGeom prst="rect">
              <a:avLst/>
            </a:prstGeom>
          </p:spPr>
        </p:pic>
        <p:pic>
          <p:nvPicPr>
            <p:cNvPr id="23" name="图片 22" descr="报表分析"/>
            <p:cNvPicPr>
              <a:picLocks noChangeAspect="1"/>
            </p:cNvPicPr>
            <p:nvPr/>
          </p:nvPicPr>
          <p:blipFill>
            <a:blip r:embed="rId8" cstate="print"/>
            <a:stretch>
              <a:fillRect/>
            </a:stretch>
          </p:blipFill>
          <p:spPr>
            <a:xfrm>
              <a:off x="12060" y="5161"/>
              <a:ext cx="1139" cy="1139"/>
            </a:xfrm>
            <a:prstGeom prst="rect">
              <a:avLst/>
            </a:prstGeom>
          </p:spPr>
        </p:pic>
      </p:grpSp>
      <p:sp>
        <p:nvSpPr>
          <p:cNvPr id="69" name="TextBox 8"/>
          <p:cNvSpPr txBox="1"/>
          <p:nvPr/>
        </p:nvSpPr>
        <p:spPr>
          <a:xfrm>
            <a:off x="5159102"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集团简介</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70" name="直接连接符 69"/>
          <p:cNvCxnSpPr/>
          <p:nvPr/>
        </p:nvCxnSpPr>
        <p:spPr>
          <a:xfrm>
            <a:off x="6599262"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1" name="TextBox 10"/>
          <p:cNvSpPr txBox="1"/>
          <p:nvPr/>
        </p:nvSpPr>
        <p:spPr>
          <a:xfrm>
            <a:off x="6815286" y="116632"/>
            <a:ext cx="1637056" cy="400110"/>
          </a:xfrm>
          <a:prstGeom prst="rect">
            <a:avLst/>
          </a:prstGeom>
          <a:noFill/>
        </p:spPr>
        <p:txBody>
          <a:bodyPr wrap="square" rtlCol="0">
            <a:spAutoFit/>
          </a:bodyPr>
          <a:lstStyle/>
          <a:p>
            <a:r>
              <a:rPr lang="zh-CN" altLang="en-US" sz="2000" b="1" dirty="0">
                <a:solidFill>
                  <a:srgbClr val="F8931D"/>
                </a:solidFill>
                <a:latin typeface="微软雅黑" panose="020B0503020204020204" pitchFamily="34" charset="-122"/>
                <a:ea typeface="微软雅黑" panose="020B0503020204020204" pitchFamily="34" charset="-122"/>
              </a:rPr>
              <a:t>产品服务</a:t>
            </a:r>
            <a:endParaRPr lang="en-US" sz="2000" b="1" dirty="0">
              <a:solidFill>
                <a:srgbClr val="F8931D"/>
              </a:solidFill>
              <a:latin typeface="微软雅黑" panose="020B0503020204020204" pitchFamily="34" charset="-122"/>
              <a:ea typeface="微软雅黑" panose="020B0503020204020204" pitchFamily="34" charset="-122"/>
            </a:endParaRPr>
          </a:p>
        </p:txBody>
      </p:sp>
      <p:cxnSp>
        <p:nvCxnSpPr>
          <p:cNvPr id="72" name="直接连接符 71"/>
          <p:cNvCxnSpPr/>
          <p:nvPr/>
        </p:nvCxnSpPr>
        <p:spPr>
          <a:xfrm>
            <a:off x="8255446"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3" name="TextBox 12"/>
          <p:cNvSpPr txBox="1"/>
          <p:nvPr/>
        </p:nvSpPr>
        <p:spPr>
          <a:xfrm>
            <a:off x="8490598"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运营体系</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74" name="直接连接符 73"/>
          <p:cNvCxnSpPr/>
          <p:nvPr/>
        </p:nvCxnSpPr>
        <p:spPr>
          <a:xfrm>
            <a:off x="9911630"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5" name="TextBox 15"/>
          <p:cNvSpPr txBox="1"/>
          <p:nvPr/>
        </p:nvSpPr>
        <p:spPr>
          <a:xfrm>
            <a:off x="10146782"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运营基地</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2000"/>
    </mc:Choice>
    <mc:Fallback>
      <p:transition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0" y="-1"/>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550590" y="-603448"/>
            <a:ext cx="1368153" cy="183418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17"/>
          <p:cNvSpPr txBox="1"/>
          <p:nvPr/>
        </p:nvSpPr>
        <p:spPr>
          <a:xfrm>
            <a:off x="1937870" y="724634"/>
            <a:ext cx="4157336" cy="400110"/>
          </a:xfrm>
          <a:prstGeom prst="rect">
            <a:avLst/>
          </a:prstGeom>
          <a:noFill/>
        </p:spPr>
        <p:txBody>
          <a:bodyPr wrap="square" rtlCol="0">
            <a:spAutoFit/>
          </a:bodyPr>
          <a:lstStyle/>
          <a:p>
            <a:r>
              <a:rPr lang="en-US" altLang="en-US" sz="2000" b="1" dirty="0" err="1" smtClean="0">
                <a:solidFill>
                  <a:schemeClr val="accent2"/>
                </a:solidFill>
                <a:latin typeface="微软雅黑" panose="020B0503020204020204" pitchFamily="34" charset="-122"/>
                <a:ea typeface="微软雅黑" panose="020B0503020204020204" pitchFamily="34" charset="-122"/>
              </a:rPr>
              <a:t>产品介绍</a:t>
            </a:r>
            <a:r>
              <a:rPr lang="en-US" altLang="zh-CN" sz="2000" b="1" dirty="0" smtClean="0">
                <a:solidFill>
                  <a:schemeClr val="accent2"/>
                </a:solidFill>
                <a:latin typeface="微软雅黑" panose="020B0503020204020204" pitchFamily="34" charset="-122"/>
                <a:ea typeface="微软雅黑" panose="020B0503020204020204" pitchFamily="34" charset="-122"/>
              </a:rPr>
              <a:t>--</a:t>
            </a:r>
            <a:r>
              <a:rPr lang="zh-CN" altLang="en-US" sz="2000" b="1" dirty="0" smtClean="0">
                <a:solidFill>
                  <a:schemeClr val="accent2"/>
                </a:solidFill>
                <a:latin typeface="微软雅黑" panose="020B0503020204020204" pitchFamily="34" charset="-122"/>
                <a:ea typeface="微软雅黑" panose="020B0503020204020204" pitchFamily="34" charset="-122"/>
              </a:rPr>
              <a:t>智能催收</a:t>
            </a:r>
            <a:endParaRPr lang="en-US" sz="2000" b="1" dirty="0">
              <a:solidFill>
                <a:schemeClr val="accent2"/>
              </a:solidFill>
              <a:latin typeface="微软雅黑" panose="020B0503020204020204" pitchFamily="34" charset="-122"/>
              <a:ea typeface="微软雅黑" panose="020B0503020204020204" pitchFamily="34" charset="-122"/>
            </a:endParaRPr>
          </a:p>
        </p:txBody>
      </p:sp>
      <p:sp>
        <p:nvSpPr>
          <p:cNvPr id="31" name="标题 4"/>
          <p:cNvSpPr txBox="1"/>
          <p:nvPr/>
        </p:nvSpPr>
        <p:spPr>
          <a:xfrm>
            <a:off x="226554" y="363133"/>
            <a:ext cx="2016224" cy="4015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和君</a:t>
            </a:r>
            <a:endParaRPr lang="en-US" altLang="zh-CN" sz="2400" b="1" dirty="0">
              <a:solidFill>
                <a:schemeClr val="bg1"/>
              </a:solidFill>
              <a:latin typeface="微软雅黑" panose="020B0503020204020204" pitchFamily="34" charset="-122"/>
              <a:ea typeface="微软雅黑" panose="020B0503020204020204" pitchFamily="34" charset="-122"/>
            </a:endParaRPr>
          </a:p>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纵达</a:t>
            </a:r>
            <a:endParaRPr lang="en-US" altLang="zh-CN" sz="1200" dirty="0">
              <a:solidFill>
                <a:schemeClr val="bg1"/>
              </a:solidFill>
              <a:latin typeface="微软雅黑" panose="020B0503020204020204" pitchFamily="34" charset="-122"/>
              <a:ea typeface="微软雅黑" panose="020B0503020204020204" pitchFamily="34" charset="-122"/>
            </a:endParaRPr>
          </a:p>
        </p:txBody>
      </p:sp>
      <p:sp>
        <p:nvSpPr>
          <p:cNvPr id="15" name="TextBox 8"/>
          <p:cNvSpPr txBox="1"/>
          <p:nvPr/>
        </p:nvSpPr>
        <p:spPr>
          <a:xfrm>
            <a:off x="5159102"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集团简介</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17" name="直接连接符 16"/>
          <p:cNvCxnSpPr/>
          <p:nvPr/>
        </p:nvCxnSpPr>
        <p:spPr>
          <a:xfrm>
            <a:off x="6599262"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9" name="TextBox 10"/>
          <p:cNvSpPr txBox="1"/>
          <p:nvPr/>
        </p:nvSpPr>
        <p:spPr>
          <a:xfrm>
            <a:off x="6815286" y="116632"/>
            <a:ext cx="1637056" cy="400110"/>
          </a:xfrm>
          <a:prstGeom prst="rect">
            <a:avLst/>
          </a:prstGeom>
          <a:noFill/>
        </p:spPr>
        <p:txBody>
          <a:bodyPr wrap="square" rtlCol="0">
            <a:spAutoFit/>
          </a:bodyPr>
          <a:lstStyle/>
          <a:p>
            <a:r>
              <a:rPr lang="zh-CN" altLang="en-US" sz="2000" b="1" dirty="0">
                <a:solidFill>
                  <a:srgbClr val="F8931D"/>
                </a:solidFill>
                <a:latin typeface="微软雅黑" panose="020B0503020204020204" pitchFamily="34" charset="-122"/>
                <a:ea typeface="微软雅黑" panose="020B0503020204020204" pitchFamily="34" charset="-122"/>
              </a:rPr>
              <a:t>产品服务</a:t>
            </a:r>
            <a:endParaRPr lang="en-US" sz="2000" b="1" dirty="0">
              <a:solidFill>
                <a:srgbClr val="F8931D"/>
              </a:solidFill>
              <a:latin typeface="微软雅黑" panose="020B0503020204020204" pitchFamily="34" charset="-122"/>
              <a:ea typeface="微软雅黑" panose="020B0503020204020204" pitchFamily="34" charset="-122"/>
            </a:endParaRPr>
          </a:p>
        </p:txBody>
      </p:sp>
      <p:cxnSp>
        <p:nvCxnSpPr>
          <p:cNvPr id="20" name="直接连接符 19"/>
          <p:cNvCxnSpPr/>
          <p:nvPr/>
        </p:nvCxnSpPr>
        <p:spPr>
          <a:xfrm>
            <a:off x="8255446"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1" name="TextBox 12"/>
          <p:cNvSpPr txBox="1"/>
          <p:nvPr/>
        </p:nvSpPr>
        <p:spPr>
          <a:xfrm>
            <a:off x="8490598"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运营体系</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22" name="直接连接符 21"/>
          <p:cNvCxnSpPr/>
          <p:nvPr/>
        </p:nvCxnSpPr>
        <p:spPr>
          <a:xfrm>
            <a:off x="9911630"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3" name="TextBox 15"/>
          <p:cNvSpPr txBox="1"/>
          <p:nvPr/>
        </p:nvSpPr>
        <p:spPr>
          <a:xfrm>
            <a:off x="10146782"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运营基地</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pic>
        <p:nvPicPr>
          <p:cNvPr id="54274" name="图片 4"/>
          <p:cNvPicPr>
            <a:picLocks noChangeAspect="1" noChangeArrowheads="1"/>
          </p:cNvPicPr>
          <p:nvPr/>
        </p:nvPicPr>
        <p:blipFill>
          <a:blip r:embed="rId1" cstate="print"/>
          <a:srcRect/>
          <a:stretch>
            <a:fillRect/>
          </a:stretch>
        </p:blipFill>
        <p:spPr bwMode="auto">
          <a:xfrm>
            <a:off x="0" y="1196752"/>
            <a:ext cx="5262563" cy="5328592"/>
          </a:xfrm>
          <a:prstGeom prst="rect">
            <a:avLst/>
          </a:prstGeom>
          <a:noFill/>
          <a:ln w="9525">
            <a:noFill/>
            <a:miter lim="800000"/>
            <a:headEnd/>
            <a:tailEnd/>
          </a:ln>
        </p:spPr>
      </p:pic>
      <p:pic>
        <p:nvPicPr>
          <p:cNvPr id="54275" name="图片 11"/>
          <p:cNvPicPr>
            <a:picLocks noChangeAspect="1" noChangeArrowheads="1"/>
          </p:cNvPicPr>
          <p:nvPr/>
        </p:nvPicPr>
        <p:blipFill>
          <a:blip r:embed="rId2" cstate="print"/>
          <a:srcRect/>
          <a:stretch>
            <a:fillRect/>
          </a:stretch>
        </p:blipFill>
        <p:spPr bwMode="auto">
          <a:xfrm>
            <a:off x="5879182" y="692696"/>
            <a:ext cx="5313363" cy="3024336"/>
          </a:xfrm>
          <a:prstGeom prst="rect">
            <a:avLst/>
          </a:prstGeom>
          <a:noFill/>
          <a:ln w="9525">
            <a:noFill/>
            <a:miter lim="800000"/>
            <a:headEnd/>
            <a:tailEnd/>
          </a:ln>
        </p:spPr>
      </p:pic>
      <p:pic>
        <p:nvPicPr>
          <p:cNvPr id="54276" name="图片 9"/>
          <p:cNvPicPr>
            <a:picLocks noChangeAspect="1" noChangeArrowheads="1"/>
          </p:cNvPicPr>
          <p:nvPr/>
        </p:nvPicPr>
        <p:blipFill>
          <a:blip r:embed="rId3" cstate="print"/>
          <a:srcRect/>
          <a:stretch>
            <a:fillRect/>
          </a:stretch>
        </p:blipFill>
        <p:spPr bwMode="auto">
          <a:xfrm>
            <a:off x="5807174" y="3717032"/>
            <a:ext cx="5400600" cy="3140968"/>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p14:dur="0" advTm="2000"/>
    </mc:Choice>
    <mc:Fallback>
      <p:transition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圆角矩形 26"/>
          <p:cNvSpPr/>
          <p:nvPr/>
        </p:nvSpPr>
        <p:spPr>
          <a:xfrm>
            <a:off x="4871070" y="-1323528"/>
            <a:ext cx="2484278" cy="397856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TextBox 59"/>
          <p:cNvSpPr>
            <a:spLocks noChangeArrowheads="1"/>
          </p:cNvSpPr>
          <p:nvPr/>
        </p:nvSpPr>
        <p:spPr bwMode="auto">
          <a:xfrm flipH="1">
            <a:off x="4943078" y="1628800"/>
            <a:ext cx="234026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3200" b="1" dirty="0" smtClean="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3200" b="1" dirty="0">
              <a:solidFill>
                <a:schemeClr val="bg1"/>
              </a:solidFill>
              <a:latin typeface="Arial Unicode MS" panose="020B0604020202020204" pitchFamily="34" charset="-122"/>
              <a:ea typeface="Arial Unicode MS" panose="020B0604020202020204" pitchFamily="34" charset="-122"/>
              <a:cs typeface="Arial Unicode MS" panose="020B0604020202020204" pitchFamily="34" charset="-122"/>
              <a:sym typeface="方正兰亭黑_GBK" pitchFamily="2" charset="-122"/>
            </a:endParaRPr>
          </a:p>
        </p:txBody>
      </p:sp>
      <p:sp>
        <p:nvSpPr>
          <p:cNvPr id="29" name="TextBox 28"/>
          <p:cNvSpPr txBox="1"/>
          <p:nvPr/>
        </p:nvSpPr>
        <p:spPr>
          <a:xfrm>
            <a:off x="3711731" y="2708920"/>
            <a:ext cx="4733400" cy="1015663"/>
          </a:xfrm>
          <a:prstGeom prst="rect">
            <a:avLst/>
          </a:prstGeom>
          <a:noFill/>
        </p:spPr>
        <p:txBody>
          <a:bodyPr wrap="square" rtlCol="0">
            <a:spAutoFit/>
          </a:bodyPr>
          <a:lstStyle/>
          <a:p>
            <a:pPr algn="ctr"/>
            <a:r>
              <a:rPr lang="zh-CN" altLang="en-US" sz="6000" b="1" dirty="0">
                <a:solidFill>
                  <a:schemeClr val="tx1">
                    <a:lumMod val="75000"/>
                    <a:lumOff val="25000"/>
                  </a:schemeClr>
                </a:solidFill>
                <a:latin typeface="微软雅黑" panose="020B0503020204020204" pitchFamily="34" charset="-122"/>
                <a:ea typeface="微软雅黑" panose="020B0503020204020204" pitchFamily="34" charset="-122"/>
              </a:rPr>
              <a:t>运营体系</a:t>
            </a:r>
            <a:endParaRPr lang="en-US" sz="60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6" name="矩形 25"/>
          <p:cNvSpPr/>
          <p:nvPr/>
        </p:nvSpPr>
        <p:spPr>
          <a:xfrm>
            <a:off x="0" y="6254873"/>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4" name="Group 5"/>
          <p:cNvGrpSpPr/>
          <p:nvPr/>
        </p:nvGrpSpPr>
        <p:grpSpPr>
          <a:xfrm>
            <a:off x="4295006" y="5450271"/>
            <a:ext cx="379414" cy="354993"/>
            <a:chOff x="6964363" y="2108200"/>
            <a:chExt cx="690562" cy="646113"/>
          </a:xfrm>
          <a:solidFill>
            <a:schemeClr val="bg1">
              <a:lumMod val="65000"/>
            </a:schemeClr>
          </a:solidFill>
        </p:grpSpPr>
        <p:sp>
          <p:nvSpPr>
            <p:cNvPr id="25" name="Freeform 91"/>
            <p:cNvSpPr>
              <a:spLocks noEditPoints="1"/>
            </p:cNvSpPr>
            <p:nvPr/>
          </p:nvSpPr>
          <p:spPr bwMode="auto">
            <a:xfrm>
              <a:off x="7050088" y="2193925"/>
              <a:ext cx="519112" cy="344488"/>
            </a:xfrm>
            <a:custGeom>
              <a:avLst/>
              <a:gdLst>
                <a:gd name="T0" fmla="*/ 503 w 12071"/>
                <a:gd name="T1" fmla="*/ 502 h 8033"/>
                <a:gd name="T2" fmla="*/ 11568 w 12071"/>
                <a:gd name="T3" fmla="*/ 0 h 8033"/>
                <a:gd name="T4" fmla="*/ 452 w 12071"/>
                <a:gd name="T5" fmla="*/ 5 h 8033"/>
                <a:gd name="T6" fmla="*/ 377 w 12071"/>
                <a:gd name="T7" fmla="*/ 18 h 8033"/>
                <a:gd name="T8" fmla="*/ 307 w 12071"/>
                <a:gd name="T9" fmla="*/ 41 h 8033"/>
                <a:gd name="T10" fmla="*/ 242 w 12071"/>
                <a:gd name="T11" fmla="*/ 74 h 8033"/>
                <a:gd name="T12" fmla="*/ 183 w 12071"/>
                <a:gd name="T13" fmla="*/ 116 h 8033"/>
                <a:gd name="T14" fmla="*/ 131 w 12071"/>
                <a:gd name="T15" fmla="*/ 166 h 8033"/>
                <a:gd name="T16" fmla="*/ 85 w 12071"/>
                <a:gd name="T17" fmla="*/ 222 h 8033"/>
                <a:gd name="T18" fmla="*/ 49 w 12071"/>
                <a:gd name="T19" fmla="*/ 284 h 8033"/>
                <a:gd name="T20" fmla="*/ 22 w 12071"/>
                <a:gd name="T21" fmla="*/ 353 h 8033"/>
                <a:gd name="T22" fmla="*/ 6 w 12071"/>
                <a:gd name="T23" fmla="*/ 426 h 8033"/>
                <a:gd name="T24" fmla="*/ 0 w 12071"/>
                <a:gd name="T25" fmla="*/ 502 h 8033"/>
                <a:gd name="T26" fmla="*/ 3 w 12071"/>
                <a:gd name="T27" fmla="*/ 7582 h 8033"/>
                <a:gd name="T28" fmla="*/ 16 w 12071"/>
                <a:gd name="T29" fmla="*/ 7656 h 8033"/>
                <a:gd name="T30" fmla="*/ 39 w 12071"/>
                <a:gd name="T31" fmla="*/ 7726 h 8033"/>
                <a:gd name="T32" fmla="*/ 72 w 12071"/>
                <a:gd name="T33" fmla="*/ 7792 h 8033"/>
                <a:gd name="T34" fmla="*/ 115 w 12071"/>
                <a:gd name="T35" fmla="*/ 7850 h 8033"/>
                <a:gd name="T36" fmla="*/ 165 w 12071"/>
                <a:gd name="T37" fmla="*/ 7902 h 8033"/>
                <a:gd name="T38" fmla="*/ 221 w 12071"/>
                <a:gd name="T39" fmla="*/ 7947 h 8033"/>
                <a:gd name="T40" fmla="*/ 285 w 12071"/>
                <a:gd name="T41" fmla="*/ 7983 h 8033"/>
                <a:gd name="T42" fmla="*/ 353 w 12071"/>
                <a:gd name="T43" fmla="*/ 8011 h 8033"/>
                <a:gd name="T44" fmla="*/ 426 w 12071"/>
                <a:gd name="T45" fmla="*/ 8027 h 8033"/>
                <a:gd name="T46" fmla="*/ 503 w 12071"/>
                <a:gd name="T47" fmla="*/ 8033 h 8033"/>
                <a:gd name="T48" fmla="*/ 11619 w 12071"/>
                <a:gd name="T49" fmla="*/ 8030 h 8033"/>
                <a:gd name="T50" fmla="*/ 11694 w 12071"/>
                <a:gd name="T51" fmla="*/ 8017 h 8033"/>
                <a:gd name="T52" fmla="*/ 11764 w 12071"/>
                <a:gd name="T53" fmla="*/ 7994 h 8033"/>
                <a:gd name="T54" fmla="*/ 11829 w 12071"/>
                <a:gd name="T55" fmla="*/ 7960 h 8033"/>
                <a:gd name="T56" fmla="*/ 11888 w 12071"/>
                <a:gd name="T57" fmla="*/ 7918 h 8033"/>
                <a:gd name="T58" fmla="*/ 11940 w 12071"/>
                <a:gd name="T59" fmla="*/ 7868 h 8033"/>
                <a:gd name="T60" fmla="*/ 11986 w 12071"/>
                <a:gd name="T61" fmla="*/ 7812 h 8033"/>
                <a:gd name="T62" fmla="*/ 12022 w 12071"/>
                <a:gd name="T63" fmla="*/ 7749 h 8033"/>
                <a:gd name="T64" fmla="*/ 12049 w 12071"/>
                <a:gd name="T65" fmla="*/ 7680 h 8033"/>
                <a:gd name="T66" fmla="*/ 12065 w 12071"/>
                <a:gd name="T67" fmla="*/ 7607 h 8033"/>
                <a:gd name="T68" fmla="*/ 12071 w 12071"/>
                <a:gd name="T69" fmla="*/ 7531 h 8033"/>
                <a:gd name="T70" fmla="*/ 12068 w 12071"/>
                <a:gd name="T71" fmla="*/ 451 h 8033"/>
                <a:gd name="T72" fmla="*/ 12055 w 12071"/>
                <a:gd name="T73" fmla="*/ 377 h 8033"/>
                <a:gd name="T74" fmla="*/ 12032 w 12071"/>
                <a:gd name="T75" fmla="*/ 306 h 8033"/>
                <a:gd name="T76" fmla="*/ 11999 w 12071"/>
                <a:gd name="T77" fmla="*/ 242 h 8033"/>
                <a:gd name="T78" fmla="*/ 11956 w 12071"/>
                <a:gd name="T79" fmla="*/ 183 h 8033"/>
                <a:gd name="T80" fmla="*/ 11906 w 12071"/>
                <a:gd name="T81" fmla="*/ 131 h 8033"/>
                <a:gd name="T82" fmla="*/ 11850 w 12071"/>
                <a:gd name="T83" fmla="*/ 85 h 8033"/>
                <a:gd name="T84" fmla="*/ 11786 w 12071"/>
                <a:gd name="T85" fmla="*/ 49 h 8033"/>
                <a:gd name="T86" fmla="*/ 11718 w 12071"/>
                <a:gd name="T87" fmla="*/ 22 h 8033"/>
                <a:gd name="T88" fmla="*/ 11645 w 12071"/>
                <a:gd name="T89" fmla="*/ 6 h 8033"/>
                <a:gd name="T90" fmla="*/ 11568 w 12071"/>
                <a:gd name="T91" fmla="*/ 0 h 8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071" h="8033">
                  <a:moveTo>
                    <a:pt x="11568" y="7533"/>
                  </a:moveTo>
                  <a:lnTo>
                    <a:pt x="503" y="7533"/>
                  </a:lnTo>
                  <a:lnTo>
                    <a:pt x="503" y="502"/>
                  </a:lnTo>
                  <a:lnTo>
                    <a:pt x="11568" y="502"/>
                  </a:lnTo>
                  <a:lnTo>
                    <a:pt x="11568" y="7533"/>
                  </a:lnTo>
                  <a:close/>
                  <a:moveTo>
                    <a:pt x="11568" y="0"/>
                  </a:moveTo>
                  <a:lnTo>
                    <a:pt x="503" y="2"/>
                  </a:lnTo>
                  <a:lnTo>
                    <a:pt x="477" y="3"/>
                  </a:lnTo>
                  <a:lnTo>
                    <a:pt x="452" y="5"/>
                  </a:lnTo>
                  <a:lnTo>
                    <a:pt x="426" y="8"/>
                  </a:lnTo>
                  <a:lnTo>
                    <a:pt x="401" y="12"/>
                  </a:lnTo>
                  <a:lnTo>
                    <a:pt x="377" y="18"/>
                  </a:lnTo>
                  <a:lnTo>
                    <a:pt x="353" y="24"/>
                  </a:lnTo>
                  <a:lnTo>
                    <a:pt x="330" y="32"/>
                  </a:lnTo>
                  <a:lnTo>
                    <a:pt x="307" y="41"/>
                  </a:lnTo>
                  <a:lnTo>
                    <a:pt x="285" y="51"/>
                  </a:lnTo>
                  <a:lnTo>
                    <a:pt x="263" y="62"/>
                  </a:lnTo>
                  <a:lnTo>
                    <a:pt x="242" y="74"/>
                  </a:lnTo>
                  <a:lnTo>
                    <a:pt x="221" y="87"/>
                  </a:lnTo>
                  <a:lnTo>
                    <a:pt x="202" y="102"/>
                  </a:lnTo>
                  <a:lnTo>
                    <a:pt x="183" y="116"/>
                  </a:lnTo>
                  <a:lnTo>
                    <a:pt x="165" y="132"/>
                  </a:lnTo>
                  <a:lnTo>
                    <a:pt x="147" y="148"/>
                  </a:lnTo>
                  <a:lnTo>
                    <a:pt x="131" y="166"/>
                  </a:lnTo>
                  <a:lnTo>
                    <a:pt x="115" y="184"/>
                  </a:lnTo>
                  <a:lnTo>
                    <a:pt x="99" y="202"/>
                  </a:lnTo>
                  <a:lnTo>
                    <a:pt x="85" y="222"/>
                  </a:lnTo>
                  <a:lnTo>
                    <a:pt x="72" y="242"/>
                  </a:lnTo>
                  <a:lnTo>
                    <a:pt x="60" y="263"/>
                  </a:lnTo>
                  <a:lnTo>
                    <a:pt x="49" y="284"/>
                  </a:lnTo>
                  <a:lnTo>
                    <a:pt x="39" y="307"/>
                  </a:lnTo>
                  <a:lnTo>
                    <a:pt x="30" y="329"/>
                  </a:lnTo>
                  <a:lnTo>
                    <a:pt x="22" y="353"/>
                  </a:lnTo>
                  <a:lnTo>
                    <a:pt x="16" y="377"/>
                  </a:lnTo>
                  <a:lnTo>
                    <a:pt x="10" y="401"/>
                  </a:lnTo>
                  <a:lnTo>
                    <a:pt x="6" y="426"/>
                  </a:lnTo>
                  <a:lnTo>
                    <a:pt x="3" y="451"/>
                  </a:lnTo>
                  <a:lnTo>
                    <a:pt x="1" y="476"/>
                  </a:lnTo>
                  <a:lnTo>
                    <a:pt x="0" y="502"/>
                  </a:lnTo>
                  <a:lnTo>
                    <a:pt x="0" y="7531"/>
                  </a:lnTo>
                  <a:lnTo>
                    <a:pt x="1" y="7557"/>
                  </a:lnTo>
                  <a:lnTo>
                    <a:pt x="3" y="7582"/>
                  </a:lnTo>
                  <a:lnTo>
                    <a:pt x="6" y="7607"/>
                  </a:lnTo>
                  <a:lnTo>
                    <a:pt x="10" y="7632"/>
                  </a:lnTo>
                  <a:lnTo>
                    <a:pt x="16" y="7656"/>
                  </a:lnTo>
                  <a:lnTo>
                    <a:pt x="22" y="7680"/>
                  </a:lnTo>
                  <a:lnTo>
                    <a:pt x="30" y="7703"/>
                  </a:lnTo>
                  <a:lnTo>
                    <a:pt x="39" y="7726"/>
                  </a:lnTo>
                  <a:lnTo>
                    <a:pt x="49" y="7749"/>
                  </a:lnTo>
                  <a:lnTo>
                    <a:pt x="60" y="7771"/>
                  </a:lnTo>
                  <a:lnTo>
                    <a:pt x="72" y="7792"/>
                  </a:lnTo>
                  <a:lnTo>
                    <a:pt x="85" y="7812"/>
                  </a:lnTo>
                  <a:lnTo>
                    <a:pt x="99" y="7831"/>
                  </a:lnTo>
                  <a:lnTo>
                    <a:pt x="115" y="7850"/>
                  </a:lnTo>
                  <a:lnTo>
                    <a:pt x="131" y="7868"/>
                  </a:lnTo>
                  <a:lnTo>
                    <a:pt x="147" y="7886"/>
                  </a:lnTo>
                  <a:lnTo>
                    <a:pt x="165" y="7902"/>
                  </a:lnTo>
                  <a:lnTo>
                    <a:pt x="183" y="7918"/>
                  </a:lnTo>
                  <a:lnTo>
                    <a:pt x="202" y="7933"/>
                  </a:lnTo>
                  <a:lnTo>
                    <a:pt x="221" y="7947"/>
                  </a:lnTo>
                  <a:lnTo>
                    <a:pt x="242" y="7960"/>
                  </a:lnTo>
                  <a:lnTo>
                    <a:pt x="263" y="7972"/>
                  </a:lnTo>
                  <a:lnTo>
                    <a:pt x="285" y="7983"/>
                  </a:lnTo>
                  <a:lnTo>
                    <a:pt x="307" y="7994"/>
                  </a:lnTo>
                  <a:lnTo>
                    <a:pt x="330" y="8003"/>
                  </a:lnTo>
                  <a:lnTo>
                    <a:pt x="353" y="8011"/>
                  </a:lnTo>
                  <a:lnTo>
                    <a:pt x="377" y="8017"/>
                  </a:lnTo>
                  <a:lnTo>
                    <a:pt x="401" y="8023"/>
                  </a:lnTo>
                  <a:lnTo>
                    <a:pt x="426" y="8027"/>
                  </a:lnTo>
                  <a:lnTo>
                    <a:pt x="452" y="8030"/>
                  </a:lnTo>
                  <a:lnTo>
                    <a:pt x="477" y="8032"/>
                  </a:lnTo>
                  <a:lnTo>
                    <a:pt x="503" y="8033"/>
                  </a:lnTo>
                  <a:lnTo>
                    <a:pt x="11568" y="8033"/>
                  </a:lnTo>
                  <a:lnTo>
                    <a:pt x="11594" y="8032"/>
                  </a:lnTo>
                  <a:lnTo>
                    <a:pt x="11619" y="8030"/>
                  </a:lnTo>
                  <a:lnTo>
                    <a:pt x="11645" y="8027"/>
                  </a:lnTo>
                  <a:lnTo>
                    <a:pt x="11670" y="8023"/>
                  </a:lnTo>
                  <a:lnTo>
                    <a:pt x="11694" y="8017"/>
                  </a:lnTo>
                  <a:lnTo>
                    <a:pt x="11718" y="8011"/>
                  </a:lnTo>
                  <a:lnTo>
                    <a:pt x="11741" y="8003"/>
                  </a:lnTo>
                  <a:lnTo>
                    <a:pt x="11764" y="7994"/>
                  </a:lnTo>
                  <a:lnTo>
                    <a:pt x="11786" y="7983"/>
                  </a:lnTo>
                  <a:lnTo>
                    <a:pt x="11809" y="7972"/>
                  </a:lnTo>
                  <a:lnTo>
                    <a:pt x="11829" y="7960"/>
                  </a:lnTo>
                  <a:lnTo>
                    <a:pt x="11850" y="7947"/>
                  </a:lnTo>
                  <a:lnTo>
                    <a:pt x="11869" y="7933"/>
                  </a:lnTo>
                  <a:lnTo>
                    <a:pt x="11888" y="7918"/>
                  </a:lnTo>
                  <a:lnTo>
                    <a:pt x="11906" y="7902"/>
                  </a:lnTo>
                  <a:lnTo>
                    <a:pt x="11924" y="7886"/>
                  </a:lnTo>
                  <a:lnTo>
                    <a:pt x="11940" y="7868"/>
                  </a:lnTo>
                  <a:lnTo>
                    <a:pt x="11956" y="7850"/>
                  </a:lnTo>
                  <a:lnTo>
                    <a:pt x="11972" y="7831"/>
                  </a:lnTo>
                  <a:lnTo>
                    <a:pt x="11986" y="7812"/>
                  </a:lnTo>
                  <a:lnTo>
                    <a:pt x="11999" y="7792"/>
                  </a:lnTo>
                  <a:lnTo>
                    <a:pt x="12011" y="7771"/>
                  </a:lnTo>
                  <a:lnTo>
                    <a:pt x="12022" y="7749"/>
                  </a:lnTo>
                  <a:lnTo>
                    <a:pt x="12032" y="7726"/>
                  </a:lnTo>
                  <a:lnTo>
                    <a:pt x="12041" y="7703"/>
                  </a:lnTo>
                  <a:lnTo>
                    <a:pt x="12049" y="7680"/>
                  </a:lnTo>
                  <a:lnTo>
                    <a:pt x="12055" y="7656"/>
                  </a:lnTo>
                  <a:lnTo>
                    <a:pt x="12061" y="7632"/>
                  </a:lnTo>
                  <a:lnTo>
                    <a:pt x="12065" y="7607"/>
                  </a:lnTo>
                  <a:lnTo>
                    <a:pt x="12068" y="7582"/>
                  </a:lnTo>
                  <a:lnTo>
                    <a:pt x="12070" y="7557"/>
                  </a:lnTo>
                  <a:lnTo>
                    <a:pt x="12071" y="7531"/>
                  </a:lnTo>
                  <a:lnTo>
                    <a:pt x="12071" y="502"/>
                  </a:lnTo>
                  <a:lnTo>
                    <a:pt x="12070" y="476"/>
                  </a:lnTo>
                  <a:lnTo>
                    <a:pt x="12068" y="451"/>
                  </a:lnTo>
                  <a:lnTo>
                    <a:pt x="12065" y="426"/>
                  </a:lnTo>
                  <a:lnTo>
                    <a:pt x="12061" y="401"/>
                  </a:lnTo>
                  <a:lnTo>
                    <a:pt x="12055" y="377"/>
                  </a:lnTo>
                  <a:lnTo>
                    <a:pt x="12049" y="353"/>
                  </a:lnTo>
                  <a:lnTo>
                    <a:pt x="12041" y="329"/>
                  </a:lnTo>
                  <a:lnTo>
                    <a:pt x="12032" y="306"/>
                  </a:lnTo>
                  <a:lnTo>
                    <a:pt x="12022" y="284"/>
                  </a:lnTo>
                  <a:lnTo>
                    <a:pt x="12011" y="263"/>
                  </a:lnTo>
                  <a:lnTo>
                    <a:pt x="11999" y="242"/>
                  </a:lnTo>
                  <a:lnTo>
                    <a:pt x="11986" y="221"/>
                  </a:lnTo>
                  <a:lnTo>
                    <a:pt x="11972" y="202"/>
                  </a:lnTo>
                  <a:lnTo>
                    <a:pt x="11956" y="183"/>
                  </a:lnTo>
                  <a:lnTo>
                    <a:pt x="11940" y="165"/>
                  </a:lnTo>
                  <a:lnTo>
                    <a:pt x="11924" y="147"/>
                  </a:lnTo>
                  <a:lnTo>
                    <a:pt x="11906" y="131"/>
                  </a:lnTo>
                  <a:lnTo>
                    <a:pt x="11888" y="115"/>
                  </a:lnTo>
                  <a:lnTo>
                    <a:pt x="11869" y="100"/>
                  </a:lnTo>
                  <a:lnTo>
                    <a:pt x="11850" y="85"/>
                  </a:lnTo>
                  <a:lnTo>
                    <a:pt x="11829" y="72"/>
                  </a:lnTo>
                  <a:lnTo>
                    <a:pt x="11809" y="60"/>
                  </a:lnTo>
                  <a:lnTo>
                    <a:pt x="11786" y="49"/>
                  </a:lnTo>
                  <a:lnTo>
                    <a:pt x="11764" y="39"/>
                  </a:lnTo>
                  <a:lnTo>
                    <a:pt x="11741" y="30"/>
                  </a:lnTo>
                  <a:lnTo>
                    <a:pt x="11718" y="22"/>
                  </a:lnTo>
                  <a:lnTo>
                    <a:pt x="11694" y="16"/>
                  </a:lnTo>
                  <a:lnTo>
                    <a:pt x="11670" y="10"/>
                  </a:lnTo>
                  <a:lnTo>
                    <a:pt x="11645" y="6"/>
                  </a:lnTo>
                  <a:lnTo>
                    <a:pt x="11619" y="3"/>
                  </a:lnTo>
                  <a:lnTo>
                    <a:pt x="11594" y="1"/>
                  </a:lnTo>
                  <a:lnTo>
                    <a:pt x="1156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sp>
          <p:nvSpPr>
            <p:cNvPr id="30" name="Freeform 92"/>
            <p:cNvSpPr>
              <a:spLocks noEditPoints="1"/>
            </p:cNvSpPr>
            <p:nvPr/>
          </p:nvSpPr>
          <p:spPr bwMode="auto">
            <a:xfrm>
              <a:off x="6964363" y="2108200"/>
              <a:ext cx="690562" cy="646113"/>
            </a:xfrm>
            <a:custGeom>
              <a:avLst/>
              <a:gdLst>
                <a:gd name="T0" fmla="*/ 15066 w 16095"/>
                <a:gd name="T1" fmla="*/ 11696 h 15059"/>
                <a:gd name="T2" fmla="*/ 14988 w 16095"/>
                <a:gd name="T3" fmla="*/ 11847 h 15059"/>
                <a:gd name="T4" fmla="*/ 14867 w 16095"/>
                <a:gd name="T5" fmla="*/ 11963 h 15059"/>
                <a:gd name="T6" fmla="*/ 14712 w 16095"/>
                <a:gd name="T7" fmla="*/ 12033 h 15059"/>
                <a:gd name="T8" fmla="*/ 6036 w 16095"/>
                <a:gd name="T9" fmla="*/ 12049 h 15059"/>
                <a:gd name="T10" fmla="*/ 1359 w 16095"/>
                <a:gd name="T11" fmla="*/ 12027 h 15059"/>
                <a:gd name="T12" fmla="*/ 1208 w 16095"/>
                <a:gd name="T13" fmla="*/ 11949 h 15059"/>
                <a:gd name="T14" fmla="*/ 1091 w 16095"/>
                <a:gd name="T15" fmla="*/ 11828 h 15059"/>
                <a:gd name="T16" fmla="*/ 1022 w 16095"/>
                <a:gd name="T17" fmla="*/ 11672 h 15059"/>
                <a:gd name="T18" fmla="*/ 1007 w 16095"/>
                <a:gd name="T19" fmla="*/ 1480 h 15059"/>
                <a:gd name="T20" fmla="*/ 1045 w 16095"/>
                <a:gd name="T21" fmla="*/ 1310 h 15059"/>
                <a:gd name="T22" fmla="*/ 1137 w 16095"/>
                <a:gd name="T23" fmla="*/ 1169 h 15059"/>
                <a:gd name="T24" fmla="*/ 1268 w 16095"/>
                <a:gd name="T25" fmla="*/ 1064 h 15059"/>
                <a:gd name="T26" fmla="*/ 1432 w 16095"/>
                <a:gd name="T27" fmla="*/ 1010 h 15059"/>
                <a:gd name="T28" fmla="*/ 14663 w 16095"/>
                <a:gd name="T29" fmla="*/ 1010 h 15059"/>
                <a:gd name="T30" fmla="*/ 14826 w 16095"/>
                <a:gd name="T31" fmla="*/ 1064 h 15059"/>
                <a:gd name="T32" fmla="*/ 14958 w 16095"/>
                <a:gd name="T33" fmla="*/ 1169 h 15059"/>
                <a:gd name="T34" fmla="*/ 15050 w 16095"/>
                <a:gd name="T35" fmla="*/ 1310 h 15059"/>
                <a:gd name="T36" fmla="*/ 15088 w 16095"/>
                <a:gd name="T37" fmla="*/ 1480 h 15059"/>
                <a:gd name="T38" fmla="*/ 1279 w 16095"/>
                <a:gd name="T39" fmla="*/ 17 h 15059"/>
                <a:gd name="T40" fmla="*/ 790 w 16095"/>
                <a:gd name="T41" fmla="*/ 182 h 15059"/>
                <a:gd name="T42" fmla="*/ 391 w 16095"/>
                <a:gd name="T43" fmla="*/ 493 h 15059"/>
                <a:gd name="T44" fmla="*/ 119 w 16095"/>
                <a:gd name="T45" fmla="*/ 920 h 15059"/>
                <a:gd name="T46" fmla="*/ 2 w 16095"/>
                <a:gd name="T47" fmla="*/ 1429 h 15059"/>
                <a:gd name="T48" fmla="*/ 47 w 16095"/>
                <a:gd name="T49" fmla="*/ 11922 h 15059"/>
                <a:gd name="T50" fmla="*/ 257 w 16095"/>
                <a:gd name="T51" fmla="*/ 12387 h 15059"/>
                <a:gd name="T52" fmla="*/ 604 w 16095"/>
                <a:gd name="T53" fmla="*/ 12752 h 15059"/>
                <a:gd name="T54" fmla="*/ 1056 w 16095"/>
                <a:gd name="T55" fmla="*/ 12984 h 15059"/>
                <a:gd name="T56" fmla="*/ 6539 w 16095"/>
                <a:gd name="T57" fmla="*/ 13053 h 15059"/>
                <a:gd name="T58" fmla="*/ 3299 w 16095"/>
                <a:gd name="T59" fmla="*/ 14106 h 15059"/>
                <a:gd name="T60" fmla="*/ 3180 w 16095"/>
                <a:gd name="T61" fmla="*/ 14188 h 15059"/>
                <a:gd name="T62" fmla="*/ 3089 w 16095"/>
                <a:gd name="T63" fmla="*/ 14299 h 15059"/>
                <a:gd name="T64" fmla="*/ 3034 w 16095"/>
                <a:gd name="T65" fmla="*/ 14431 h 15059"/>
                <a:gd name="T66" fmla="*/ 3019 w 16095"/>
                <a:gd name="T67" fmla="*/ 14583 h 15059"/>
                <a:gd name="T68" fmla="*/ 3057 w 16095"/>
                <a:gd name="T69" fmla="*/ 14753 h 15059"/>
                <a:gd name="T70" fmla="*/ 3149 w 16095"/>
                <a:gd name="T71" fmla="*/ 14894 h 15059"/>
                <a:gd name="T72" fmla="*/ 3280 w 16095"/>
                <a:gd name="T73" fmla="*/ 14999 h 15059"/>
                <a:gd name="T74" fmla="*/ 3444 w 16095"/>
                <a:gd name="T75" fmla="*/ 15053 h 15059"/>
                <a:gd name="T76" fmla="*/ 12651 w 16095"/>
                <a:gd name="T77" fmla="*/ 15053 h 15059"/>
                <a:gd name="T78" fmla="*/ 12814 w 16095"/>
                <a:gd name="T79" fmla="*/ 14999 h 15059"/>
                <a:gd name="T80" fmla="*/ 12946 w 16095"/>
                <a:gd name="T81" fmla="*/ 14894 h 15059"/>
                <a:gd name="T82" fmla="*/ 13038 w 16095"/>
                <a:gd name="T83" fmla="*/ 14753 h 15059"/>
                <a:gd name="T84" fmla="*/ 13076 w 16095"/>
                <a:gd name="T85" fmla="*/ 14583 h 15059"/>
                <a:gd name="T86" fmla="*/ 13061 w 16095"/>
                <a:gd name="T87" fmla="*/ 14431 h 15059"/>
                <a:gd name="T88" fmla="*/ 13006 w 16095"/>
                <a:gd name="T89" fmla="*/ 14299 h 15059"/>
                <a:gd name="T90" fmla="*/ 12915 w 16095"/>
                <a:gd name="T91" fmla="*/ 14188 h 15059"/>
                <a:gd name="T92" fmla="*/ 12796 w 16095"/>
                <a:gd name="T93" fmla="*/ 14106 h 15059"/>
                <a:gd name="T94" fmla="*/ 9556 w 16095"/>
                <a:gd name="T95" fmla="*/ 13053 h 15059"/>
                <a:gd name="T96" fmla="*/ 15039 w 16095"/>
                <a:gd name="T97" fmla="*/ 12984 h 15059"/>
                <a:gd name="T98" fmla="*/ 15491 w 16095"/>
                <a:gd name="T99" fmla="*/ 12752 h 15059"/>
                <a:gd name="T100" fmla="*/ 15838 w 16095"/>
                <a:gd name="T101" fmla="*/ 12387 h 15059"/>
                <a:gd name="T102" fmla="*/ 16048 w 16095"/>
                <a:gd name="T103" fmla="*/ 11922 h 15059"/>
                <a:gd name="T104" fmla="*/ 16093 w 16095"/>
                <a:gd name="T105" fmla="*/ 1429 h 15059"/>
                <a:gd name="T106" fmla="*/ 15976 w 16095"/>
                <a:gd name="T107" fmla="*/ 920 h 15059"/>
                <a:gd name="T108" fmla="*/ 15703 w 16095"/>
                <a:gd name="T109" fmla="*/ 493 h 15059"/>
                <a:gd name="T110" fmla="*/ 15305 w 16095"/>
                <a:gd name="T111" fmla="*/ 182 h 15059"/>
                <a:gd name="T112" fmla="*/ 14815 w 16095"/>
                <a:gd name="T113" fmla="*/ 17 h 15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095" h="15059">
                  <a:moveTo>
                    <a:pt x="15089" y="11547"/>
                  </a:moveTo>
                  <a:lnTo>
                    <a:pt x="15088" y="11573"/>
                  </a:lnTo>
                  <a:lnTo>
                    <a:pt x="15086" y="11598"/>
                  </a:lnTo>
                  <a:lnTo>
                    <a:pt x="15083" y="11623"/>
                  </a:lnTo>
                  <a:lnTo>
                    <a:pt x="15079" y="11648"/>
                  </a:lnTo>
                  <a:lnTo>
                    <a:pt x="15073" y="11672"/>
                  </a:lnTo>
                  <a:lnTo>
                    <a:pt x="15066" y="11696"/>
                  </a:lnTo>
                  <a:lnTo>
                    <a:pt x="15059" y="11719"/>
                  </a:lnTo>
                  <a:lnTo>
                    <a:pt x="15050" y="11743"/>
                  </a:lnTo>
                  <a:lnTo>
                    <a:pt x="15040" y="11765"/>
                  </a:lnTo>
                  <a:lnTo>
                    <a:pt x="15029" y="11786"/>
                  </a:lnTo>
                  <a:lnTo>
                    <a:pt x="15016" y="11807"/>
                  </a:lnTo>
                  <a:lnTo>
                    <a:pt x="15003" y="11828"/>
                  </a:lnTo>
                  <a:lnTo>
                    <a:pt x="14988" y="11847"/>
                  </a:lnTo>
                  <a:lnTo>
                    <a:pt x="14974" y="11866"/>
                  </a:lnTo>
                  <a:lnTo>
                    <a:pt x="14958" y="11884"/>
                  </a:lnTo>
                  <a:lnTo>
                    <a:pt x="14941" y="11902"/>
                  </a:lnTo>
                  <a:lnTo>
                    <a:pt x="14924" y="11918"/>
                  </a:lnTo>
                  <a:lnTo>
                    <a:pt x="14906" y="11934"/>
                  </a:lnTo>
                  <a:lnTo>
                    <a:pt x="14887" y="11949"/>
                  </a:lnTo>
                  <a:lnTo>
                    <a:pt x="14867" y="11963"/>
                  </a:lnTo>
                  <a:lnTo>
                    <a:pt x="14847" y="11977"/>
                  </a:lnTo>
                  <a:lnTo>
                    <a:pt x="14826" y="11989"/>
                  </a:lnTo>
                  <a:lnTo>
                    <a:pt x="14803" y="12000"/>
                  </a:lnTo>
                  <a:lnTo>
                    <a:pt x="14781" y="12010"/>
                  </a:lnTo>
                  <a:lnTo>
                    <a:pt x="14759" y="12019"/>
                  </a:lnTo>
                  <a:lnTo>
                    <a:pt x="14735" y="12027"/>
                  </a:lnTo>
                  <a:lnTo>
                    <a:pt x="14712" y="12033"/>
                  </a:lnTo>
                  <a:lnTo>
                    <a:pt x="14687" y="12039"/>
                  </a:lnTo>
                  <a:lnTo>
                    <a:pt x="14663" y="12043"/>
                  </a:lnTo>
                  <a:lnTo>
                    <a:pt x="14637" y="12047"/>
                  </a:lnTo>
                  <a:lnTo>
                    <a:pt x="14612" y="12048"/>
                  </a:lnTo>
                  <a:lnTo>
                    <a:pt x="14586" y="12049"/>
                  </a:lnTo>
                  <a:lnTo>
                    <a:pt x="10059" y="12049"/>
                  </a:lnTo>
                  <a:lnTo>
                    <a:pt x="6036" y="12049"/>
                  </a:lnTo>
                  <a:lnTo>
                    <a:pt x="1509" y="12049"/>
                  </a:lnTo>
                  <a:lnTo>
                    <a:pt x="1483" y="12048"/>
                  </a:lnTo>
                  <a:lnTo>
                    <a:pt x="1458" y="12047"/>
                  </a:lnTo>
                  <a:lnTo>
                    <a:pt x="1432" y="12043"/>
                  </a:lnTo>
                  <a:lnTo>
                    <a:pt x="1407" y="12039"/>
                  </a:lnTo>
                  <a:lnTo>
                    <a:pt x="1383" y="12033"/>
                  </a:lnTo>
                  <a:lnTo>
                    <a:pt x="1359" y="12027"/>
                  </a:lnTo>
                  <a:lnTo>
                    <a:pt x="1336" y="12019"/>
                  </a:lnTo>
                  <a:lnTo>
                    <a:pt x="1313" y="12010"/>
                  </a:lnTo>
                  <a:lnTo>
                    <a:pt x="1291" y="12000"/>
                  </a:lnTo>
                  <a:lnTo>
                    <a:pt x="1268" y="11989"/>
                  </a:lnTo>
                  <a:lnTo>
                    <a:pt x="1248" y="11977"/>
                  </a:lnTo>
                  <a:lnTo>
                    <a:pt x="1227" y="11963"/>
                  </a:lnTo>
                  <a:lnTo>
                    <a:pt x="1208" y="11949"/>
                  </a:lnTo>
                  <a:lnTo>
                    <a:pt x="1189" y="11934"/>
                  </a:lnTo>
                  <a:lnTo>
                    <a:pt x="1171" y="11918"/>
                  </a:lnTo>
                  <a:lnTo>
                    <a:pt x="1153" y="11902"/>
                  </a:lnTo>
                  <a:lnTo>
                    <a:pt x="1137" y="11884"/>
                  </a:lnTo>
                  <a:lnTo>
                    <a:pt x="1121" y="11866"/>
                  </a:lnTo>
                  <a:lnTo>
                    <a:pt x="1106" y="11847"/>
                  </a:lnTo>
                  <a:lnTo>
                    <a:pt x="1091" y="11828"/>
                  </a:lnTo>
                  <a:lnTo>
                    <a:pt x="1078" y="11807"/>
                  </a:lnTo>
                  <a:lnTo>
                    <a:pt x="1066" y="11786"/>
                  </a:lnTo>
                  <a:lnTo>
                    <a:pt x="1055" y="11765"/>
                  </a:lnTo>
                  <a:lnTo>
                    <a:pt x="1045" y="11743"/>
                  </a:lnTo>
                  <a:lnTo>
                    <a:pt x="1036" y="11719"/>
                  </a:lnTo>
                  <a:lnTo>
                    <a:pt x="1028" y="11696"/>
                  </a:lnTo>
                  <a:lnTo>
                    <a:pt x="1022" y="11672"/>
                  </a:lnTo>
                  <a:lnTo>
                    <a:pt x="1016" y="11648"/>
                  </a:lnTo>
                  <a:lnTo>
                    <a:pt x="1012" y="11623"/>
                  </a:lnTo>
                  <a:lnTo>
                    <a:pt x="1009" y="11598"/>
                  </a:lnTo>
                  <a:lnTo>
                    <a:pt x="1007" y="11573"/>
                  </a:lnTo>
                  <a:lnTo>
                    <a:pt x="1006" y="11547"/>
                  </a:lnTo>
                  <a:lnTo>
                    <a:pt x="1006" y="1506"/>
                  </a:lnTo>
                  <a:lnTo>
                    <a:pt x="1007" y="1480"/>
                  </a:lnTo>
                  <a:lnTo>
                    <a:pt x="1009" y="1455"/>
                  </a:lnTo>
                  <a:lnTo>
                    <a:pt x="1012" y="1430"/>
                  </a:lnTo>
                  <a:lnTo>
                    <a:pt x="1016" y="1405"/>
                  </a:lnTo>
                  <a:lnTo>
                    <a:pt x="1022" y="1381"/>
                  </a:lnTo>
                  <a:lnTo>
                    <a:pt x="1028" y="1356"/>
                  </a:lnTo>
                  <a:lnTo>
                    <a:pt x="1036" y="1333"/>
                  </a:lnTo>
                  <a:lnTo>
                    <a:pt x="1045" y="1310"/>
                  </a:lnTo>
                  <a:lnTo>
                    <a:pt x="1055" y="1288"/>
                  </a:lnTo>
                  <a:lnTo>
                    <a:pt x="1066" y="1267"/>
                  </a:lnTo>
                  <a:lnTo>
                    <a:pt x="1078" y="1246"/>
                  </a:lnTo>
                  <a:lnTo>
                    <a:pt x="1091" y="1225"/>
                  </a:lnTo>
                  <a:lnTo>
                    <a:pt x="1106" y="1206"/>
                  </a:lnTo>
                  <a:lnTo>
                    <a:pt x="1121" y="1187"/>
                  </a:lnTo>
                  <a:lnTo>
                    <a:pt x="1137" y="1169"/>
                  </a:lnTo>
                  <a:lnTo>
                    <a:pt x="1153" y="1151"/>
                  </a:lnTo>
                  <a:lnTo>
                    <a:pt x="1171" y="1135"/>
                  </a:lnTo>
                  <a:lnTo>
                    <a:pt x="1189" y="1119"/>
                  </a:lnTo>
                  <a:lnTo>
                    <a:pt x="1208" y="1103"/>
                  </a:lnTo>
                  <a:lnTo>
                    <a:pt x="1227" y="1090"/>
                  </a:lnTo>
                  <a:lnTo>
                    <a:pt x="1248" y="1077"/>
                  </a:lnTo>
                  <a:lnTo>
                    <a:pt x="1268" y="1064"/>
                  </a:lnTo>
                  <a:lnTo>
                    <a:pt x="1291" y="1053"/>
                  </a:lnTo>
                  <a:lnTo>
                    <a:pt x="1313" y="1043"/>
                  </a:lnTo>
                  <a:lnTo>
                    <a:pt x="1336" y="1034"/>
                  </a:lnTo>
                  <a:lnTo>
                    <a:pt x="1359" y="1027"/>
                  </a:lnTo>
                  <a:lnTo>
                    <a:pt x="1383" y="1020"/>
                  </a:lnTo>
                  <a:lnTo>
                    <a:pt x="1407" y="1014"/>
                  </a:lnTo>
                  <a:lnTo>
                    <a:pt x="1432" y="1010"/>
                  </a:lnTo>
                  <a:lnTo>
                    <a:pt x="1458" y="1007"/>
                  </a:lnTo>
                  <a:lnTo>
                    <a:pt x="1483" y="1005"/>
                  </a:lnTo>
                  <a:lnTo>
                    <a:pt x="1509" y="1004"/>
                  </a:lnTo>
                  <a:lnTo>
                    <a:pt x="14586" y="1004"/>
                  </a:lnTo>
                  <a:lnTo>
                    <a:pt x="14612" y="1005"/>
                  </a:lnTo>
                  <a:lnTo>
                    <a:pt x="14637" y="1007"/>
                  </a:lnTo>
                  <a:lnTo>
                    <a:pt x="14663" y="1010"/>
                  </a:lnTo>
                  <a:lnTo>
                    <a:pt x="14687" y="1014"/>
                  </a:lnTo>
                  <a:lnTo>
                    <a:pt x="14712" y="1020"/>
                  </a:lnTo>
                  <a:lnTo>
                    <a:pt x="14735" y="1027"/>
                  </a:lnTo>
                  <a:lnTo>
                    <a:pt x="14759" y="1034"/>
                  </a:lnTo>
                  <a:lnTo>
                    <a:pt x="14781" y="1043"/>
                  </a:lnTo>
                  <a:lnTo>
                    <a:pt x="14803" y="1053"/>
                  </a:lnTo>
                  <a:lnTo>
                    <a:pt x="14826" y="1064"/>
                  </a:lnTo>
                  <a:lnTo>
                    <a:pt x="14847" y="1077"/>
                  </a:lnTo>
                  <a:lnTo>
                    <a:pt x="14867" y="1090"/>
                  </a:lnTo>
                  <a:lnTo>
                    <a:pt x="14887" y="1103"/>
                  </a:lnTo>
                  <a:lnTo>
                    <a:pt x="14906" y="1119"/>
                  </a:lnTo>
                  <a:lnTo>
                    <a:pt x="14924" y="1135"/>
                  </a:lnTo>
                  <a:lnTo>
                    <a:pt x="14941" y="1151"/>
                  </a:lnTo>
                  <a:lnTo>
                    <a:pt x="14958" y="1169"/>
                  </a:lnTo>
                  <a:lnTo>
                    <a:pt x="14974" y="1187"/>
                  </a:lnTo>
                  <a:lnTo>
                    <a:pt x="14988" y="1206"/>
                  </a:lnTo>
                  <a:lnTo>
                    <a:pt x="15003" y="1225"/>
                  </a:lnTo>
                  <a:lnTo>
                    <a:pt x="15016" y="1246"/>
                  </a:lnTo>
                  <a:lnTo>
                    <a:pt x="15029" y="1267"/>
                  </a:lnTo>
                  <a:lnTo>
                    <a:pt x="15040" y="1288"/>
                  </a:lnTo>
                  <a:lnTo>
                    <a:pt x="15050" y="1310"/>
                  </a:lnTo>
                  <a:lnTo>
                    <a:pt x="15059" y="1333"/>
                  </a:lnTo>
                  <a:lnTo>
                    <a:pt x="15066" y="1356"/>
                  </a:lnTo>
                  <a:lnTo>
                    <a:pt x="15073" y="1381"/>
                  </a:lnTo>
                  <a:lnTo>
                    <a:pt x="15079" y="1405"/>
                  </a:lnTo>
                  <a:lnTo>
                    <a:pt x="15083" y="1430"/>
                  </a:lnTo>
                  <a:lnTo>
                    <a:pt x="15086" y="1455"/>
                  </a:lnTo>
                  <a:lnTo>
                    <a:pt x="15088" y="1480"/>
                  </a:lnTo>
                  <a:lnTo>
                    <a:pt x="15089" y="1506"/>
                  </a:lnTo>
                  <a:lnTo>
                    <a:pt x="15089" y="11547"/>
                  </a:lnTo>
                  <a:close/>
                  <a:moveTo>
                    <a:pt x="14586" y="0"/>
                  </a:moveTo>
                  <a:lnTo>
                    <a:pt x="1509" y="0"/>
                  </a:lnTo>
                  <a:lnTo>
                    <a:pt x="1431" y="2"/>
                  </a:lnTo>
                  <a:lnTo>
                    <a:pt x="1354" y="8"/>
                  </a:lnTo>
                  <a:lnTo>
                    <a:pt x="1279" y="17"/>
                  </a:lnTo>
                  <a:lnTo>
                    <a:pt x="1204" y="30"/>
                  </a:lnTo>
                  <a:lnTo>
                    <a:pt x="1132" y="47"/>
                  </a:lnTo>
                  <a:lnTo>
                    <a:pt x="1060" y="67"/>
                  </a:lnTo>
                  <a:lnTo>
                    <a:pt x="990" y="91"/>
                  </a:lnTo>
                  <a:lnTo>
                    <a:pt x="921" y="118"/>
                  </a:lnTo>
                  <a:lnTo>
                    <a:pt x="854" y="149"/>
                  </a:lnTo>
                  <a:lnTo>
                    <a:pt x="790" y="182"/>
                  </a:lnTo>
                  <a:lnTo>
                    <a:pt x="726" y="218"/>
                  </a:lnTo>
                  <a:lnTo>
                    <a:pt x="665" y="257"/>
                  </a:lnTo>
                  <a:lnTo>
                    <a:pt x="606" y="299"/>
                  </a:lnTo>
                  <a:lnTo>
                    <a:pt x="549" y="344"/>
                  </a:lnTo>
                  <a:lnTo>
                    <a:pt x="494" y="392"/>
                  </a:lnTo>
                  <a:lnTo>
                    <a:pt x="442" y="441"/>
                  </a:lnTo>
                  <a:lnTo>
                    <a:pt x="391" y="493"/>
                  </a:lnTo>
                  <a:lnTo>
                    <a:pt x="344" y="548"/>
                  </a:lnTo>
                  <a:lnTo>
                    <a:pt x="300" y="605"/>
                  </a:lnTo>
                  <a:lnTo>
                    <a:pt x="258" y="664"/>
                  </a:lnTo>
                  <a:lnTo>
                    <a:pt x="218" y="725"/>
                  </a:lnTo>
                  <a:lnTo>
                    <a:pt x="182" y="788"/>
                  </a:lnTo>
                  <a:lnTo>
                    <a:pt x="149" y="853"/>
                  </a:lnTo>
                  <a:lnTo>
                    <a:pt x="119" y="920"/>
                  </a:lnTo>
                  <a:lnTo>
                    <a:pt x="92" y="988"/>
                  </a:lnTo>
                  <a:lnTo>
                    <a:pt x="67" y="1058"/>
                  </a:lnTo>
                  <a:lnTo>
                    <a:pt x="47" y="1130"/>
                  </a:lnTo>
                  <a:lnTo>
                    <a:pt x="30" y="1203"/>
                  </a:lnTo>
                  <a:lnTo>
                    <a:pt x="17" y="1277"/>
                  </a:lnTo>
                  <a:lnTo>
                    <a:pt x="8" y="1352"/>
                  </a:lnTo>
                  <a:lnTo>
                    <a:pt x="2" y="1429"/>
                  </a:lnTo>
                  <a:lnTo>
                    <a:pt x="0" y="1506"/>
                  </a:lnTo>
                  <a:lnTo>
                    <a:pt x="0" y="11547"/>
                  </a:lnTo>
                  <a:lnTo>
                    <a:pt x="2" y="11624"/>
                  </a:lnTo>
                  <a:lnTo>
                    <a:pt x="8" y="11700"/>
                  </a:lnTo>
                  <a:lnTo>
                    <a:pt x="17" y="11776"/>
                  </a:lnTo>
                  <a:lnTo>
                    <a:pt x="30" y="11850"/>
                  </a:lnTo>
                  <a:lnTo>
                    <a:pt x="47" y="11922"/>
                  </a:lnTo>
                  <a:lnTo>
                    <a:pt x="67" y="11994"/>
                  </a:lnTo>
                  <a:lnTo>
                    <a:pt x="92" y="12064"/>
                  </a:lnTo>
                  <a:lnTo>
                    <a:pt x="118" y="12132"/>
                  </a:lnTo>
                  <a:lnTo>
                    <a:pt x="148" y="12198"/>
                  </a:lnTo>
                  <a:lnTo>
                    <a:pt x="181" y="12264"/>
                  </a:lnTo>
                  <a:lnTo>
                    <a:pt x="217" y="12326"/>
                  </a:lnTo>
                  <a:lnTo>
                    <a:pt x="257" y="12387"/>
                  </a:lnTo>
                  <a:lnTo>
                    <a:pt x="299" y="12446"/>
                  </a:lnTo>
                  <a:lnTo>
                    <a:pt x="343" y="12504"/>
                  </a:lnTo>
                  <a:lnTo>
                    <a:pt x="390" y="12558"/>
                  </a:lnTo>
                  <a:lnTo>
                    <a:pt x="441" y="12610"/>
                  </a:lnTo>
                  <a:lnTo>
                    <a:pt x="493" y="12660"/>
                  </a:lnTo>
                  <a:lnTo>
                    <a:pt x="547" y="12707"/>
                  </a:lnTo>
                  <a:lnTo>
                    <a:pt x="604" y="12752"/>
                  </a:lnTo>
                  <a:lnTo>
                    <a:pt x="663" y="12794"/>
                  </a:lnTo>
                  <a:lnTo>
                    <a:pt x="724" y="12833"/>
                  </a:lnTo>
                  <a:lnTo>
                    <a:pt x="787" y="12869"/>
                  </a:lnTo>
                  <a:lnTo>
                    <a:pt x="852" y="12902"/>
                  </a:lnTo>
                  <a:lnTo>
                    <a:pt x="918" y="12933"/>
                  </a:lnTo>
                  <a:lnTo>
                    <a:pt x="987" y="12959"/>
                  </a:lnTo>
                  <a:lnTo>
                    <a:pt x="1056" y="12984"/>
                  </a:lnTo>
                  <a:lnTo>
                    <a:pt x="1128" y="13004"/>
                  </a:lnTo>
                  <a:lnTo>
                    <a:pt x="1201" y="13021"/>
                  </a:lnTo>
                  <a:lnTo>
                    <a:pt x="1275" y="13035"/>
                  </a:lnTo>
                  <a:lnTo>
                    <a:pt x="1350" y="13044"/>
                  </a:lnTo>
                  <a:lnTo>
                    <a:pt x="1426" y="13050"/>
                  </a:lnTo>
                  <a:lnTo>
                    <a:pt x="1504" y="13053"/>
                  </a:lnTo>
                  <a:lnTo>
                    <a:pt x="6539" y="13053"/>
                  </a:lnTo>
                  <a:lnTo>
                    <a:pt x="6539" y="13663"/>
                  </a:lnTo>
                  <a:lnTo>
                    <a:pt x="3399" y="14070"/>
                  </a:lnTo>
                  <a:lnTo>
                    <a:pt x="3378" y="14076"/>
                  </a:lnTo>
                  <a:lnTo>
                    <a:pt x="3358" y="14082"/>
                  </a:lnTo>
                  <a:lnTo>
                    <a:pt x="3338" y="14090"/>
                  </a:lnTo>
                  <a:lnTo>
                    <a:pt x="3319" y="14098"/>
                  </a:lnTo>
                  <a:lnTo>
                    <a:pt x="3299" y="14106"/>
                  </a:lnTo>
                  <a:lnTo>
                    <a:pt x="3280" y="14116"/>
                  </a:lnTo>
                  <a:lnTo>
                    <a:pt x="3262" y="14126"/>
                  </a:lnTo>
                  <a:lnTo>
                    <a:pt x="3245" y="14137"/>
                  </a:lnTo>
                  <a:lnTo>
                    <a:pt x="3228" y="14149"/>
                  </a:lnTo>
                  <a:lnTo>
                    <a:pt x="3211" y="14161"/>
                  </a:lnTo>
                  <a:lnTo>
                    <a:pt x="3196" y="14174"/>
                  </a:lnTo>
                  <a:lnTo>
                    <a:pt x="3180" y="14188"/>
                  </a:lnTo>
                  <a:lnTo>
                    <a:pt x="3166" y="14203"/>
                  </a:lnTo>
                  <a:lnTo>
                    <a:pt x="3151" y="14217"/>
                  </a:lnTo>
                  <a:lnTo>
                    <a:pt x="3138" y="14233"/>
                  </a:lnTo>
                  <a:lnTo>
                    <a:pt x="3124" y="14249"/>
                  </a:lnTo>
                  <a:lnTo>
                    <a:pt x="3112" y="14265"/>
                  </a:lnTo>
                  <a:lnTo>
                    <a:pt x="3100" y="14282"/>
                  </a:lnTo>
                  <a:lnTo>
                    <a:pt x="3089" y="14299"/>
                  </a:lnTo>
                  <a:lnTo>
                    <a:pt x="3079" y="14316"/>
                  </a:lnTo>
                  <a:lnTo>
                    <a:pt x="3070" y="14335"/>
                  </a:lnTo>
                  <a:lnTo>
                    <a:pt x="3061" y="14353"/>
                  </a:lnTo>
                  <a:lnTo>
                    <a:pt x="3053" y="14372"/>
                  </a:lnTo>
                  <a:lnTo>
                    <a:pt x="3046" y="14391"/>
                  </a:lnTo>
                  <a:lnTo>
                    <a:pt x="3039" y="14411"/>
                  </a:lnTo>
                  <a:lnTo>
                    <a:pt x="3034" y="14431"/>
                  </a:lnTo>
                  <a:lnTo>
                    <a:pt x="3029" y="14452"/>
                  </a:lnTo>
                  <a:lnTo>
                    <a:pt x="3025" y="14473"/>
                  </a:lnTo>
                  <a:lnTo>
                    <a:pt x="3022" y="14493"/>
                  </a:lnTo>
                  <a:lnTo>
                    <a:pt x="3020" y="14514"/>
                  </a:lnTo>
                  <a:lnTo>
                    <a:pt x="3018" y="14536"/>
                  </a:lnTo>
                  <a:lnTo>
                    <a:pt x="3018" y="14557"/>
                  </a:lnTo>
                  <a:lnTo>
                    <a:pt x="3019" y="14583"/>
                  </a:lnTo>
                  <a:lnTo>
                    <a:pt x="3020" y="14608"/>
                  </a:lnTo>
                  <a:lnTo>
                    <a:pt x="3024" y="14633"/>
                  </a:lnTo>
                  <a:lnTo>
                    <a:pt x="3028" y="14658"/>
                  </a:lnTo>
                  <a:lnTo>
                    <a:pt x="3034" y="14682"/>
                  </a:lnTo>
                  <a:lnTo>
                    <a:pt x="3040" y="14707"/>
                  </a:lnTo>
                  <a:lnTo>
                    <a:pt x="3048" y="14730"/>
                  </a:lnTo>
                  <a:lnTo>
                    <a:pt x="3057" y="14753"/>
                  </a:lnTo>
                  <a:lnTo>
                    <a:pt x="3067" y="14775"/>
                  </a:lnTo>
                  <a:lnTo>
                    <a:pt x="3078" y="14797"/>
                  </a:lnTo>
                  <a:lnTo>
                    <a:pt x="3090" y="14818"/>
                  </a:lnTo>
                  <a:lnTo>
                    <a:pt x="3103" y="14838"/>
                  </a:lnTo>
                  <a:lnTo>
                    <a:pt x="3117" y="14857"/>
                  </a:lnTo>
                  <a:lnTo>
                    <a:pt x="3132" y="14876"/>
                  </a:lnTo>
                  <a:lnTo>
                    <a:pt x="3149" y="14894"/>
                  </a:lnTo>
                  <a:lnTo>
                    <a:pt x="3165" y="14912"/>
                  </a:lnTo>
                  <a:lnTo>
                    <a:pt x="3183" y="14928"/>
                  </a:lnTo>
                  <a:lnTo>
                    <a:pt x="3201" y="14945"/>
                  </a:lnTo>
                  <a:lnTo>
                    <a:pt x="3220" y="14960"/>
                  </a:lnTo>
                  <a:lnTo>
                    <a:pt x="3239" y="14974"/>
                  </a:lnTo>
                  <a:lnTo>
                    <a:pt x="3260" y="14987"/>
                  </a:lnTo>
                  <a:lnTo>
                    <a:pt x="3280" y="14999"/>
                  </a:lnTo>
                  <a:lnTo>
                    <a:pt x="3302" y="15010"/>
                  </a:lnTo>
                  <a:lnTo>
                    <a:pt x="3325" y="15020"/>
                  </a:lnTo>
                  <a:lnTo>
                    <a:pt x="3348" y="15029"/>
                  </a:lnTo>
                  <a:lnTo>
                    <a:pt x="3371" y="15037"/>
                  </a:lnTo>
                  <a:lnTo>
                    <a:pt x="3395" y="15043"/>
                  </a:lnTo>
                  <a:lnTo>
                    <a:pt x="3419" y="15049"/>
                  </a:lnTo>
                  <a:lnTo>
                    <a:pt x="3444" y="15053"/>
                  </a:lnTo>
                  <a:lnTo>
                    <a:pt x="3469" y="15056"/>
                  </a:lnTo>
                  <a:lnTo>
                    <a:pt x="3495" y="15058"/>
                  </a:lnTo>
                  <a:lnTo>
                    <a:pt x="3521" y="15059"/>
                  </a:lnTo>
                  <a:lnTo>
                    <a:pt x="12574" y="15059"/>
                  </a:lnTo>
                  <a:lnTo>
                    <a:pt x="12600" y="15058"/>
                  </a:lnTo>
                  <a:lnTo>
                    <a:pt x="12626" y="15056"/>
                  </a:lnTo>
                  <a:lnTo>
                    <a:pt x="12651" y="15053"/>
                  </a:lnTo>
                  <a:lnTo>
                    <a:pt x="12676" y="15049"/>
                  </a:lnTo>
                  <a:lnTo>
                    <a:pt x="12700" y="15043"/>
                  </a:lnTo>
                  <a:lnTo>
                    <a:pt x="12724" y="15037"/>
                  </a:lnTo>
                  <a:lnTo>
                    <a:pt x="12747" y="15029"/>
                  </a:lnTo>
                  <a:lnTo>
                    <a:pt x="12770" y="15020"/>
                  </a:lnTo>
                  <a:lnTo>
                    <a:pt x="12793" y="15010"/>
                  </a:lnTo>
                  <a:lnTo>
                    <a:pt x="12814" y="14999"/>
                  </a:lnTo>
                  <a:lnTo>
                    <a:pt x="12835" y="14987"/>
                  </a:lnTo>
                  <a:lnTo>
                    <a:pt x="12856" y="14974"/>
                  </a:lnTo>
                  <a:lnTo>
                    <a:pt x="12875" y="14960"/>
                  </a:lnTo>
                  <a:lnTo>
                    <a:pt x="12894" y="14945"/>
                  </a:lnTo>
                  <a:lnTo>
                    <a:pt x="12912" y="14928"/>
                  </a:lnTo>
                  <a:lnTo>
                    <a:pt x="12930" y="14912"/>
                  </a:lnTo>
                  <a:lnTo>
                    <a:pt x="12946" y="14894"/>
                  </a:lnTo>
                  <a:lnTo>
                    <a:pt x="12963" y="14876"/>
                  </a:lnTo>
                  <a:lnTo>
                    <a:pt x="12978" y="14857"/>
                  </a:lnTo>
                  <a:lnTo>
                    <a:pt x="12992" y="14838"/>
                  </a:lnTo>
                  <a:lnTo>
                    <a:pt x="13005" y="14818"/>
                  </a:lnTo>
                  <a:lnTo>
                    <a:pt x="13017" y="14797"/>
                  </a:lnTo>
                  <a:lnTo>
                    <a:pt x="13028" y="14775"/>
                  </a:lnTo>
                  <a:lnTo>
                    <a:pt x="13038" y="14753"/>
                  </a:lnTo>
                  <a:lnTo>
                    <a:pt x="13047" y="14730"/>
                  </a:lnTo>
                  <a:lnTo>
                    <a:pt x="13055" y="14707"/>
                  </a:lnTo>
                  <a:lnTo>
                    <a:pt x="13061" y="14682"/>
                  </a:lnTo>
                  <a:lnTo>
                    <a:pt x="13067" y="14658"/>
                  </a:lnTo>
                  <a:lnTo>
                    <a:pt x="13071" y="14633"/>
                  </a:lnTo>
                  <a:lnTo>
                    <a:pt x="13074" y="14608"/>
                  </a:lnTo>
                  <a:lnTo>
                    <a:pt x="13076" y="14583"/>
                  </a:lnTo>
                  <a:lnTo>
                    <a:pt x="13077" y="14557"/>
                  </a:lnTo>
                  <a:lnTo>
                    <a:pt x="13077" y="14536"/>
                  </a:lnTo>
                  <a:lnTo>
                    <a:pt x="13075" y="14514"/>
                  </a:lnTo>
                  <a:lnTo>
                    <a:pt x="13073" y="14493"/>
                  </a:lnTo>
                  <a:lnTo>
                    <a:pt x="13070" y="14473"/>
                  </a:lnTo>
                  <a:lnTo>
                    <a:pt x="13066" y="14452"/>
                  </a:lnTo>
                  <a:lnTo>
                    <a:pt x="13061" y="14431"/>
                  </a:lnTo>
                  <a:lnTo>
                    <a:pt x="13056" y="14411"/>
                  </a:lnTo>
                  <a:lnTo>
                    <a:pt x="13049" y="14391"/>
                  </a:lnTo>
                  <a:lnTo>
                    <a:pt x="13042" y="14372"/>
                  </a:lnTo>
                  <a:lnTo>
                    <a:pt x="13034" y="14353"/>
                  </a:lnTo>
                  <a:lnTo>
                    <a:pt x="13025" y="14335"/>
                  </a:lnTo>
                  <a:lnTo>
                    <a:pt x="13016" y="14316"/>
                  </a:lnTo>
                  <a:lnTo>
                    <a:pt x="13006" y="14299"/>
                  </a:lnTo>
                  <a:lnTo>
                    <a:pt x="12995" y="14282"/>
                  </a:lnTo>
                  <a:lnTo>
                    <a:pt x="12983" y="14265"/>
                  </a:lnTo>
                  <a:lnTo>
                    <a:pt x="12971" y="14249"/>
                  </a:lnTo>
                  <a:lnTo>
                    <a:pt x="12957" y="14233"/>
                  </a:lnTo>
                  <a:lnTo>
                    <a:pt x="12944" y="14217"/>
                  </a:lnTo>
                  <a:lnTo>
                    <a:pt x="12930" y="14203"/>
                  </a:lnTo>
                  <a:lnTo>
                    <a:pt x="12915" y="14188"/>
                  </a:lnTo>
                  <a:lnTo>
                    <a:pt x="12900" y="14174"/>
                  </a:lnTo>
                  <a:lnTo>
                    <a:pt x="12884" y="14161"/>
                  </a:lnTo>
                  <a:lnTo>
                    <a:pt x="12867" y="14149"/>
                  </a:lnTo>
                  <a:lnTo>
                    <a:pt x="12850" y="14137"/>
                  </a:lnTo>
                  <a:lnTo>
                    <a:pt x="12833" y="14126"/>
                  </a:lnTo>
                  <a:lnTo>
                    <a:pt x="12815" y="14116"/>
                  </a:lnTo>
                  <a:lnTo>
                    <a:pt x="12796" y="14106"/>
                  </a:lnTo>
                  <a:lnTo>
                    <a:pt x="12776" y="14098"/>
                  </a:lnTo>
                  <a:lnTo>
                    <a:pt x="12757" y="14090"/>
                  </a:lnTo>
                  <a:lnTo>
                    <a:pt x="12737" y="14082"/>
                  </a:lnTo>
                  <a:lnTo>
                    <a:pt x="12717" y="14076"/>
                  </a:lnTo>
                  <a:lnTo>
                    <a:pt x="12696" y="14070"/>
                  </a:lnTo>
                  <a:lnTo>
                    <a:pt x="9556" y="13663"/>
                  </a:lnTo>
                  <a:lnTo>
                    <a:pt x="9556" y="13053"/>
                  </a:lnTo>
                  <a:lnTo>
                    <a:pt x="14591" y="13053"/>
                  </a:lnTo>
                  <a:lnTo>
                    <a:pt x="14669" y="13050"/>
                  </a:lnTo>
                  <a:lnTo>
                    <a:pt x="14745" y="13044"/>
                  </a:lnTo>
                  <a:lnTo>
                    <a:pt x="14820" y="13035"/>
                  </a:lnTo>
                  <a:lnTo>
                    <a:pt x="14894" y="13021"/>
                  </a:lnTo>
                  <a:lnTo>
                    <a:pt x="14967" y="13004"/>
                  </a:lnTo>
                  <a:lnTo>
                    <a:pt x="15039" y="12984"/>
                  </a:lnTo>
                  <a:lnTo>
                    <a:pt x="15108" y="12959"/>
                  </a:lnTo>
                  <a:lnTo>
                    <a:pt x="15177" y="12933"/>
                  </a:lnTo>
                  <a:lnTo>
                    <a:pt x="15243" y="12902"/>
                  </a:lnTo>
                  <a:lnTo>
                    <a:pt x="15308" y="12869"/>
                  </a:lnTo>
                  <a:lnTo>
                    <a:pt x="15371" y="12833"/>
                  </a:lnTo>
                  <a:lnTo>
                    <a:pt x="15432" y="12794"/>
                  </a:lnTo>
                  <a:lnTo>
                    <a:pt x="15491" y="12752"/>
                  </a:lnTo>
                  <a:lnTo>
                    <a:pt x="15548" y="12707"/>
                  </a:lnTo>
                  <a:lnTo>
                    <a:pt x="15602" y="12660"/>
                  </a:lnTo>
                  <a:lnTo>
                    <a:pt x="15654" y="12610"/>
                  </a:lnTo>
                  <a:lnTo>
                    <a:pt x="15705" y="12558"/>
                  </a:lnTo>
                  <a:lnTo>
                    <a:pt x="15752" y="12504"/>
                  </a:lnTo>
                  <a:lnTo>
                    <a:pt x="15796" y="12446"/>
                  </a:lnTo>
                  <a:lnTo>
                    <a:pt x="15838" y="12387"/>
                  </a:lnTo>
                  <a:lnTo>
                    <a:pt x="15878" y="12326"/>
                  </a:lnTo>
                  <a:lnTo>
                    <a:pt x="15914" y="12264"/>
                  </a:lnTo>
                  <a:lnTo>
                    <a:pt x="15947" y="12198"/>
                  </a:lnTo>
                  <a:lnTo>
                    <a:pt x="15977" y="12132"/>
                  </a:lnTo>
                  <a:lnTo>
                    <a:pt x="16003" y="12064"/>
                  </a:lnTo>
                  <a:lnTo>
                    <a:pt x="16028" y="11994"/>
                  </a:lnTo>
                  <a:lnTo>
                    <a:pt x="16048" y="11922"/>
                  </a:lnTo>
                  <a:lnTo>
                    <a:pt x="16065" y="11850"/>
                  </a:lnTo>
                  <a:lnTo>
                    <a:pt x="16078" y="11776"/>
                  </a:lnTo>
                  <a:lnTo>
                    <a:pt x="16087" y="11700"/>
                  </a:lnTo>
                  <a:lnTo>
                    <a:pt x="16093" y="11624"/>
                  </a:lnTo>
                  <a:lnTo>
                    <a:pt x="16095" y="11547"/>
                  </a:lnTo>
                  <a:lnTo>
                    <a:pt x="16095" y="1506"/>
                  </a:lnTo>
                  <a:lnTo>
                    <a:pt x="16093" y="1429"/>
                  </a:lnTo>
                  <a:lnTo>
                    <a:pt x="16087" y="1352"/>
                  </a:lnTo>
                  <a:lnTo>
                    <a:pt x="16078" y="1277"/>
                  </a:lnTo>
                  <a:lnTo>
                    <a:pt x="16064" y="1203"/>
                  </a:lnTo>
                  <a:lnTo>
                    <a:pt x="16048" y="1130"/>
                  </a:lnTo>
                  <a:lnTo>
                    <a:pt x="16028" y="1058"/>
                  </a:lnTo>
                  <a:lnTo>
                    <a:pt x="16003" y="988"/>
                  </a:lnTo>
                  <a:lnTo>
                    <a:pt x="15976" y="920"/>
                  </a:lnTo>
                  <a:lnTo>
                    <a:pt x="15946" y="853"/>
                  </a:lnTo>
                  <a:lnTo>
                    <a:pt x="15913" y="788"/>
                  </a:lnTo>
                  <a:lnTo>
                    <a:pt x="15877" y="725"/>
                  </a:lnTo>
                  <a:lnTo>
                    <a:pt x="15837" y="664"/>
                  </a:lnTo>
                  <a:lnTo>
                    <a:pt x="15795" y="605"/>
                  </a:lnTo>
                  <a:lnTo>
                    <a:pt x="15750" y="548"/>
                  </a:lnTo>
                  <a:lnTo>
                    <a:pt x="15703" y="493"/>
                  </a:lnTo>
                  <a:lnTo>
                    <a:pt x="15652" y="441"/>
                  </a:lnTo>
                  <a:lnTo>
                    <a:pt x="15600" y="392"/>
                  </a:lnTo>
                  <a:lnTo>
                    <a:pt x="15546" y="344"/>
                  </a:lnTo>
                  <a:lnTo>
                    <a:pt x="15488" y="299"/>
                  </a:lnTo>
                  <a:lnTo>
                    <a:pt x="15429" y="257"/>
                  </a:lnTo>
                  <a:lnTo>
                    <a:pt x="15369" y="218"/>
                  </a:lnTo>
                  <a:lnTo>
                    <a:pt x="15305" y="182"/>
                  </a:lnTo>
                  <a:lnTo>
                    <a:pt x="15240" y="149"/>
                  </a:lnTo>
                  <a:lnTo>
                    <a:pt x="15174" y="118"/>
                  </a:lnTo>
                  <a:lnTo>
                    <a:pt x="15105" y="91"/>
                  </a:lnTo>
                  <a:lnTo>
                    <a:pt x="15035" y="67"/>
                  </a:lnTo>
                  <a:lnTo>
                    <a:pt x="14963" y="47"/>
                  </a:lnTo>
                  <a:lnTo>
                    <a:pt x="14890" y="30"/>
                  </a:lnTo>
                  <a:lnTo>
                    <a:pt x="14815" y="17"/>
                  </a:lnTo>
                  <a:lnTo>
                    <a:pt x="14740" y="8"/>
                  </a:lnTo>
                  <a:lnTo>
                    <a:pt x="14664" y="2"/>
                  </a:lnTo>
                  <a:lnTo>
                    <a:pt x="1458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grpSp>
      <p:grpSp>
        <p:nvGrpSpPr>
          <p:cNvPr id="31" name="Group 10"/>
          <p:cNvGrpSpPr/>
          <p:nvPr/>
        </p:nvGrpSpPr>
        <p:grpSpPr>
          <a:xfrm>
            <a:off x="5393008" y="5441086"/>
            <a:ext cx="342158" cy="341371"/>
            <a:chOff x="4594225" y="2119313"/>
            <a:chExt cx="690563" cy="688975"/>
          </a:xfrm>
          <a:solidFill>
            <a:schemeClr val="bg1">
              <a:lumMod val="65000"/>
            </a:schemeClr>
          </a:solidFill>
        </p:grpSpPr>
        <p:sp>
          <p:nvSpPr>
            <p:cNvPr id="50" name="Freeform 74"/>
            <p:cNvSpPr>
              <a:spLocks noEditPoints="1"/>
            </p:cNvSpPr>
            <p:nvPr/>
          </p:nvSpPr>
          <p:spPr bwMode="auto">
            <a:xfrm>
              <a:off x="4594225" y="2119313"/>
              <a:ext cx="690563" cy="688975"/>
            </a:xfrm>
            <a:custGeom>
              <a:avLst/>
              <a:gdLst>
                <a:gd name="T0" fmla="*/ 13014 w 16095"/>
                <a:gd name="T1" fmla="*/ 9314 h 16058"/>
                <a:gd name="T2" fmla="*/ 12601 w 16095"/>
                <a:gd name="T3" fmla="*/ 10148 h 16058"/>
                <a:gd name="T4" fmla="*/ 12483 w 16095"/>
                <a:gd name="T5" fmla="*/ 10816 h 16058"/>
                <a:gd name="T6" fmla="*/ 11103 w 16095"/>
                <a:gd name="T7" fmla="*/ 12535 h 16058"/>
                <a:gd name="T8" fmla="*/ 10453 w 16095"/>
                <a:gd name="T9" fmla="*/ 12465 h 16058"/>
                <a:gd name="T10" fmla="*/ 9575 w 16095"/>
                <a:gd name="T11" fmla="*/ 12816 h 16058"/>
                <a:gd name="T12" fmla="*/ 9126 w 16095"/>
                <a:gd name="T13" fmla="*/ 13268 h 16058"/>
                <a:gd name="T14" fmla="*/ 6955 w 16095"/>
                <a:gd name="T15" fmla="*/ 13239 h 16058"/>
                <a:gd name="T16" fmla="*/ 6491 w 16095"/>
                <a:gd name="T17" fmla="*/ 12802 h 16058"/>
                <a:gd name="T18" fmla="*/ 5615 w 16095"/>
                <a:gd name="T19" fmla="*/ 12459 h 16058"/>
                <a:gd name="T20" fmla="*/ 4959 w 16095"/>
                <a:gd name="T21" fmla="*/ 12551 h 16058"/>
                <a:gd name="T22" fmla="*/ 3617 w 16095"/>
                <a:gd name="T23" fmla="*/ 10784 h 16058"/>
                <a:gd name="T24" fmla="*/ 3464 w 16095"/>
                <a:gd name="T25" fmla="*/ 10082 h 16058"/>
                <a:gd name="T26" fmla="*/ 3059 w 16095"/>
                <a:gd name="T27" fmla="*/ 9291 h 16058"/>
                <a:gd name="T28" fmla="*/ 1006 w 16095"/>
                <a:gd name="T29" fmla="*/ 7347 h 16058"/>
                <a:gd name="T30" fmla="*/ 3081 w 16095"/>
                <a:gd name="T31" fmla="*/ 6745 h 16058"/>
                <a:gd name="T32" fmla="*/ 3495 w 16095"/>
                <a:gd name="T33" fmla="*/ 5911 h 16058"/>
                <a:gd name="T34" fmla="*/ 3613 w 16095"/>
                <a:gd name="T35" fmla="*/ 5243 h 16058"/>
                <a:gd name="T36" fmla="*/ 4992 w 16095"/>
                <a:gd name="T37" fmla="*/ 3523 h 16058"/>
                <a:gd name="T38" fmla="*/ 5643 w 16095"/>
                <a:gd name="T39" fmla="*/ 3593 h 16058"/>
                <a:gd name="T40" fmla="*/ 6520 w 16095"/>
                <a:gd name="T41" fmla="*/ 3242 h 16058"/>
                <a:gd name="T42" fmla="*/ 6970 w 16095"/>
                <a:gd name="T43" fmla="*/ 2790 h 16058"/>
                <a:gd name="T44" fmla="*/ 9140 w 16095"/>
                <a:gd name="T45" fmla="*/ 2819 h 16058"/>
                <a:gd name="T46" fmla="*/ 9604 w 16095"/>
                <a:gd name="T47" fmla="*/ 3256 h 16058"/>
                <a:gd name="T48" fmla="*/ 10480 w 16095"/>
                <a:gd name="T49" fmla="*/ 3599 h 16058"/>
                <a:gd name="T50" fmla="*/ 11137 w 16095"/>
                <a:gd name="T51" fmla="*/ 3507 h 16058"/>
                <a:gd name="T52" fmla="*/ 12478 w 16095"/>
                <a:gd name="T53" fmla="*/ 5274 h 16058"/>
                <a:gd name="T54" fmla="*/ 12631 w 16095"/>
                <a:gd name="T55" fmla="*/ 5976 h 16058"/>
                <a:gd name="T56" fmla="*/ 13036 w 16095"/>
                <a:gd name="T57" fmla="*/ 6767 h 16058"/>
                <a:gd name="T58" fmla="*/ 15089 w 16095"/>
                <a:gd name="T59" fmla="*/ 8712 h 16058"/>
                <a:gd name="T60" fmla="*/ 14489 w 16095"/>
                <a:gd name="T61" fmla="*/ 3783 h 16058"/>
                <a:gd name="T62" fmla="*/ 14336 w 16095"/>
                <a:gd name="T63" fmla="*/ 2970 h 16058"/>
                <a:gd name="T64" fmla="*/ 12945 w 16095"/>
                <a:gd name="T65" fmla="*/ 1659 h 16058"/>
                <a:gd name="T66" fmla="*/ 12433 w 16095"/>
                <a:gd name="T67" fmla="*/ 1581 h 16058"/>
                <a:gd name="T68" fmla="*/ 10192 w 16095"/>
                <a:gd name="T69" fmla="*/ 2406 h 16058"/>
                <a:gd name="T70" fmla="*/ 9336 w 16095"/>
                <a:gd name="T71" fmla="*/ 202 h 16058"/>
                <a:gd name="T72" fmla="*/ 7187 w 16095"/>
                <a:gd name="T73" fmla="*/ 15 h 16058"/>
                <a:gd name="T74" fmla="*/ 6503 w 16095"/>
                <a:gd name="T75" fmla="*/ 483 h 16058"/>
                <a:gd name="T76" fmla="*/ 4046 w 16095"/>
                <a:gd name="T77" fmla="*/ 1704 h 16058"/>
                <a:gd name="T78" fmla="*/ 3407 w 16095"/>
                <a:gd name="T79" fmla="*/ 1586 h 16058"/>
                <a:gd name="T80" fmla="*/ 2956 w 16095"/>
                <a:gd name="T81" fmla="*/ 1771 h 16058"/>
                <a:gd name="T82" fmla="*/ 1604 w 16095"/>
                <a:gd name="T83" fmla="*/ 3320 h 16058"/>
                <a:gd name="T84" fmla="*/ 2620 w 16095"/>
                <a:gd name="T85" fmla="*/ 5408 h 16058"/>
                <a:gd name="T86" fmla="*/ 379 w 16095"/>
                <a:gd name="T87" fmla="*/ 6562 h 16058"/>
                <a:gd name="T88" fmla="*/ 1 w 16095"/>
                <a:gd name="T89" fmla="*/ 7302 h 16058"/>
                <a:gd name="T90" fmla="*/ 285 w 16095"/>
                <a:gd name="T91" fmla="*/ 9412 h 16058"/>
                <a:gd name="T92" fmla="*/ 2511 w 16095"/>
                <a:gd name="T93" fmla="*/ 10413 h 16058"/>
                <a:gd name="T94" fmla="*/ 1583 w 16095"/>
                <a:gd name="T95" fmla="*/ 12613 h 16058"/>
                <a:gd name="T96" fmla="*/ 2897 w 16095"/>
                <a:gd name="T97" fmla="*/ 14241 h 16058"/>
                <a:gd name="T98" fmla="*/ 3336 w 16095"/>
                <a:gd name="T99" fmla="*/ 14459 h 16058"/>
                <a:gd name="T100" fmla="*/ 3944 w 16095"/>
                <a:gd name="T101" fmla="*/ 14404 h 16058"/>
                <a:gd name="T102" fmla="*/ 6444 w 16095"/>
                <a:gd name="T103" fmla="*/ 15461 h 16058"/>
                <a:gd name="T104" fmla="*/ 7061 w 16095"/>
                <a:gd name="T105" fmla="*/ 16012 h 16058"/>
                <a:gd name="T106" fmla="*/ 9229 w 16095"/>
                <a:gd name="T107" fmla="*/ 15927 h 16058"/>
                <a:gd name="T108" fmla="*/ 9718 w 16095"/>
                <a:gd name="T109" fmla="*/ 15251 h 16058"/>
                <a:gd name="T110" fmla="*/ 12326 w 16095"/>
                <a:gd name="T111" fmla="*/ 14460 h 16058"/>
                <a:gd name="T112" fmla="*/ 12877 w 16095"/>
                <a:gd name="T113" fmla="*/ 14426 h 16058"/>
                <a:gd name="T114" fmla="*/ 14253 w 16095"/>
                <a:gd name="T115" fmla="*/ 13191 h 16058"/>
                <a:gd name="T116" fmla="*/ 14511 w 16095"/>
                <a:gd name="T117" fmla="*/ 12402 h 16058"/>
                <a:gd name="T118" fmla="*/ 13745 w 16095"/>
                <a:gd name="T119" fmla="*/ 10004 h 16058"/>
                <a:gd name="T120" fmla="*/ 15941 w 16095"/>
                <a:gd name="T121" fmla="*/ 9245 h 16058"/>
                <a:gd name="T122" fmla="*/ 16061 w 16095"/>
                <a:gd name="T123" fmla="*/ 7086 h 16058"/>
                <a:gd name="T124" fmla="*/ 15536 w 16095"/>
                <a:gd name="T125" fmla="*/ 6448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095" h="16058">
                  <a:moveTo>
                    <a:pt x="13547" y="9020"/>
                  </a:moveTo>
                  <a:lnTo>
                    <a:pt x="13515" y="9027"/>
                  </a:lnTo>
                  <a:lnTo>
                    <a:pt x="13483" y="9035"/>
                  </a:lnTo>
                  <a:lnTo>
                    <a:pt x="13450" y="9044"/>
                  </a:lnTo>
                  <a:lnTo>
                    <a:pt x="13419" y="9054"/>
                  </a:lnTo>
                  <a:lnTo>
                    <a:pt x="13388" y="9065"/>
                  </a:lnTo>
                  <a:lnTo>
                    <a:pt x="13358" y="9077"/>
                  </a:lnTo>
                  <a:lnTo>
                    <a:pt x="13328" y="9090"/>
                  </a:lnTo>
                  <a:lnTo>
                    <a:pt x="13298" y="9104"/>
                  </a:lnTo>
                  <a:lnTo>
                    <a:pt x="13269" y="9120"/>
                  </a:lnTo>
                  <a:lnTo>
                    <a:pt x="13241" y="9135"/>
                  </a:lnTo>
                  <a:lnTo>
                    <a:pt x="13213" y="9152"/>
                  </a:lnTo>
                  <a:lnTo>
                    <a:pt x="13186" y="9169"/>
                  </a:lnTo>
                  <a:lnTo>
                    <a:pt x="13160" y="9187"/>
                  </a:lnTo>
                  <a:lnTo>
                    <a:pt x="13134" y="9207"/>
                  </a:lnTo>
                  <a:lnTo>
                    <a:pt x="13108" y="9226"/>
                  </a:lnTo>
                  <a:lnTo>
                    <a:pt x="13083" y="9247"/>
                  </a:lnTo>
                  <a:lnTo>
                    <a:pt x="13059" y="9269"/>
                  </a:lnTo>
                  <a:lnTo>
                    <a:pt x="13036" y="9291"/>
                  </a:lnTo>
                  <a:lnTo>
                    <a:pt x="13014" y="9314"/>
                  </a:lnTo>
                  <a:lnTo>
                    <a:pt x="12992" y="9338"/>
                  </a:lnTo>
                  <a:lnTo>
                    <a:pt x="12971" y="9362"/>
                  </a:lnTo>
                  <a:lnTo>
                    <a:pt x="12950" y="9387"/>
                  </a:lnTo>
                  <a:lnTo>
                    <a:pt x="12931" y="9414"/>
                  </a:lnTo>
                  <a:lnTo>
                    <a:pt x="12912" y="9440"/>
                  </a:lnTo>
                  <a:lnTo>
                    <a:pt x="12894" y="9467"/>
                  </a:lnTo>
                  <a:lnTo>
                    <a:pt x="12877" y="9495"/>
                  </a:lnTo>
                  <a:lnTo>
                    <a:pt x="12861" y="9523"/>
                  </a:lnTo>
                  <a:lnTo>
                    <a:pt x="12846" y="9552"/>
                  </a:lnTo>
                  <a:lnTo>
                    <a:pt x="12832" y="9582"/>
                  </a:lnTo>
                  <a:lnTo>
                    <a:pt x="12819" y="9612"/>
                  </a:lnTo>
                  <a:lnTo>
                    <a:pt x="12807" y="9642"/>
                  </a:lnTo>
                  <a:lnTo>
                    <a:pt x="12795" y="9674"/>
                  </a:lnTo>
                  <a:lnTo>
                    <a:pt x="12769" y="9743"/>
                  </a:lnTo>
                  <a:lnTo>
                    <a:pt x="12744" y="9812"/>
                  </a:lnTo>
                  <a:lnTo>
                    <a:pt x="12717" y="9880"/>
                  </a:lnTo>
                  <a:lnTo>
                    <a:pt x="12690" y="9948"/>
                  </a:lnTo>
                  <a:lnTo>
                    <a:pt x="12661" y="10015"/>
                  </a:lnTo>
                  <a:lnTo>
                    <a:pt x="12632" y="10082"/>
                  </a:lnTo>
                  <a:lnTo>
                    <a:pt x="12601" y="10148"/>
                  </a:lnTo>
                  <a:lnTo>
                    <a:pt x="12570" y="10214"/>
                  </a:lnTo>
                  <a:lnTo>
                    <a:pt x="12556" y="10244"/>
                  </a:lnTo>
                  <a:lnTo>
                    <a:pt x="12543" y="10274"/>
                  </a:lnTo>
                  <a:lnTo>
                    <a:pt x="12531" y="10305"/>
                  </a:lnTo>
                  <a:lnTo>
                    <a:pt x="12520" y="10336"/>
                  </a:lnTo>
                  <a:lnTo>
                    <a:pt x="12510" y="10367"/>
                  </a:lnTo>
                  <a:lnTo>
                    <a:pt x="12501" y="10399"/>
                  </a:lnTo>
                  <a:lnTo>
                    <a:pt x="12494" y="10430"/>
                  </a:lnTo>
                  <a:lnTo>
                    <a:pt x="12487" y="10462"/>
                  </a:lnTo>
                  <a:lnTo>
                    <a:pt x="12481" y="10495"/>
                  </a:lnTo>
                  <a:lnTo>
                    <a:pt x="12477" y="10527"/>
                  </a:lnTo>
                  <a:lnTo>
                    <a:pt x="12473" y="10559"/>
                  </a:lnTo>
                  <a:lnTo>
                    <a:pt x="12471" y="10591"/>
                  </a:lnTo>
                  <a:lnTo>
                    <a:pt x="12469" y="10623"/>
                  </a:lnTo>
                  <a:lnTo>
                    <a:pt x="12469" y="10655"/>
                  </a:lnTo>
                  <a:lnTo>
                    <a:pt x="12470" y="10687"/>
                  </a:lnTo>
                  <a:lnTo>
                    <a:pt x="12471" y="10719"/>
                  </a:lnTo>
                  <a:lnTo>
                    <a:pt x="12474" y="10752"/>
                  </a:lnTo>
                  <a:lnTo>
                    <a:pt x="12478" y="10784"/>
                  </a:lnTo>
                  <a:lnTo>
                    <a:pt x="12483" y="10816"/>
                  </a:lnTo>
                  <a:lnTo>
                    <a:pt x="12488" y="10848"/>
                  </a:lnTo>
                  <a:lnTo>
                    <a:pt x="12495" y="10879"/>
                  </a:lnTo>
                  <a:lnTo>
                    <a:pt x="12503" y="10911"/>
                  </a:lnTo>
                  <a:lnTo>
                    <a:pt x="12512" y="10942"/>
                  </a:lnTo>
                  <a:lnTo>
                    <a:pt x="12522" y="10972"/>
                  </a:lnTo>
                  <a:lnTo>
                    <a:pt x="12532" y="11003"/>
                  </a:lnTo>
                  <a:lnTo>
                    <a:pt x="12544" y="11034"/>
                  </a:lnTo>
                  <a:lnTo>
                    <a:pt x="12557" y="11064"/>
                  </a:lnTo>
                  <a:lnTo>
                    <a:pt x="12571" y="11093"/>
                  </a:lnTo>
                  <a:lnTo>
                    <a:pt x="12586" y="11123"/>
                  </a:lnTo>
                  <a:lnTo>
                    <a:pt x="12602" y="11151"/>
                  </a:lnTo>
                  <a:lnTo>
                    <a:pt x="12619" y="11180"/>
                  </a:lnTo>
                  <a:lnTo>
                    <a:pt x="12638" y="11207"/>
                  </a:lnTo>
                  <a:lnTo>
                    <a:pt x="13511" y="12514"/>
                  </a:lnTo>
                  <a:lnTo>
                    <a:pt x="12543" y="13480"/>
                  </a:lnTo>
                  <a:lnTo>
                    <a:pt x="11233" y="12608"/>
                  </a:lnTo>
                  <a:lnTo>
                    <a:pt x="11202" y="12588"/>
                  </a:lnTo>
                  <a:lnTo>
                    <a:pt x="11169" y="12569"/>
                  </a:lnTo>
                  <a:lnTo>
                    <a:pt x="11137" y="12551"/>
                  </a:lnTo>
                  <a:lnTo>
                    <a:pt x="11103" y="12535"/>
                  </a:lnTo>
                  <a:lnTo>
                    <a:pt x="11069" y="12520"/>
                  </a:lnTo>
                  <a:lnTo>
                    <a:pt x="11035" y="12506"/>
                  </a:lnTo>
                  <a:lnTo>
                    <a:pt x="11000" y="12494"/>
                  </a:lnTo>
                  <a:lnTo>
                    <a:pt x="10965" y="12483"/>
                  </a:lnTo>
                  <a:lnTo>
                    <a:pt x="10930" y="12473"/>
                  </a:lnTo>
                  <a:lnTo>
                    <a:pt x="10894" y="12464"/>
                  </a:lnTo>
                  <a:lnTo>
                    <a:pt x="10858" y="12457"/>
                  </a:lnTo>
                  <a:lnTo>
                    <a:pt x="10822" y="12451"/>
                  </a:lnTo>
                  <a:lnTo>
                    <a:pt x="10786" y="12446"/>
                  </a:lnTo>
                  <a:lnTo>
                    <a:pt x="10748" y="12443"/>
                  </a:lnTo>
                  <a:lnTo>
                    <a:pt x="10712" y="12441"/>
                  </a:lnTo>
                  <a:lnTo>
                    <a:pt x="10676" y="12440"/>
                  </a:lnTo>
                  <a:lnTo>
                    <a:pt x="10648" y="12441"/>
                  </a:lnTo>
                  <a:lnTo>
                    <a:pt x="10620" y="12442"/>
                  </a:lnTo>
                  <a:lnTo>
                    <a:pt x="10592" y="12444"/>
                  </a:lnTo>
                  <a:lnTo>
                    <a:pt x="10563" y="12446"/>
                  </a:lnTo>
                  <a:lnTo>
                    <a:pt x="10536" y="12450"/>
                  </a:lnTo>
                  <a:lnTo>
                    <a:pt x="10508" y="12454"/>
                  </a:lnTo>
                  <a:lnTo>
                    <a:pt x="10480" y="12459"/>
                  </a:lnTo>
                  <a:lnTo>
                    <a:pt x="10453" y="12465"/>
                  </a:lnTo>
                  <a:lnTo>
                    <a:pt x="10425" y="12472"/>
                  </a:lnTo>
                  <a:lnTo>
                    <a:pt x="10397" y="12479"/>
                  </a:lnTo>
                  <a:lnTo>
                    <a:pt x="10370" y="12488"/>
                  </a:lnTo>
                  <a:lnTo>
                    <a:pt x="10343" y="12497"/>
                  </a:lnTo>
                  <a:lnTo>
                    <a:pt x="10317" y="12506"/>
                  </a:lnTo>
                  <a:lnTo>
                    <a:pt x="10290" y="12517"/>
                  </a:lnTo>
                  <a:lnTo>
                    <a:pt x="10264" y="12528"/>
                  </a:lnTo>
                  <a:lnTo>
                    <a:pt x="10237" y="12540"/>
                  </a:lnTo>
                  <a:lnTo>
                    <a:pt x="10172" y="12571"/>
                  </a:lnTo>
                  <a:lnTo>
                    <a:pt x="10106" y="12602"/>
                  </a:lnTo>
                  <a:lnTo>
                    <a:pt x="10038" y="12631"/>
                  </a:lnTo>
                  <a:lnTo>
                    <a:pt x="9971" y="12661"/>
                  </a:lnTo>
                  <a:lnTo>
                    <a:pt x="9903" y="12688"/>
                  </a:lnTo>
                  <a:lnTo>
                    <a:pt x="9835" y="12715"/>
                  </a:lnTo>
                  <a:lnTo>
                    <a:pt x="9766" y="12740"/>
                  </a:lnTo>
                  <a:lnTo>
                    <a:pt x="9696" y="12765"/>
                  </a:lnTo>
                  <a:lnTo>
                    <a:pt x="9665" y="12777"/>
                  </a:lnTo>
                  <a:lnTo>
                    <a:pt x="9635" y="12789"/>
                  </a:lnTo>
                  <a:lnTo>
                    <a:pt x="9605" y="12802"/>
                  </a:lnTo>
                  <a:lnTo>
                    <a:pt x="9575" y="12816"/>
                  </a:lnTo>
                  <a:lnTo>
                    <a:pt x="9545" y="12832"/>
                  </a:lnTo>
                  <a:lnTo>
                    <a:pt x="9517" y="12848"/>
                  </a:lnTo>
                  <a:lnTo>
                    <a:pt x="9489" y="12864"/>
                  </a:lnTo>
                  <a:lnTo>
                    <a:pt x="9462" y="12882"/>
                  </a:lnTo>
                  <a:lnTo>
                    <a:pt x="9436" y="12901"/>
                  </a:lnTo>
                  <a:lnTo>
                    <a:pt x="9410" y="12920"/>
                  </a:lnTo>
                  <a:lnTo>
                    <a:pt x="9384" y="12941"/>
                  </a:lnTo>
                  <a:lnTo>
                    <a:pt x="9360" y="12962"/>
                  </a:lnTo>
                  <a:lnTo>
                    <a:pt x="9336" y="12984"/>
                  </a:lnTo>
                  <a:lnTo>
                    <a:pt x="9313" y="13007"/>
                  </a:lnTo>
                  <a:lnTo>
                    <a:pt x="9291" y="13030"/>
                  </a:lnTo>
                  <a:lnTo>
                    <a:pt x="9269" y="13054"/>
                  </a:lnTo>
                  <a:lnTo>
                    <a:pt x="9249" y="13078"/>
                  </a:lnTo>
                  <a:lnTo>
                    <a:pt x="9228" y="13103"/>
                  </a:lnTo>
                  <a:lnTo>
                    <a:pt x="9209" y="13129"/>
                  </a:lnTo>
                  <a:lnTo>
                    <a:pt x="9190" y="13156"/>
                  </a:lnTo>
                  <a:lnTo>
                    <a:pt x="9173" y="13183"/>
                  </a:lnTo>
                  <a:lnTo>
                    <a:pt x="9156" y="13211"/>
                  </a:lnTo>
                  <a:lnTo>
                    <a:pt x="9141" y="13239"/>
                  </a:lnTo>
                  <a:lnTo>
                    <a:pt x="9126" y="13268"/>
                  </a:lnTo>
                  <a:lnTo>
                    <a:pt x="9112" y="13297"/>
                  </a:lnTo>
                  <a:lnTo>
                    <a:pt x="9099" y="13327"/>
                  </a:lnTo>
                  <a:lnTo>
                    <a:pt x="9087" y="13357"/>
                  </a:lnTo>
                  <a:lnTo>
                    <a:pt x="9076" y="13388"/>
                  </a:lnTo>
                  <a:lnTo>
                    <a:pt x="9066" y="13419"/>
                  </a:lnTo>
                  <a:lnTo>
                    <a:pt x="9056" y="13451"/>
                  </a:lnTo>
                  <a:lnTo>
                    <a:pt x="9048" y="13484"/>
                  </a:lnTo>
                  <a:lnTo>
                    <a:pt x="9041" y="13516"/>
                  </a:lnTo>
                  <a:lnTo>
                    <a:pt x="8732" y="15054"/>
                  </a:lnTo>
                  <a:lnTo>
                    <a:pt x="7363" y="15054"/>
                  </a:lnTo>
                  <a:lnTo>
                    <a:pt x="7055" y="13516"/>
                  </a:lnTo>
                  <a:lnTo>
                    <a:pt x="7048" y="13484"/>
                  </a:lnTo>
                  <a:lnTo>
                    <a:pt x="7040" y="13451"/>
                  </a:lnTo>
                  <a:lnTo>
                    <a:pt x="7030" y="13419"/>
                  </a:lnTo>
                  <a:lnTo>
                    <a:pt x="7020" y="13388"/>
                  </a:lnTo>
                  <a:lnTo>
                    <a:pt x="7009" y="13357"/>
                  </a:lnTo>
                  <a:lnTo>
                    <a:pt x="6997" y="13327"/>
                  </a:lnTo>
                  <a:lnTo>
                    <a:pt x="6984" y="13297"/>
                  </a:lnTo>
                  <a:lnTo>
                    <a:pt x="6970" y="13268"/>
                  </a:lnTo>
                  <a:lnTo>
                    <a:pt x="6955" y="13239"/>
                  </a:lnTo>
                  <a:lnTo>
                    <a:pt x="6940" y="13211"/>
                  </a:lnTo>
                  <a:lnTo>
                    <a:pt x="6923" y="13183"/>
                  </a:lnTo>
                  <a:lnTo>
                    <a:pt x="6906" y="13156"/>
                  </a:lnTo>
                  <a:lnTo>
                    <a:pt x="6887" y="13129"/>
                  </a:lnTo>
                  <a:lnTo>
                    <a:pt x="6868" y="13103"/>
                  </a:lnTo>
                  <a:lnTo>
                    <a:pt x="6847" y="13078"/>
                  </a:lnTo>
                  <a:lnTo>
                    <a:pt x="6827" y="13054"/>
                  </a:lnTo>
                  <a:lnTo>
                    <a:pt x="6805" y="13030"/>
                  </a:lnTo>
                  <a:lnTo>
                    <a:pt x="6783" y="13007"/>
                  </a:lnTo>
                  <a:lnTo>
                    <a:pt x="6760" y="12984"/>
                  </a:lnTo>
                  <a:lnTo>
                    <a:pt x="6736" y="12962"/>
                  </a:lnTo>
                  <a:lnTo>
                    <a:pt x="6712" y="12941"/>
                  </a:lnTo>
                  <a:lnTo>
                    <a:pt x="6686" y="12920"/>
                  </a:lnTo>
                  <a:lnTo>
                    <a:pt x="6660" y="12901"/>
                  </a:lnTo>
                  <a:lnTo>
                    <a:pt x="6634" y="12882"/>
                  </a:lnTo>
                  <a:lnTo>
                    <a:pt x="6607" y="12864"/>
                  </a:lnTo>
                  <a:lnTo>
                    <a:pt x="6579" y="12848"/>
                  </a:lnTo>
                  <a:lnTo>
                    <a:pt x="6551" y="12832"/>
                  </a:lnTo>
                  <a:lnTo>
                    <a:pt x="6521" y="12816"/>
                  </a:lnTo>
                  <a:lnTo>
                    <a:pt x="6491" y="12802"/>
                  </a:lnTo>
                  <a:lnTo>
                    <a:pt x="6461" y="12789"/>
                  </a:lnTo>
                  <a:lnTo>
                    <a:pt x="6431" y="12777"/>
                  </a:lnTo>
                  <a:lnTo>
                    <a:pt x="6400" y="12765"/>
                  </a:lnTo>
                  <a:lnTo>
                    <a:pt x="6330" y="12740"/>
                  </a:lnTo>
                  <a:lnTo>
                    <a:pt x="6261" y="12715"/>
                  </a:lnTo>
                  <a:lnTo>
                    <a:pt x="6193" y="12688"/>
                  </a:lnTo>
                  <a:lnTo>
                    <a:pt x="6125" y="12661"/>
                  </a:lnTo>
                  <a:lnTo>
                    <a:pt x="6058" y="12632"/>
                  </a:lnTo>
                  <a:lnTo>
                    <a:pt x="5990" y="12602"/>
                  </a:lnTo>
                  <a:lnTo>
                    <a:pt x="5924" y="12572"/>
                  </a:lnTo>
                  <a:lnTo>
                    <a:pt x="5859" y="12541"/>
                  </a:lnTo>
                  <a:lnTo>
                    <a:pt x="5832" y="12529"/>
                  </a:lnTo>
                  <a:lnTo>
                    <a:pt x="5806" y="12517"/>
                  </a:lnTo>
                  <a:lnTo>
                    <a:pt x="5779" y="12507"/>
                  </a:lnTo>
                  <a:lnTo>
                    <a:pt x="5752" y="12497"/>
                  </a:lnTo>
                  <a:lnTo>
                    <a:pt x="5725" y="12488"/>
                  </a:lnTo>
                  <a:lnTo>
                    <a:pt x="5698" y="12479"/>
                  </a:lnTo>
                  <a:lnTo>
                    <a:pt x="5670" y="12472"/>
                  </a:lnTo>
                  <a:lnTo>
                    <a:pt x="5643" y="12465"/>
                  </a:lnTo>
                  <a:lnTo>
                    <a:pt x="5615" y="12459"/>
                  </a:lnTo>
                  <a:lnTo>
                    <a:pt x="5588" y="12454"/>
                  </a:lnTo>
                  <a:lnTo>
                    <a:pt x="5560" y="12450"/>
                  </a:lnTo>
                  <a:lnTo>
                    <a:pt x="5533" y="12446"/>
                  </a:lnTo>
                  <a:lnTo>
                    <a:pt x="5504" y="12444"/>
                  </a:lnTo>
                  <a:lnTo>
                    <a:pt x="5476" y="12442"/>
                  </a:lnTo>
                  <a:lnTo>
                    <a:pt x="5448" y="12441"/>
                  </a:lnTo>
                  <a:lnTo>
                    <a:pt x="5420" y="12440"/>
                  </a:lnTo>
                  <a:lnTo>
                    <a:pt x="5384" y="12441"/>
                  </a:lnTo>
                  <a:lnTo>
                    <a:pt x="5347" y="12443"/>
                  </a:lnTo>
                  <a:lnTo>
                    <a:pt x="5310" y="12446"/>
                  </a:lnTo>
                  <a:lnTo>
                    <a:pt x="5274" y="12451"/>
                  </a:lnTo>
                  <a:lnTo>
                    <a:pt x="5238" y="12457"/>
                  </a:lnTo>
                  <a:lnTo>
                    <a:pt x="5202" y="12464"/>
                  </a:lnTo>
                  <a:lnTo>
                    <a:pt x="5166" y="12473"/>
                  </a:lnTo>
                  <a:lnTo>
                    <a:pt x="5130" y="12483"/>
                  </a:lnTo>
                  <a:lnTo>
                    <a:pt x="5096" y="12494"/>
                  </a:lnTo>
                  <a:lnTo>
                    <a:pt x="5061" y="12506"/>
                  </a:lnTo>
                  <a:lnTo>
                    <a:pt x="5027" y="12520"/>
                  </a:lnTo>
                  <a:lnTo>
                    <a:pt x="4992" y="12535"/>
                  </a:lnTo>
                  <a:lnTo>
                    <a:pt x="4959" y="12551"/>
                  </a:lnTo>
                  <a:lnTo>
                    <a:pt x="4926" y="12569"/>
                  </a:lnTo>
                  <a:lnTo>
                    <a:pt x="4894" y="12588"/>
                  </a:lnTo>
                  <a:lnTo>
                    <a:pt x="4862" y="12608"/>
                  </a:lnTo>
                  <a:lnTo>
                    <a:pt x="3552" y="13480"/>
                  </a:lnTo>
                  <a:lnTo>
                    <a:pt x="2584" y="12514"/>
                  </a:lnTo>
                  <a:lnTo>
                    <a:pt x="3457" y="11207"/>
                  </a:lnTo>
                  <a:lnTo>
                    <a:pt x="3476" y="11180"/>
                  </a:lnTo>
                  <a:lnTo>
                    <a:pt x="3493" y="11151"/>
                  </a:lnTo>
                  <a:lnTo>
                    <a:pt x="3509" y="11123"/>
                  </a:lnTo>
                  <a:lnTo>
                    <a:pt x="3524" y="11093"/>
                  </a:lnTo>
                  <a:lnTo>
                    <a:pt x="3537" y="11064"/>
                  </a:lnTo>
                  <a:lnTo>
                    <a:pt x="3550" y="11034"/>
                  </a:lnTo>
                  <a:lnTo>
                    <a:pt x="3562" y="11003"/>
                  </a:lnTo>
                  <a:lnTo>
                    <a:pt x="3573" y="10972"/>
                  </a:lnTo>
                  <a:lnTo>
                    <a:pt x="3583" y="10942"/>
                  </a:lnTo>
                  <a:lnTo>
                    <a:pt x="3592" y="10911"/>
                  </a:lnTo>
                  <a:lnTo>
                    <a:pt x="3600" y="10879"/>
                  </a:lnTo>
                  <a:lnTo>
                    <a:pt x="3606" y="10848"/>
                  </a:lnTo>
                  <a:lnTo>
                    <a:pt x="3612" y="10816"/>
                  </a:lnTo>
                  <a:lnTo>
                    <a:pt x="3617" y="10784"/>
                  </a:lnTo>
                  <a:lnTo>
                    <a:pt x="3621" y="10753"/>
                  </a:lnTo>
                  <a:lnTo>
                    <a:pt x="3624" y="10720"/>
                  </a:lnTo>
                  <a:lnTo>
                    <a:pt x="3625" y="10688"/>
                  </a:lnTo>
                  <a:lnTo>
                    <a:pt x="3626" y="10655"/>
                  </a:lnTo>
                  <a:lnTo>
                    <a:pt x="3626" y="10623"/>
                  </a:lnTo>
                  <a:lnTo>
                    <a:pt x="3624" y="10591"/>
                  </a:lnTo>
                  <a:lnTo>
                    <a:pt x="3622" y="10559"/>
                  </a:lnTo>
                  <a:lnTo>
                    <a:pt x="3618" y="10527"/>
                  </a:lnTo>
                  <a:lnTo>
                    <a:pt x="3614" y="10495"/>
                  </a:lnTo>
                  <a:lnTo>
                    <a:pt x="3608" y="10462"/>
                  </a:lnTo>
                  <a:lnTo>
                    <a:pt x="3602" y="10431"/>
                  </a:lnTo>
                  <a:lnTo>
                    <a:pt x="3594" y="10399"/>
                  </a:lnTo>
                  <a:lnTo>
                    <a:pt x="3585" y="10368"/>
                  </a:lnTo>
                  <a:lnTo>
                    <a:pt x="3576" y="10337"/>
                  </a:lnTo>
                  <a:lnTo>
                    <a:pt x="3565" y="10306"/>
                  </a:lnTo>
                  <a:lnTo>
                    <a:pt x="3553" y="10275"/>
                  </a:lnTo>
                  <a:lnTo>
                    <a:pt x="3540" y="10245"/>
                  </a:lnTo>
                  <a:lnTo>
                    <a:pt x="3526" y="10215"/>
                  </a:lnTo>
                  <a:lnTo>
                    <a:pt x="3495" y="10148"/>
                  </a:lnTo>
                  <a:lnTo>
                    <a:pt x="3464" y="10082"/>
                  </a:lnTo>
                  <a:lnTo>
                    <a:pt x="3435" y="10016"/>
                  </a:lnTo>
                  <a:lnTo>
                    <a:pt x="3406" y="9949"/>
                  </a:lnTo>
                  <a:lnTo>
                    <a:pt x="3378" y="9881"/>
                  </a:lnTo>
                  <a:lnTo>
                    <a:pt x="3352" y="9813"/>
                  </a:lnTo>
                  <a:lnTo>
                    <a:pt x="3326" y="9744"/>
                  </a:lnTo>
                  <a:lnTo>
                    <a:pt x="3300" y="9675"/>
                  </a:lnTo>
                  <a:lnTo>
                    <a:pt x="3289" y="9643"/>
                  </a:lnTo>
                  <a:lnTo>
                    <a:pt x="3277" y="9612"/>
                  </a:lnTo>
                  <a:lnTo>
                    <a:pt x="3263" y="9582"/>
                  </a:lnTo>
                  <a:lnTo>
                    <a:pt x="3249" y="9553"/>
                  </a:lnTo>
                  <a:lnTo>
                    <a:pt x="3234" y="9524"/>
                  </a:lnTo>
                  <a:lnTo>
                    <a:pt x="3218" y="9496"/>
                  </a:lnTo>
                  <a:lnTo>
                    <a:pt x="3201" y="9468"/>
                  </a:lnTo>
                  <a:lnTo>
                    <a:pt x="3183" y="9441"/>
                  </a:lnTo>
                  <a:lnTo>
                    <a:pt x="3165" y="9414"/>
                  </a:lnTo>
                  <a:lnTo>
                    <a:pt x="3145" y="9388"/>
                  </a:lnTo>
                  <a:lnTo>
                    <a:pt x="3124" y="9362"/>
                  </a:lnTo>
                  <a:lnTo>
                    <a:pt x="3103" y="9338"/>
                  </a:lnTo>
                  <a:lnTo>
                    <a:pt x="3081" y="9314"/>
                  </a:lnTo>
                  <a:lnTo>
                    <a:pt x="3059" y="9291"/>
                  </a:lnTo>
                  <a:lnTo>
                    <a:pt x="3036" y="9269"/>
                  </a:lnTo>
                  <a:lnTo>
                    <a:pt x="3012" y="9248"/>
                  </a:lnTo>
                  <a:lnTo>
                    <a:pt x="2987" y="9227"/>
                  </a:lnTo>
                  <a:lnTo>
                    <a:pt x="2961" y="9207"/>
                  </a:lnTo>
                  <a:lnTo>
                    <a:pt x="2935" y="9188"/>
                  </a:lnTo>
                  <a:lnTo>
                    <a:pt x="2909" y="9170"/>
                  </a:lnTo>
                  <a:lnTo>
                    <a:pt x="2882" y="9152"/>
                  </a:lnTo>
                  <a:lnTo>
                    <a:pt x="2854" y="9136"/>
                  </a:lnTo>
                  <a:lnTo>
                    <a:pt x="2826" y="9120"/>
                  </a:lnTo>
                  <a:lnTo>
                    <a:pt x="2797" y="9104"/>
                  </a:lnTo>
                  <a:lnTo>
                    <a:pt x="2767" y="9090"/>
                  </a:lnTo>
                  <a:lnTo>
                    <a:pt x="2737" y="9077"/>
                  </a:lnTo>
                  <a:lnTo>
                    <a:pt x="2707" y="9065"/>
                  </a:lnTo>
                  <a:lnTo>
                    <a:pt x="2676" y="9054"/>
                  </a:lnTo>
                  <a:lnTo>
                    <a:pt x="2645" y="9044"/>
                  </a:lnTo>
                  <a:lnTo>
                    <a:pt x="2613" y="9035"/>
                  </a:lnTo>
                  <a:lnTo>
                    <a:pt x="2581" y="9027"/>
                  </a:lnTo>
                  <a:lnTo>
                    <a:pt x="2548" y="9020"/>
                  </a:lnTo>
                  <a:lnTo>
                    <a:pt x="1006" y="8712"/>
                  </a:lnTo>
                  <a:lnTo>
                    <a:pt x="1006" y="7347"/>
                  </a:lnTo>
                  <a:lnTo>
                    <a:pt x="2548" y="7039"/>
                  </a:lnTo>
                  <a:lnTo>
                    <a:pt x="2581" y="7032"/>
                  </a:lnTo>
                  <a:lnTo>
                    <a:pt x="2613" y="7024"/>
                  </a:lnTo>
                  <a:lnTo>
                    <a:pt x="2645" y="7015"/>
                  </a:lnTo>
                  <a:lnTo>
                    <a:pt x="2676" y="7005"/>
                  </a:lnTo>
                  <a:lnTo>
                    <a:pt x="2707" y="6994"/>
                  </a:lnTo>
                  <a:lnTo>
                    <a:pt x="2737" y="6982"/>
                  </a:lnTo>
                  <a:lnTo>
                    <a:pt x="2767" y="6969"/>
                  </a:lnTo>
                  <a:lnTo>
                    <a:pt x="2797" y="6955"/>
                  </a:lnTo>
                  <a:lnTo>
                    <a:pt x="2826" y="6939"/>
                  </a:lnTo>
                  <a:lnTo>
                    <a:pt x="2854" y="6923"/>
                  </a:lnTo>
                  <a:lnTo>
                    <a:pt x="2882" y="6907"/>
                  </a:lnTo>
                  <a:lnTo>
                    <a:pt x="2909" y="6889"/>
                  </a:lnTo>
                  <a:lnTo>
                    <a:pt x="2935" y="6871"/>
                  </a:lnTo>
                  <a:lnTo>
                    <a:pt x="2961" y="6852"/>
                  </a:lnTo>
                  <a:lnTo>
                    <a:pt x="2987" y="6832"/>
                  </a:lnTo>
                  <a:lnTo>
                    <a:pt x="3012" y="6812"/>
                  </a:lnTo>
                  <a:lnTo>
                    <a:pt x="3036" y="6790"/>
                  </a:lnTo>
                  <a:lnTo>
                    <a:pt x="3059" y="6768"/>
                  </a:lnTo>
                  <a:lnTo>
                    <a:pt x="3081" y="6745"/>
                  </a:lnTo>
                  <a:lnTo>
                    <a:pt x="3103" y="6721"/>
                  </a:lnTo>
                  <a:lnTo>
                    <a:pt x="3124" y="6697"/>
                  </a:lnTo>
                  <a:lnTo>
                    <a:pt x="3145" y="6672"/>
                  </a:lnTo>
                  <a:lnTo>
                    <a:pt x="3165" y="6645"/>
                  </a:lnTo>
                  <a:lnTo>
                    <a:pt x="3183" y="6618"/>
                  </a:lnTo>
                  <a:lnTo>
                    <a:pt x="3201" y="6591"/>
                  </a:lnTo>
                  <a:lnTo>
                    <a:pt x="3218" y="6564"/>
                  </a:lnTo>
                  <a:lnTo>
                    <a:pt x="3234" y="6535"/>
                  </a:lnTo>
                  <a:lnTo>
                    <a:pt x="3249" y="6506"/>
                  </a:lnTo>
                  <a:lnTo>
                    <a:pt x="3263" y="6477"/>
                  </a:lnTo>
                  <a:lnTo>
                    <a:pt x="3277" y="6447"/>
                  </a:lnTo>
                  <a:lnTo>
                    <a:pt x="3289" y="6416"/>
                  </a:lnTo>
                  <a:lnTo>
                    <a:pt x="3300" y="6384"/>
                  </a:lnTo>
                  <a:lnTo>
                    <a:pt x="3326" y="6315"/>
                  </a:lnTo>
                  <a:lnTo>
                    <a:pt x="3351" y="6247"/>
                  </a:lnTo>
                  <a:lnTo>
                    <a:pt x="3378" y="6179"/>
                  </a:lnTo>
                  <a:lnTo>
                    <a:pt x="3406" y="6110"/>
                  </a:lnTo>
                  <a:lnTo>
                    <a:pt x="3434" y="6043"/>
                  </a:lnTo>
                  <a:lnTo>
                    <a:pt x="3463" y="5977"/>
                  </a:lnTo>
                  <a:lnTo>
                    <a:pt x="3495" y="5911"/>
                  </a:lnTo>
                  <a:lnTo>
                    <a:pt x="3526" y="5845"/>
                  </a:lnTo>
                  <a:lnTo>
                    <a:pt x="3540" y="5815"/>
                  </a:lnTo>
                  <a:lnTo>
                    <a:pt x="3553" y="5784"/>
                  </a:lnTo>
                  <a:lnTo>
                    <a:pt x="3565" y="5754"/>
                  </a:lnTo>
                  <a:lnTo>
                    <a:pt x="3575" y="5723"/>
                  </a:lnTo>
                  <a:lnTo>
                    <a:pt x="3585" y="5692"/>
                  </a:lnTo>
                  <a:lnTo>
                    <a:pt x="3594" y="5660"/>
                  </a:lnTo>
                  <a:lnTo>
                    <a:pt x="3602" y="5629"/>
                  </a:lnTo>
                  <a:lnTo>
                    <a:pt x="3608" y="5597"/>
                  </a:lnTo>
                  <a:lnTo>
                    <a:pt x="3614" y="5564"/>
                  </a:lnTo>
                  <a:lnTo>
                    <a:pt x="3618" y="5532"/>
                  </a:lnTo>
                  <a:lnTo>
                    <a:pt x="3622" y="5500"/>
                  </a:lnTo>
                  <a:lnTo>
                    <a:pt x="3624" y="5468"/>
                  </a:lnTo>
                  <a:lnTo>
                    <a:pt x="3626" y="5436"/>
                  </a:lnTo>
                  <a:lnTo>
                    <a:pt x="3626" y="5403"/>
                  </a:lnTo>
                  <a:lnTo>
                    <a:pt x="3625" y="5371"/>
                  </a:lnTo>
                  <a:lnTo>
                    <a:pt x="3624" y="5339"/>
                  </a:lnTo>
                  <a:lnTo>
                    <a:pt x="3621" y="5306"/>
                  </a:lnTo>
                  <a:lnTo>
                    <a:pt x="3617" y="5274"/>
                  </a:lnTo>
                  <a:lnTo>
                    <a:pt x="3613" y="5243"/>
                  </a:lnTo>
                  <a:lnTo>
                    <a:pt x="3607" y="5211"/>
                  </a:lnTo>
                  <a:lnTo>
                    <a:pt x="3600" y="5179"/>
                  </a:lnTo>
                  <a:lnTo>
                    <a:pt x="3592" y="5148"/>
                  </a:lnTo>
                  <a:lnTo>
                    <a:pt x="3583" y="5117"/>
                  </a:lnTo>
                  <a:lnTo>
                    <a:pt x="3573" y="5086"/>
                  </a:lnTo>
                  <a:lnTo>
                    <a:pt x="3562" y="5056"/>
                  </a:lnTo>
                  <a:lnTo>
                    <a:pt x="3551" y="5024"/>
                  </a:lnTo>
                  <a:lnTo>
                    <a:pt x="3538" y="4995"/>
                  </a:lnTo>
                  <a:lnTo>
                    <a:pt x="3524" y="4965"/>
                  </a:lnTo>
                  <a:lnTo>
                    <a:pt x="3509" y="4936"/>
                  </a:lnTo>
                  <a:lnTo>
                    <a:pt x="3493" y="4907"/>
                  </a:lnTo>
                  <a:lnTo>
                    <a:pt x="3476" y="4879"/>
                  </a:lnTo>
                  <a:lnTo>
                    <a:pt x="3457" y="4851"/>
                  </a:lnTo>
                  <a:lnTo>
                    <a:pt x="2584" y="3544"/>
                  </a:lnTo>
                  <a:lnTo>
                    <a:pt x="3552" y="2578"/>
                  </a:lnTo>
                  <a:lnTo>
                    <a:pt x="4862" y="3450"/>
                  </a:lnTo>
                  <a:lnTo>
                    <a:pt x="4894" y="3470"/>
                  </a:lnTo>
                  <a:lnTo>
                    <a:pt x="4926" y="3489"/>
                  </a:lnTo>
                  <a:lnTo>
                    <a:pt x="4959" y="3507"/>
                  </a:lnTo>
                  <a:lnTo>
                    <a:pt x="4992" y="3523"/>
                  </a:lnTo>
                  <a:lnTo>
                    <a:pt x="5027" y="3538"/>
                  </a:lnTo>
                  <a:lnTo>
                    <a:pt x="5061" y="3552"/>
                  </a:lnTo>
                  <a:lnTo>
                    <a:pt x="5096" y="3564"/>
                  </a:lnTo>
                  <a:lnTo>
                    <a:pt x="5130" y="3576"/>
                  </a:lnTo>
                  <a:lnTo>
                    <a:pt x="5166" y="3586"/>
                  </a:lnTo>
                  <a:lnTo>
                    <a:pt x="5202" y="3594"/>
                  </a:lnTo>
                  <a:lnTo>
                    <a:pt x="5238" y="3601"/>
                  </a:lnTo>
                  <a:lnTo>
                    <a:pt x="5274" y="3607"/>
                  </a:lnTo>
                  <a:lnTo>
                    <a:pt x="5310" y="3612"/>
                  </a:lnTo>
                  <a:lnTo>
                    <a:pt x="5347" y="3615"/>
                  </a:lnTo>
                  <a:lnTo>
                    <a:pt x="5384" y="3617"/>
                  </a:lnTo>
                  <a:lnTo>
                    <a:pt x="5420" y="3618"/>
                  </a:lnTo>
                  <a:lnTo>
                    <a:pt x="5448" y="3617"/>
                  </a:lnTo>
                  <a:lnTo>
                    <a:pt x="5476" y="3616"/>
                  </a:lnTo>
                  <a:lnTo>
                    <a:pt x="5504" y="3614"/>
                  </a:lnTo>
                  <a:lnTo>
                    <a:pt x="5532" y="3612"/>
                  </a:lnTo>
                  <a:lnTo>
                    <a:pt x="5560" y="3608"/>
                  </a:lnTo>
                  <a:lnTo>
                    <a:pt x="5588" y="3604"/>
                  </a:lnTo>
                  <a:lnTo>
                    <a:pt x="5615" y="3599"/>
                  </a:lnTo>
                  <a:lnTo>
                    <a:pt x="5643" y="3593"/>
                  </a:lnTo>
                  <a:lnTo>
                    <a:pt x="5670" y="3586"/>
                  </a:lnTo>
                  <a:lnTo>
                    <a:pt x="5698" y="3579"/>
                  </a:lnTo>
                  <a:lnTo>
                    <a:pt x="5725" y="3571"/>
                  </a:lnTo>
                  <a:lnTo>
                    <a:pt x="5752" y="3562"/>
                  </a:lnTo>
                  <a:lnTo>
                    <a:pt x="5779" y="3552"/>
                  </a:lnTo>
                  <a:lnTo>
                    <a:pt x="5805" y="3542"/>
                  </a:lnTo>
                  <a:lnTo>
                    <a:pt x="5832" y="3531"/>
                  </a:lnTo>
                  <a:lnTo>
                    <a:pt x="5859" y="3518"/>
                  </a:lnTo>
                  <a:lnTo>
                    <a:pt x="5924" y="3487"/>
                  </a:lnTo>
                  <a:lnTo>
                    <a:pt x="5990" y="3457"/>
                  </a:lnTo>
                  <a:lnTo>
                    <a:pt x="6057" y="3428"/>
                  </a:lnTo>
                  <a:lnTo>
                    <a:pt x="6124" y="3398"/>
                  </a:lnTo>
                  <a:lnTo>
                    <a:pt x="6192" y="3370"/>
                  </a:lnTo>
                  <a:lnTo>
                    <a:pt x="6260" y="3344"/>
                  </a:lnTo>
                  <a:lnTo>
                    <a:pt x="6329" y="3318"/>
                  </a:lnTo>
                  <a:lnTo>
                    <a:pt x="6399" y="3293"/>
                  </a:lnTo>
                  <a:lnTo>
                    <a:pt x="6430" y="3282"/>
                  </a:lnTo>
                  <a:lnTo>
                    <a:pt x="6461" y="3270"/>
                  </a:lnTo>
                  <a:lnTo>
                    <a:pt x="6491" y="3256"/>
                  </a:lnTo>
                  <a:lnTo>
                    <a:pt x="6520" y="3242"/>
                  </a:lnTo>
                  <a:lnTo>
                    <a:pt x="6550" y="3227"/>
                  </a:lnTo>
                  <a:lnTo>
                    <a:pt x="6578" y="3211"/>
                  </a:lnTo>
                  <a:lnTo>
                    <a:pt x="6606" y="3194"/>
                  </a:lnTo>
                  <a:lnTo>
                    <a:pt x="6633" y="3176"/>
                  </a:lnTo>
                  <a:lnTo>
                    <a:pt x="6660" y="3158"/>
                  </a:lnTo>
                  <a:lnTo>
                    <a:pt x="6686" y="3138"/>
                  </a:lnTo>
                  <a:lnTo>
                    <a:pt x="6712" y="3117"/>
                  </a:lnTo>
                  <a:lnTo>
                    <a:pt x="6736" y="3096"/>
                  </a:lnTo>
                  <a:lnTo>
                    <a:pt x="6760" y="3074"/>
                  </a:lnTo>
                  <a:lnTo>
                    <a:pt x="6783" y="3052"/>
                  </a:lnTo>
                  <a:lnTo>
                    <a:pt x="6805" y="3029"/>
                  </a:lnTo>
                  <a:lnTo>
                    <a:pt x="6827" y="3005"/>
                  </a:lnTo>
                  <a:lnTo>
                    <a:pt x="6847" y="2980"/>
                  </a:lnTo>
                  <a:lnTo>
                    <a:pt x="6868" y="2955"/>
                  </a:lnTo>
                  <a:lnTo>
                    <a:pt x="6887" y="2929"/>
                  </a:lnTo>
                  <a:lnTo>
                    <a:pt x="6906" y="2903"/>
                  </a:lnTo>
                  <a:lnTo>
                    <a:pt x="6923" y="2876"/>
                  </a:lnTo>
                  <a:lnTo>
                    <a:pt x="6940" y="2847"/>
                  </a:lnTo>
                  <a:lnTo>
                    <a:pt x="6955" y="2819"/>
                  </a:lnTo>
                  <a:lnTo>
                    <a:pt x="6970" y="2790"/>
                  </a:lnTo>
                  <a:lnTo>
                    <a:pt x="6984" y="2761"/>
                  </a:lnTo>
                  <a:lnTo>
                    <a:pt x="6997" y="2731"/>
                  </a:lnTo>
                  <a:lnTo>
                    <a:pt x="7009" y="2701"/>
                  </a:lnTo>
                  <a:lnTo>
                    <a:pt x="7020" y="2670"/>
                  </a:lnTo>
                  <a:lnTo>
                    <a:pt x="7030" y="2639"/>
                  </a:lnTo>
                  <a:lnTo>
                    <a:pt x="7040" y="2608"/>
                  </a:lnTo>
                  <a:lnTo>
                    <a:pt x="7048" y="2575"/>
                  </a:lnTo>
                  <a:lnTo>
                    <a:pt x="7055" y="2542"/>
                  </a:lnTo>
                  <a:lnTo>
                    <a:pt x="7363" y="1004"/>
                  </a:lnTo>
                  <a:lnTo>
                    <a:pt x="8732" y="1004"/>
                  </a:lnTo>
                  <a:lnTo>
                    <a:pt x="9040" y="2542"/>
                  </a:lnTo>
                  <a:lnTo>
                    <a:pt x="9047" y="2575"/>
                  </a:lnTo>
                  <a:lnTo>
                    <a:pt x="9055" y="2608"/>
                  </a:lnTo>
                  <a:lnTo>
                    <a:pt x="9065" y="2639"/>
                  </a:lnTo>
                  <a:lnTo>
                    <a:pt x="9075" y="2670"/>
                  </a:lnTo>
                  <a:lnTo>
                    <a:pt x="9086" y="2701"/>
                  </a:lnTo>
                  <a:lnTo>
                    <a:pt x="9098" y="2731"/>
                  </a:lnTo>
                  <a:lnTo>
                    <a:pt x="9111" y="2761"/>
                  </a:lnTo>
                  <a:lnTo>
                    <a:pt x="9125" y="2790"/>
                  </a:lnTo>
                  <a:lnTo>
                    <a:pt x="9140" y="2819"/>
                  </a:lnTo>
                  <a:lnTo>
                    <a:pt x="9155" y="2847"/>
                  </a:lnTo>
                  <a:lnTo>
                    <a:pt x="9172" y="2876"/>
                  </a:lnTo>
                  <a:lnTo>
                    <a:pt x="9189" y="2903"/>
                  </a:lnTo>
                  <a:lnTo>
                    <a:pt x="9208" y="2929"/>
                  </a:lnTo>
                  <a:lnTo>
                    <a:pt x="9227" y="2955"/>
                  </a:lnTo>
                  <a:lnTo>
                    <a:pt x="9248" y="2980"/>
                  </a:lnTo>
                  <a:lnTo>
                    <a:pt x="9268" y="3005"/>
                  </a:lnTo>
                  <a:lnTo>
                    <a:pt x="9290" y="3029"/>
                  </a:lnTo>
                  <a:lnTo>
                    <a:pt x="9312" y="3052"/>
                  </a:lnTo>
                  <a:lnTo>
                    <a:pt x="9335" y="3074"/>
                  </a:lnTo>
                  <a:lnTo>
                    <a:pt x="9359" y="3096"/>
                  </a:lnTo>
                  <a:lnTo>
                    <a:pt x="9383" y="3117"/>
                  </a:lnTo>
                  <a:lnTo>
                    <a:pt x="9409" y="3138"/>
                  </a:lnTo>
                  <a:lnTo>
                    <a:pt x="9435" y="3158"/>
                  </a:lnTo>
                  <a:lnTo>
                    <a:pt x="9462" y="3176"/>
                  </a:lnTo>
                  <a:lnTo>
                    <a:pt x="9489" y="3194"/>
                  </a:lnTo>
                  <a:lnTo>
                    <a:pt x="9517" y="3211"/>
                  </a:lnTo>
                  <a:lnTo>
                    <a:pt x="9545" y="3227"/>
                  </a:lnTo>
                  <a:lnTo>
                    <a:pt x="9575" y="3242"/>
                  </a:lnTo>
                  <a:lnTo>
                    <a:pt x="9604" y="3256"/>
                  </a:lnTo>
                  <a:lnTo>
                    <a:pt x="9634" y="3270"/>
                  </a:lnTo>
                  <a:lnTo>
                    <a:pt x="9665" y="3282"/>
                  </a:lnTo>
                  <a:lnTo>
                    <a:pt x="9696" y="3293"/>
                  </a:lnTo>
                  <a:lnTo>
                    <a:pt x="9766" y="3318"/>
                  </a:lnTo>
                  <a:lnTo>
                    <a:pt x="9834" y="3344"/>
                  </a:lnTo>
                  <a:lnTo>
                    <a:pt x="9902" y="3370"/>
                  </a:lnTo>
                  <a:lnTo>
                    <a:pt x="9971" y="3398"/>
                  </a:lnTo>
                  <a:lnTo>
                    <a:pt x="10037" y="3427"/>
                  </a:lnTo>
                  <a:lnTo>
                    <a:pt x="10105" y="3456"/>
                  </a:lnTo>
                  <a:lnTo>
                    <a:pt x="10171" y="3487"/>
                  </a:lnTo>
                  <a:lnTo>
                    <a:pt x="10236" y="3518"/>
                  </a:lnTo>
                  <a:lnTo>
                    <a:pt x="10263" y="3530"/>
                  </a:lnTo>
                  <a:lnTo>
                    <a:pt x="10290" y="3541"/>
                  </a:lnTo>
                  <a:lnTo>
                    <a:pt x="10316" y="3552"/>
                  </a:lnTo>
                  <a:lnTo>
                    <a:pt x="10343" y="3562"/>
                  </a:lnTo>
                  <a:lnTo>
                    <a:pt x="10370" y="3571"/>
                  </a:lnTo>
                  <a:lnTo>
                    <a:pt x="10397" y="3579"/>
                  </a:lnTo>
                  <a:lnTo>
                    <a:pt x="10425" y="3586"/>
                  </a:lnTo>
                  <a:lnTo>
                    <a:pt x="10452" y="3593"/>
                  </a:lnTo>
                  <a:lnTo>
                    <a:pt x="10480" y="3599"/>
                  </a:lnTo>
                  <a:lnTo>
                    <a:pt x="10507" y="3604"/>
                  </a:lnTo>
                  <a:lnTo>
                    <a:pt x="10535" y="3608"/>
                  </a:lnTo>
                  <a:lnTo>
                    <a:pt x="10563" y="3612"/>
                  </a:lnTo>
                  <a:lnTo>
                    <a:pt x="10592" y="3614"/>
                  </a:lnTo>
                  <a:lnTo>
                    <a:pt x="10620" y="3616"/>
                  </a:lnTo>
                  <a:lnTo>
                    <a:pt x="10648" y="3617"/>
                  </a:lnTo>
                  <a:lnTo>
                    <a:pt x="10676" y="3618"/>
                  </a:lnTo>
                  <a:lnTo>
                    <a:pt x="10712" y="3617"/>
                  </a:lnTo>
                  <a:lnTo>
                    <a:pt x="10748" y="3615"/>
                  </a:lnTo>
                  <a:lnTo>
                    <a:pt x="10786" y="3612"/>
                  </a:lnTo>
                  <a:lnTo>
                    <a:pt x="10822" y="3607"/>
                  </a:lnTo>
                  <a:lnTo>
                    <a:pt x="10858" y="3601"/>
                  </a:lnTo>
                  <a:lnTo>
                    <a:pt x="10894" y="3594"/>
                  </a:lnTo>
                  <a:lnTo>
                    <a:pt x="10930" y="3586"/>
                  </a:lnTo>
                  <a:lnTo>
                    <a:pt x="10965" y="3576"/>
                  </a:lnTo>
                  <a:lnTo>
                    <a:pt x="11000" y="3564"/>
                  </a:lnTo>
                  <a:lnTo>
                    <a:pt x="11035" y="3552"/>
                  </a:lnTo>
                  <a:lnTo>
                    <a:pt x="11069" y="3538"/>
                  </a:lnTo>
                  <a:lnTo>
                    <a:pt x="11103" y="3523"/>
                  </a:lnTo>
                  <a:lnTo>
                    <a:pt x="11137" y="3507"/>
                  </a:lnTo>
                  <a:lnTo>
                    <a:pt x="11169" y="3489"/>
                  </a:lnTo>
                  <a:lnTo>
                    <a:pt x="11202" y="3470"/>
                  </a:lnTo>
                  <a:lnTo>
                    <a:pt x="11233" y="3450"/>
                  </a:lnTo>
                  <a:lnTo>
                    <a:pt x="12543" y="2578"/>
                  </a:lnTo>
                  <a:lnTo>
                    <a:pt x="13511" y="3544"/>
                  </a:lnTo>
                  <a:lnTo>
                    <a:pt x="12638" y="4851"/>
                  </a:lnTo>
                  <a:lnTo>
                    <a:pt x="12619" y="4879"/>
                  </a:lnTo>
                  <a:lnTo>
                    <a:pt x="12602" y="4907"/>
                  </a:lnTo>
                  <a:lnTo>
                    <a:pt x="12586" y="4936"/>
                  </a:lnTo>
                  <a:lnTo>
                    <a:pt x="12571" y="4965"/>
                  </a:lnTo>
                  <a:lnTo>
                    <a:pt x="12557" y="4995"/>
                  </a:lnTo>
                  <a:lnTo>
                    <a:pt x="12544" y="5024"/>
                  </a:lnTo>
                  <a:lnTo>
                    <a:pt x="12533" y="5056"/>
                  </a:lnTo>
                  <a:lnTo>
                    <a:pt x="12522" y="5086"/>
                  </a:lnTo>
                  <a:lnTo>
                    <a:pt x="12512" y="5117"/>
                  </a:lnTo>
                  <a:lnTo>
                    <a:pt x="12503" y="5148"/>
                  </a:lnTo>
                  <a:lnTo>
                    <a:pt x="12495" y="5179"/>
                  </a:lnTo>
                  <a:lnTo>
                    <a:pt x="12489" y="5211"/>
                  </a:lnTo>
                  <a:lnTo>
                    <a:pt x="12483" y="5242"/>
                  </a:lnTo>
                  <a:lnTo>
                    <a:pt x="12478" y="5274"/>
                  </a:lnTo>
                  <a:lnTo>
                    <a:pt x="12474" y="5306"/>
                  </a:lnTo>
                  <a:lnTo>
                    <a:pt x="12472" y="5339"/>
                  </a:lnTo>
                  <a:lnTo>
                    <a:pt x="12470" y="5371"/>
                  </a:lnTo>
                  <a:lnTo>
                    <a:pt x="12469" y="5403"/>
                  </a:lnTo>
                  <a:lnTo>
                    <a:pt x="12470" y="5435"/>
                  </a:lnTo>
                  <a:lnTo>
                    <a:pt x="12471" y="5467"/>
                  </a:lnTo>
                  <a:lnTo>
                    <a:pt x="12473" y="5500"/>
                  </a:lnTo>
                  <a:lnTo>
                    <a:pt x="12477" y="5532"/>
                  </a:lnTo>
                  <a:lnTo>
                    <a:pt x="12481" y="5563"/>
                  </a:lnTo>
                  <a:lnTo>
                    <a:pt x="12487" y="5596"/>
                  </a:lnTo>
                  <a:lnTo>
                    <a:pt x="12494" y="5628"/>
                  </a:lnTo>
                  <a:lnTo>
                    <a:pt x="12501" y="5660"/>
                  </a:lnTo>
                  <a:lnTo>
                    <a:pt x="12510" y="5691"/>
                  </a:lnTo>
                  <a:lnTo>
                    <a:pt x="12519" y="5722"/>
                  </a:lnTo>
                  <a:lnTo>
                    <a:pt x="12530" y="5753"/>
                  </a:lnTo>
                  <a:lnTo>
                    <a:pt x="12542" y="5784"/>
                  </a:lnTo>
                  <a:lnTo>
                    <a:pt x="12555" y="5814"/>
                  </a:lnTo>
                  <a:lnTo>
                    <a:pt x="12569" y="5844"/>
                  </a:lnTo>
                  <a:lnTo>
                    <a:pt x="12600" y="5910"/>
                  </a:lnTo>
                  <a:lnTo>
                    <a:pt x="12631" y="5976"/>
                  </a:lnTo>
                  <a:lnTo>
                    <a:pt x="12661" y="6043"/>
                  </a:lnTo>
                  <a:lnTo>
                    <a:pt x="12689" y="6110"/>
                  </a:lnTo>
                  <a:lnTo>
                    <a:pt x="12717" y="6178"/>
                  </a:lnTo>
                  <a:lnTo>
                    <a:pt x="12744" y="6246"/>
                  </a:lnTo>
                  <a:lnTo>
                    <a:pt x="12769" y="6315"/>
                  </a:lnTo>
                  <a:lnTo>
                    <a:pt x="12795" y="6384"/>
                  </a:lnTo>
                  <a:lnTo>
                    <a:pt x="12807" y="6416"/>
                  </a:lnTo>
                  <a:lnTo>
                    <a:pt x="12819" y="6446"/>
                  </a:lnTo>
                  <a:lnTo>
                    <a:pt x="12832" y="6476"/>
                  </a:lnTo>
                  <a:lnTo>
                    <a:pt x="12846" y="6506"/>
                  </a:lnTo>
                  <a:lnTo>
                    <a:pt x="12861" y="6535"/>
                  </a:lnTo>
                  <a:lnTo>
                    <a:pt x="12877" y="6563"/>
                  </a:lnTo>
                  <a:lnTo>
                    <a:pt x="12894" y="6591"/>
                  </a:lnTo>
                  <a:lnTo>
                    <a:pt x="12912" y="6618"/>
                  </a:lnTo>
                  <a:lnTo>
                    <a:pt x="12931" y="6644"/>
                  </a:lnTo>
                  <a:lnTo>
                    <a:pt x="12950" y="6671"/>
                  </a:lnTo>
                  <a:lnTo>
                    <a:pt x="12971" y="6696"/>
                  </a:lnTo>
                  <a:lnTo>
                    <a:pt x="12992" y="6721"/>
                  </a:lnTo>
                  <a:lnTo>
                    <a:pt x="13014" y="6744"/>
                  </a:lnTo>
                  <a:lnTo>
                    <a:pt x="13036" y="6767"/>
                  </a:lnTo>
                  <a:lnTo>
                    <a:pt x="13059" y="6790"/>
                  </a:lnTo>
                  <a:lnTo>
                    <a:pt x="13083" y="6811"/>
                  </a:lnTo>
                  <a:lnTo>
                    <a:pt x="13108" y="6832"/>
                  </a:lnTo>
                  <a:lnTo>
                    <a:pt x="13134" y="6852"/>
                  </a:lnTo>
                  <a:lnTo>
                    <a:pt x="13160" y="6871"/>
                  </a:lnTo>
                  <a:lnTo>
                    <a:pt x="13186" y="6889"/>
                  </a:lnTo>
                  <a:lnTo>
                    <a:pt x="13213" y="6907"/>
                  </a:lnTo>
                  <a:lnTo>
                    <a:pt x="13241" y="6923"/>
                  </a:lnTo>
                  <a:lnTo>
                    <a:pt x="13269" y="6939"/>
                  </a:lnTo>
                  <a:lnTo>
                    <a:pt x="13298" y="6955"/>
                  </a:lnTo>
                  <a:lnTo>
                    <a:pt x="13328" y="6968"/>
                  </a:lnTo>
                  <a:lnTo>
                    <a:pt x="13358" y="6981"/>
                  </a:lnTo>
                  <a:lnTo>
                    <a:pt x="13388" y="6993"/>
                  </a:lnTo>
                  <a:lnTo>
                    <a:pt x="13419" y="7004"/>
                  </a:lnTo>
                  <a:lnTo>
                    <a:pt x="13450" y="7014"/>
                  </a:lnTo>
                  <a:lnTo>
                    <a:pt x="13483" y="7024"/>
                  </a:lnTo>
                  <a:lnTo>
                    <a:pt x="13515" y="7032"/>
                  </a:lnTo>
                  <a:lnTo>
                    <a:pt x="13547" y="7039"/>
                  </a:lnTo>
                  <a:lnTo>
                    <a:pt x="15088" y="7347"/>
                  </a:lnTo>
                  <a:lnTo>
                    <a:pt x="15089" y="8712"/>
                  </a:lnTo>
                  <a:lnTo>
                    <a:pt x="13547" y="9020"/>
                  </a:lnTo>
                  <a:close/>
                  <a:moveTo>
                    <a:pt x="15286" y="6362"/>
                  </a:moveTo>
                  <a:lnTo>
                    <a:pt x="13745" y="6054"/>
                  </a:lnTo>
                  <a:lnTo>
                    <a:pt x="13715" y="5971"/>
                  </a:lnTo>
                  <a:lnTo>
                    <a:pt x="13684" y="5889"/>
                  </a:lnTo>
                  <a:lnTo>
                    <a:pt x="13652" y="5807"/>
                  </a:lnTo>
                  <a:lnTo>
                    <a:pt x="13618" y="5726"/>
                  </a:lnTo>
                  <a:lnTo>
                    <a:pt x="13584" y="5646"/>
                  </a:lnTo>
                  <a:lnTo>
                    <a:pt x="13548" y="5565"/>
                  </a:lnTo>
                  <a:lnTo>
                    <a:pt x="13512" y="5486"/>
                  </a:lnTo>
                  <a:lnTo>
                    <a:pt x="13475" y="5408"/>
                  </a:lnTo>
                  <a:lnTo>
                    <a:pt x="14348" y="4101"/>
                  </a:lnTo>
                  <a:lnTo>
                    <a:pt x="14372" y="4063"/>
                  </a:lnTo>
                  <a:lnTo>
                    <a:pt x="14394" y="4025"/>
                  </a:lnTo>
                  <a:lnTo>
                    <a:pt x="14414" y="3986"/>
                  </a:lnTo>
                  <a:lnTo>
                    <a:pt x="14433" y="3947"/>
                  </a:lnTo>
                  <a:lnTo>
                    <a:pt x="14449" y="3906"/>
                  </a:lnTo>
                  <a:lnTo>
                    <a:pt x="14464" y="3865"/>
                  </a:lnTo>
                  <a:lnTo>
                    <a:pt x="14476" y="3824"/>
                  </a:lnTo>
                  <a:lnTo>
                    <a:pt x="14489" y="3783"/>
                  </a:lnTo>
                  <a:lnTo>
                    <a:pt x="14498" y="3741"/>
                  </a:lnTo>
                  <a:lnTo>
                    <a:pt x="14505" y="3699"/>
                  </a:lnTo>
                  <a:lnTo>
                    <a:pt x="14511" y="3656"/>
                  </a:lnTo>
                  <a:lnTo>
                    <a:pt x="14515" y="3614"/>
                  </a:lnTo>
                  <a:lnTo>
                    <a:pt x="14517" y="3572"/>
                  </a:lnTo>
                  <a:lnTo>
                    <a:pt x="14517" y="3530"/>
                  </a:lnTo>
                  <a:lnTo>
                    <a:pt x="14515" y="3488"/>
                  </a:lnTo>
                  <a:lnTo>
                    <a:pt x="14512" y="3446"/>
                  </a:lnTo>
                  <a:lnTo>
                    <a:pt x="14507" y="3404"/>
                  </a:lnTo>
                  <a:lnTo>
                    <a:pt x="14500" y="3361"/>
                  </a:lnTo>
                  <a:lnTo>
                    <a:pt x="14492" y="3320"/>
                  </a:lnTo>
                  <a:lnTo>
                    <a:pt x="14480" y="3279"/>
                  </a:lnTo>
                  <a:lnTo>
                    <a:pt x="14468" y="3239"/>
                  </a:lnTo>
                  <a:lnTo>
                    <a:pt x="14455" y="3198"/>
                  </a:lnTo>
                  <a:lnTo>
                    <a:pt x="14439" y="3159"/>
                  </a:lnTo>
                  <a:lnTo>
                    <a:pt x="14422" y="3119"/>
                  </a:lnTo>
                  <a:lnTo>
                    <a:pt x="14403" y="3081"/>
                  </a:lnTo>
                  <a:lnTo>
                    <a:pt x="14382" y="3043"/>
                  </a:lnTo>
                  <a:lnTo>
                    <a:pt x="14360" y="3006"/>
                  </a:lnTo>
                  <a:lnTo>
                    <a:pt x="14336" y="2970"/>
                  </a:lnTo>
                  <a:lnTo>
                    <a:pt x="14309" y="2935"/>
                  </a:lnTo>
                  <a:lnTo>
                    <a:pt x="14282" y="2901"/>
                  </a:lnTo>
                  <a:lnTo>
                    <a:pt x="14253" y="2868"/>
                  </a:lnTo>
                  <a:lnTo>
                    <a:pt x="14222" y="2834"/>
                  </a:lnTo>
                  <a:lnTo>
                    <a:pt x="13254" y="1869"/>
                  </a:lnTo>
                  <a:lnTo>
                    <a:pt x="13236" y="1852"/>
                  </a:lnTo>
                  <a:lnTo>
                    <a:pt x="13217" y="1834"/>
                  </a:lnTo>
                  <a:lnTo>
                    <a:pt x="13198" y="1817"/>
                  </a:lnTo>
                  <a:lnTo>
                    <a:pt x="13179" y="1801"/>
                  </a:lnTo>
                  <a:lnTo>
                    <a:pt x="13159" y="1786"/>
                  </a:lnTo>
                  <a:lnTo>
                    <a:pt x="13139" y="1771"/>
                  </a:lnTo>
                  <a:lnTo>
                    <a:pt x="13118" y="1755"/>
                  </a:lnTo>
                  <a:lnTo>
                    <a:pt x="13097" y="1741"/>
                  </a:lnTo>
                  <a:lnTo>
                    <a:pt x="13076" y="1728"/>
                  </a:lnTo>
                  <a:lnTo>
                    <a:pt x="13055" y="1715"/>
                  </a:lnTo>
                  <a:lnTo>
                    <a:pt x="13034" y="1702"/>
                  </a:lnTo>
                  <a:lnTo>
                    <a:pt x="13012" y="1691"/>
                  </a:lnTo>
                  <a:lnTo>
                    <a:pt x="12990" y="1680"/>
                  </a:lnTo>
                  <a:lnTo>
                    <a:pt x="12968" y="1669"/>
                  </a:lnTo>
                  <a:lnTo>
                    <a:pt x="12945" y="1659"/>
                  </a:lnTo>
                  <a:lnTo>
                    <a:pt x="12923" y="1649"/>
                  </a:lnTo>
                  <a:lnTo>
                    <a:pt x="12900" y="1640"/>
                  </a:lnTo>
                  <a:lnTo>
                    <a:pt x="12877" y="1632"/>
                  </a:lnTo>
                  <a:lnTo>
                    <a:pt x="12854" y="1624"/>
                  </a:lnTo>
                  <a:lnTo>
                    <a:pt x="12831" y="1617"/>
                  </a:lnTo>
                  <a:lnTo>
                    <a:pt x="12808" y="1610"/>
                  </a:lnTo>
                  <a:lnTo>
                    <a:pt x="12783" y="1604"/>
                  </a:lnTo>
                  <a:lnTo>
                    <a:pt x="12759" y="1599"/>
                  </a:lnTo>
                  <a:lnTo>
                    <a:pt x="12736" y="1594"/>
                  </a:lnTo>
                  <a:lnTo>
                    <a:pt x="12712" y="1590"/>
                  </a:lnTo>
                  <a:lnTo>
                    <a:pt x="12688" y="1586"/>
                  </a:lnTo>
                  <a:lnTo>
                    <a:pt x="12664" y="1583"/>
                  </a:lnTo>
                  <a:lnTo>
                    <a:pt x="12640" y="1580"/>
                  </a:lnTo>
                  <a:lnTo>
                    <a:pt x="12615" y="1578"/>
                  </a:lnTo>
                  <a:lnTo>
                    <a:pt x="12591" y="1577"/>
                  </a:lnTo>
                  <a:lnTo>
                    <a:pt x="12566" y="1576"/>
                  </a:lnTo>
                  <a:lnTo>
                    <a:pt x="12542" y="1575"/>
                  </a:lnTo>
                  <a:lnTo>
                    <a:pt x="12506" y="1576"/>
                  </a:lnTo>
                  <a:lnTo>
                    <a:pt x="12470" y="1578"/>
                  </a:lnTo>
                  <a:lnTo>
                    <a:pt x="12433" y="1581"/>
                  </a:lnTo>
                  <a:lnTo>
                    <a:pt x="12398" y="1586"/>
                  </a:lnTo>
                  <a:lnTo>
                    <a:pt x="12362" y="1592"/>
                  </a:lnTo>
                  <a:lnTo>
                    <a:pt x="12326" y="1599"/>
                  </a:lnTo>
                  <a:lnTo>
                    <a:pt x="12291" y="1607"/>
                  </a:lnTo>
                  <a:lnTo>
                    <a:pt x="12255" y="1617"/>
                  </a:lnTo>
                  <a:lnTo>
                    <a:pt x="12220" y="1628"/>
                  </a:lnTo>
                  <a:lnTo>
                    <a:pt x="12185" y="1641"/>
                  </a:lnTo>
                  <a:lnTo>
                    <a:pt x="12151" y="1654"/>
                  </a:lnTo>
                  <a:lnTo>
                    <a:pt x="12117" y="1670"/>
                  </a:lnTo>
                  <a:lnTo>
                    <a:pt x="12083" y="1686"/>
                  </a:lnTo>
                  <a:lnTo>
                    <a:pt x="12050" y="1704"/>
                  </a:lnTo>
                  <a:lnTo>
                    <a:pt x="12018" y="1723"/>
                  </a:lnTo>
                  <a:lnTo>
                    <a:pt x="11986" y="1743"/>
                  </a:lnTo>
                  <a:lnTo>
                    <a:pt x="10676" y="2615"/>
                  </a:lnTo>
                  <a:lnTo>
                    <a:pt x="10597" y="2577"/>
                  </a:lnTo>
                  <a:lnTo>
                    <a:pt x="10517" y="2540"/>
                  </a:lnTo>
                  <a:lnTo>
                    <a:pt x="10437" y="2505"/>
                  </a:lnTo>
                  <a:lnTo>
                    <a:pt x="10356" y="2471"/>
                  </a:lnTo>
                  <a:lnTo>
                    <a:pt x="10275" y="2438"/>
                  </a:lnTo>
                  <a:lnTo>
                    <a:pt x="10192" y="2406"/>
                  </a:lnTo>
                  <a:lnTo>
                    <a:pt x="10110" y="2375"/>
                  </a:lnTo>
                  <a:lnTo>
                    <a:pt x="10026" y="2346"/>
                  </a:lnTo>
                  <a:lnTo>
                    <a:pt x="9718" y="808"/>
                  </a:lnTo>
                  <a:lnTo>
                    <a:pt x="9708" y="764"/>
                  </a:lnTo>
                  <a:lnTo>
                    <a:pt x="9697" y="721"/>
                  </a:lnTo>
                  <a:lnTo>
                    <a:pt x="9683" y="679"/>
                  </a:lnTo>
                  <a:lnTo>
                    <a:pt x="9668" y="638"/>
                  </a:lnTo>
                  <a:lnTo>
                    <a:pt x="9652" y="598"/>
                  </a:lnTo>
                  <a:lnTo>
                    <a:pt x="9633" y="559"/>
                  </a:lnTo>
                  <a:lnTo>
                    <a:pt x="9614" y="520"/>
                  </a:lnTo>
                  <a:lnTo>
                    <a:pt x="9592" y="483"/>
                  </a:lnTo>
                  <a:lnTo>
                    <a:pt x="9568" y="447"/>
                  </a:lnTo>
                  <a:lnTo>
                    <a:pt x="9544" y="413"/>
                  </a:lnTo>
                  <a:lnTo>
                    <a:pt x="9518" y="378"/>
                  </a:lnTo>
                  <a:lnTo>
                    <a:pt x="9491" y="345"/>
                  </a:lnTo>
                  <a:lnTo>
                    <a:pt x="9463" y="314"/>
                  </a:lnTo>
                  <a:lnTo>
                    <a:pt x="9433" y="284"/>
                  </a:lnTo>
                  <a:lnTo>
                    <a:pt x="9401" y="255"/>
                  </a:lnTo>
                  <a:lnTo>
                    <a:pt x="9369" y="228"/>
                  </a:lnTo>
                  <a:lnTo>
                    <a:pt x="9336" y="202"/>
                  </a:lnTo>
                  <a:lnTo>
                    <a:pt x="9302" y="177"/>
                  </a:lnTo>
                  <a:lnTo>
                    <a:pt x="9267" y="154"/>
                  </a:lnTo>
                  <a:lnTo>
                    <a:pt x="9229" y="131"/>
                  </a:lnTo>
                  <a:lnTo>
                    <a:pt x="9192" y="111"/>
                  </a:lnTo>
                  <a:lnTo>
                    <a:pt x="9154" y="92"/>
                  </a:lnTo>
                  <a:lnTo>
                    <a:pt x="9115" y="75"/>
                  </a:lnTo>
                  <a:lnTo>
                    <a:pt x="9075" y="60"/>
                  </a:lnTo>
                  <a:lnTo>
                    <a:pt x="9034" y="46"/>
                  </a:lnTo>
                  <a:lnTo>
                    <a:pt x="8993" y="34"/>
                  </a:lnTo>
                  <a:lnTo>
                    <a:pt x="8951" y="24"/>
                  </a:lnTo>
                  <a:lnTo>
                    <a:pt x="8908" y="15"/>
                  </a:lnTo>
                  <a:lnTo>
                    <a:pt x="8864" y="9"/>
                  </a:lnTo>
                  <a:lnTo>
                    <a:pt x="8821" y="4"/>
                  </a:lnTo>
                  <a:lnTo>
                    <a:pt x="8777" y="1"/>
                  </a:lnTo>
                  <a:lnTo>
                    <a:pt x="8732" y="0"/>
                  </a:lnTo>
                  <a:lnTo>
                    <a:pt x="7363" y="0"/>
                  </a:lnTo>
                  <a:lnTo>
                    <a:pt x="7318" y="1"/>
                  </a:lnTo>
                  <a:lnTo>
                    <a:pt x="7274" y="4"/>
                  </a:lnTo>
                  <a:lnTo>
                    <a:pt x="7231" y="9"/>
                  </a:lnTo>
                  <a:lnTo>
                    <a:pt x="7187" y="15"/>
                  </a:lnTo>
                  <a:lnTo>
                    <a:pt x="7144" y="24"/>
                  </a:lnTo>
                  <a:lnTo>
                    <a:pt x="7102" y="34"/>
                  </a:lnTo>
                  <a:lnTo>
                    <a:pt x="7061" y="46"/>
                  </a:lnTo>
                  <a:lnTo>
                    <a:pt x="7020" y="60"/>
                  </a:lnTo>
                  <a:lnTo>
                    <a:pt x="6980" y="75"/>
                  </a:lnTo>
                  <a:lnTo>
                    <a:pt x="6941" y="92"/>
                  </a:lnTo>
                  <a:lnTo>
                    <a:pt x="6903" y="111"/>
                  </a:lnTo>
                  <a:lnTo>
                    <a:pt x="6866" y="131"/>
                  </a:lnTo>
                  <a:lnTo>
                    <a:pt x="6829" y="154"/>
                  </a:lnTo>
                  <a:lnTo>
                    <a:pt x="6793" y="177"/>
                  </a:lnTo>
                  <a:lnTo>
                    <a:pt x="6759" y="202"/>
                  </a:lnTo>
                  <a:lnTo>
                    <a:pt x="6726" y="228"/>
                  </a:lnTo>
                  <a:lnTo>
                    <a:pt x="6694" y="255"/>
                  </a:lnTo>
                  <a:lnTo>
                    <a:pt x="6662" y="284"/>
                  </a:lnTo>
                  <a:lnTo>
                    <a:pt x="6633" y="314"/>
                  </a:lnTo>
                  <a:lnTo>
                    <a:pt x="6604" y="345"/>
                  </a:lnTo>
                  <a:lnTo>
                    <a:pt x="6577" y="378"/>
                  </a:lnTo>
                  <a:lnTo>
                    <a:pt x="6551" y="413"/>
                  </a:lnTo>
                  <a:lnTo>
                    <a:pt x="6527" y="447"/>
                  </a:lnTo>
                  <a:lnTo>
                    <a:pt x="6503" y="483"/>
                  </a:lnTo>
                  <a:lnTo>
                    <a:pt x="6482" y="520"/>
                  </a:lnTo>
                  <a:lnTo>
                    <a:pt x="6462" y="559"/>
                  </a:lnTo>
                  <a:lnTo>
                    <a:pt x="6444" y="598"/>
                  </a:lnTo>
                  <a:lnTo>
                    <a:pt x="6427" y="638"/>
                  </a:lnTo>
                  <a:lnTo>
                    <a:pt x="6412" y="679"/>
                  </a:lnTo>
                  <a:lnTo>
                    <a:pt x="6398" y="721"/>
                  </a:lnTo>
                  <a:lnTo>
                    <a:pt x="6387" y="764"/>
                  </a:lnTo>
                  <a:lnTo>
                    <a:pt x="6377" y="808"/>
                  </a:lnTo>
                  <a:lnTo>
                    <a:pt x="6069" y="2346"/>
                  </a:lnTo>
                  <a:lnTo>
                    <a:pt x="5985" y="2375"/>
                  </a:lnTo>
                  <a:lnTo>
                    <a:pt x="5903" y="2406"/>
                  </a:lnTo>
                  <a:lnTo>
                    <a:pt x="5820" y="2438"/>
                  </a:lnTo>
                  <a:lnTo>
                    <a:pt x="5739" y="2471"/>
                  </a:lnTo>
                  <a:lnTo>
                    <a:pt x="5658" y="2505"/>
                  </a:lnTo>
                  <a:lnTo>
                    <a:pt x="5578" y="2540"/>
                  </a:lnTo>
                  <a:lnTo>
                    <a:pt x="5499" y="2577"/>
                  </a:lnTo>
                  <a:lnTo>
                    <a:pt x="5420" y="2615"/>
                  </a:lnTo>
                  <a:lnTo>
                    <a:pt x="4110" y="1743"/>
                  </a:lnTo>
                  <a:lnTo>
                    <a:pt x="4078" y="1723"/>
                  </a:lnTo>
                  <a:lnTo>
                    <a:pt x="4046" y="1704"/>
                  </a:lnTo>
                  <a:lnTo>
                    <a:pt x="4012" y="1686"/>
                  </a:lnTo>
                  <a:lnTo>
                    <a:pt x="3978" y="1670"/>
                  </a:lnTo>
                  <a:lnTo>
                    <a:pt x="3944" y="1654"/>
                  </a:lnTo>
                  <a:lnTo>
                    <a:pt x="3910" y="1641"/>
                  </a:lnTo>
                  <a:lnTo>
                    <a:pt x="3875" y="1628"/>
                  </a:lnTo>
                  <a:lnTo>
                    <a:pt x="3840" y="1617"/>
                  </a:lnTo>
                  <a:lnTo>
                    <a:pt x="3804" y="1607"/>
                  </a:lnTo>
                  <a:lnTo>
                    <a:pt x="3769" y="1599"/>
                  </a:lnTo>
                  <a:lnTo>
                    <a:pt x="3733" y="1592"/>
                  </a:lnTo>
                  <a:lnTo>
                    <a:pt x="3698" y="1586"/>
                  </a:lnTo>
                  <a:lnTo>
                    <a:pt x="3662" y="1581"/>
                  </a:lnTo>
                  <a:lnTo>
                    <a:pt x="3625" y="1578"/>
                  </a:lnTo>
                  <a:lnTo>
                    <a:pt x="3589" y="1576"/>
                  </a:lnTo>
                  <a:lnTo>
                    <a:pt x="3553" y="1575"/>
                  </a:lnTo>
                  <a:lnTo>
                    <a:pt x="3529" y="1576"/>
                  </a:lnTo>
                  <a:lnTo>
                    <a:pt x="3504" y="1577"/>
                  </a:lnTo>
                  <a:lnTo>
                    <a:pt x="3480" y="1578"/>
                  </a:lnTo>
                  <a:lnTo>
                    <a:pt x="3455" y="1580"/>
                  </a:lnTo>
                  <a:lnTo>
                    <a:pt x="3431" y="1583"/>
                  </a:lnTo>
                  <a:lnTo>
                    <a:pt x="3407" y="1586"/>
                  </a:lnTo>
                  <a:lnTo>
                    <a:pt x="3383" y="1590"/>
                  </a:lnTo>
                  <a:lnTo>
                    <a:pt x="3359" y="1594"/>
                  </a:lnTo>
                  <a:lnTo>
                    <a:pt x="3336" y="1599"/>
                  </a:lnTo>
                  <a:lnTo>
                    <a:pt x="3312" y="1604"/>
                  </a:lnTo>
                  <a:lnTo>
                    <a:pt x="3288" y="1610"/>
                  </a:lnTo>
                  <a:lnTo>
                    <a:pt x="3264" y="1617"/>
                  </a:lnTo>
                  <a:lnTo>
                    <a:pt x="3241" y="1624"/>
                  </a:lnTo>
                  <a:lnTo>
                    <a:pt x="3218" y="1632"/>
                  </a:lnTo>
                  <a:lnTo>
                    <a:pt x="3195" y="1640"/>
                  </a:lnTo>
                  <a:lnTo>
                    <a:pt x="3173" y="1649"/>
                  </a:lnTo>
                  <a:lnTo>
                    <a:pt x="3150" y="1659"/>
                  </a:lnTo>
                  <a:lnTo>
                    <a:pt x="3127" y="1669"/>
                  </a:lnTo>
                  <a:lnTo>
                    <a:pt x="3105" y="1680"/>
                  </a:lnTo>
                  <a:lnTo>
                    <a:pt x="3083" y="1691"/>
                  </a:lnTo>
                  <a:lnTo>
                    <a:pt x="3061" y="1702"/>
                  </a:lnTo>
                  <a:lnTo>
                    <a:pt x="3040" y="1715"/>
                  </a:lnTo>
                  <a:lnTo>
                    <a:pt x="3019" y="1728"/>
                  </a:lnTo>
                  <a:lnTo>
                    <a:pt x="2998" y="1741"/>
                  </a:lnTo>
                  <a:lnTo>
                    <a:pt x="2978" y="1755"/>
                  </a:lnTo>
                  <a:lnTo>
                    <a:pt x="2956" y="1771"/>
                  </a:lnTo>
                  <a:lnTo>
                    <a:pt x="2936" y="1786"/>
                  </a:lnTo>
                  <a:lnTo>
                    <a:pt x="2917" y="1801"/>
                  </a:lnTo>
                  <a:lnTo>
                    <a:pt x="2897" y="1817"/>
                  </a:lnTo>
                  <a:lnTo>
                    <a:pt x="2878" y="1834"/>
                  </a:lnTo>
                  <a:lnTo>
                    <a:pt x="2860" y="1852"/>
                  </a:lnTo>
                  <a:lnTo>
                    <a:pt x="2841" y="1869"/>
                  </a:lnTo>
                  <a:lnTo>
                    <a:pt x="1873" y="2834"/>
                  </a:lnTo>
                  <a:lnTo>
                    <a:pt x="1843" y="2868"/>
                  </a:lnTo>
                  <a:lnTo>
                    <a:pt x="1814" y="2901"/>
                  </a:lnTo>
                  <a:lnTo>
                    <a:pt x="1786" y="2935"/>
                  </a:lnTo>
                  <a:lnTo>
                    <a:pt x="1759" y="2970"/>
                  </a:lnTo>
                  <a:lnTo>
                    <a:pt x="1735" y="3006"/>
                  </a:lnTo>
                  <a:lnTo>
                    <a:pt x="1713" y="3043"/>
                  </a:lnTo>
                  <a:lnTo>
                    <a:pt x="1692" y="3081"/>
                  </a:lnTo>
                  <a:lnTo>
                    <a:pt x="1673" y="3119"/>
                  </a:lnTo>
                  <a:lnTo>
                    <a:pt x="1656" y="3159"/>
                  </a:lnTo>
                  <a:lnTo>
                    <a:pt x="1641" y="3198"/>
                  </a:lnTo>
                  <a:lnTo>
                    <a:pt x="1627" y="3239"/>
                  </a:lnTo>
                  <a:lnTo>
                    <a:pt x="1615" y="3279"/>
                  </a:lnTo>
                  <a:lnTo>
                    <a:pt x="1604" y="3320"/>
                  </a:lnTo>
                  <a:lnTo>
                    <a:pt x="1595" y="3361"/>
                  </a:lnTo>
                  <a:lnTo>
                    <a:pt x="1588" y="3404"/>
                  </a:lnTo>
                  <a:lnTo>
                    <a:pt x="1583" y="3446"/>
                  </a:lnTo>
                  <a:lnTo>
                    <a:pt x="1580" y="3488"/>
                  </a:lnTo>
                  <a:lnTo>
                    <a:pt x="1579" y="3530"/>
                  </a:lnTo>
                  <a:lnTo>
                    <a:pt x="1579" y="3572"/>
                  </a:lnTo>
                  <a:lnTo>
                    <a:pt x="1581" y="3614"/>
                  </a:lnTo>
                  <a:lnTo>
                    <a:pt x="1585" y="3656"/>
                  </a:lnTo>
                  <a:lnTo>
                    <a:pt x="1590" y="3699"/>
                  </a:lnTo>
                  <a:lnTo>
                    <a:pt x="1598" y="3741"/>
                  </a:lnTo>
                  <a:lnTo>
                    <a:pt x="1607" y="3783"/>
                  </a:lnTo>
                  <a:lnTo>
                    <a:pt x="1619" y="3824"/>
                  </a:lnTo>
                  <a:lnTo>
                    <a:pt x="1632" y="3865"/>
                  </a:lnTo>
                  <a:lnTo>
                    <a:pt x="1646" y="3906"/>
                  </a:lnTo>
                  <a:lnTo>
                    <a:pt x="1663" y="3947"/>
                  </a:lnTo>
                  <a:lnTo>
                    <a:pt x="1681" y="3986"/>
                  </a:lnTo>
                  <a:lnTo>
                    <a:pt x="1702" y="4025"/>
                  </a:lnTo>
                  <a:lnTo>
                    <a:pt x="1724" y="4063"/>
                  </a:lnTo>
                  <a:lnTo>
                    <a:pt x="1747" y="4101"/>
                  </a:lnTo>
                  <a:lnTo>
                    <a:pt x="2620" y="5408"/>
                  </a:lnTo>
                  <a:lnTo>
                    <a:pt x="2583" y="5486"/>
                  </a:lnTo>
                  <a:lnTo>
                    <a:pt x="2546" y="5565"/>
                  </a:lnTo>
                  <a:lnTo>
                    <a:pt x="2511" y="5646"/>
                  </a:lnTo>
                  <a:lnTo>
                    <a:pt x="2477" y="5726"/>
                  </a:lnTo>
                  <a:lnTo>
                    <a:pt x="2443" y="5807"/>
                  </a:lnTo>
                  <a:lnTo>
                    <a:pt x="2411" y="5890"/>
                  </a:lnTo>
                  <a:lnTo>
                    <a:pt x="2380" y="5972"/>
                  </a:lnTo>
                  <a:lnTo>
                    <a:pt x="2351" y="6055"/>
                  </a:lnTo>
                  <a:lnTo>
                    <a:pt x="809" y="6362"/>
                  </a:lnTo>
                  <a:lnTo>
                    <a:pt x="766" y="6372"/>
                  </a:lnTo>
                  <a:lnTo>
                    <a:pt x="722" y="6383"/>
                  </a:lnTo>
                  <a:lnTo>
                    <a:pt x="681" y="6398"/>
                  </a:lnTo>
                  <a:lnTo>
                    <a:pt x="640" y="6413"/>
                  </a:lnTo>
                  <a:lnTo>
                    <a:pt x="600" y="6429"/>
                  </a:lnTo>
                  <a:lnTo>
                    <a:pt x="559" y="6448"/>
                  </a:lnTo>
                  <a:lnTo>
                    <a:pt x="521" y="6467"/>
                  </a:lnTo>
                  <a:lnTo>
                    <a:pt x="484" y="6489"/>
                  </a:lnTo>
                  <a:lnTo>
                    <a:pt x="448" y="6512"/>
                  </a:lnTo>
                  <a:lnTo>
                    <a:pt x="412" y="6536"/>
                  </a:lnTo>
                  <a:lnTo>
                    <a:pt x="379" y="6562"/>
                  </a:lnTo>
                  <a:lnTo>
                    <a:pt x="346" y="6589"/>
                  </a:lnTo>
                  <a:lnTo>
                    <a:pt x="315" y="6617"/>
                  </a:lnTo>
                  <a:lnTo>
                    <a:pt x="285" y="6647"/>
                  </a:lnTo>
                  <a:lnTo>
                    <a:pt x="256" y="6679"/>
                  </a:lnTo>
                  <a:lnTo>
                    <a:pt x="228" y="6711"/>
                  </a:lnTo>
                  <a:lnTo>
                    <a:pt x="202" y="6744"/>
                  </a:lnTo>
                  <a:lnTo>
                    <a:pt x="177" y="6778"/>
                  </a:lnTo>
                  <a:lnTo>
                    <a:pt x="154" y="6813"/>
                  </a:lnTo>
                  <a:lnTo>
                    <a:pt x="132" y="6850"/>
                  </a:lnTo>
                  <a:lnTo>
                    <a:pt x="112" y="6887"/>
                  </a:lnTo>
                  <a:lnTo>
                    <a:pt x="93" y="6925"/>
                  </a:lnTo>
                  <a:lnTo>
                    <a:pt x="75" y="6965"/>
                  </a:lnTo>
                  <a:lnTo>
                    <a:pt x="60" y="7005"/>
                  </a:lnTo>
                  <a:lnTo>
                    <a:pt x="46" y="7045"/>
                  </a:lnTo>
                  <a:lnTo>
                    <a:pt x="34" y="7086"/>
                  </a:lnTo>
                  <a:lnTo>
                    <a:pt x="24" y="7128"/>
                  </a:lnTo>
                  <a:lnTo>
                    <a:pt x="15" y="7171"/>
                  </a:lnTo>
                  <a:lnTo>
                    <a:pt x="9" y="7215"/>
                  </a:lnTo>
                  <a:lnTo>
                    <a:pt x="4" y="7258"/>
                  </a:lnTo>
                  <a:lnTo>
                    <a:pt x="1" y="7302"/>
                  </a:lnTo>
                  <a:lnTo>
                    <a:pt x="0" y="7347"/>
                  </a:lnTo>
                  <a:lnTo>
                    <a:pt x="0" y="8712"/>
                  </a:lnTo>
                  <a:lnTo>
                    <a:pt x="1" y="8757"/>
                  </a:lnTo>
                  <a:lnTo>
                    <a:pt x="4" y="8801"/>
                  </a:lnTo>
                  <a:lnTo>
                    <a:pt x="9" y="8844"/>
                  </a:lnTo>
                  <a:lnTo>
                    <a:pt x="15" y="8888"/>
                  </a:lnTo>
                  <a:lnTo>
                    <a:pt x="24" y="8931"/>
                  </a:lnTo>
                  <a:lnTo>
                    <a:pt x="34" y="8972"/>
                  </a:lnTo>
                  <a:lnTo>
                    <a:pt x="46" y="9014"/>
                  </a:lnTo>
                  <a:lnTo>
                    <a:pt x="60" y="9054"/>
                  </a:lnTo>
                  <a:lnTo>
                    <a:pt x="75" y="9094"/>
                  </a:lnTo>
                  <a:lnTo>
                    <a:pt x="93" y="9134"/>
                  </a:lnTo>
                  <a:lnTo>
                    <a:pt x="112" y="9172"/>
                  </a:lnTo>
                  <a:lnTo>
                    <a:pt x="132" y="9209"/>
                  </a:lnTo>
                  <a:lnTo>
                    <a:pt x="154" y="9245"/>
                  </a:lnTo>
                  <a:lnTo>
                    <a:pt x="177" y="9280"/>
                  </a:lnTo>
                  <a:lnTo>
                    <a:pt x="202" y="9315"/>
                  </a:lnTo>
                  <a:lnTo>
                    <a:pt x="228" y="9348"/>
                  </a:lnTo>
                  <a:lnTo>
                    <a:pt x="256" y="9380"/>
                  </a:lnTo>
                  <a:lnTo>
                    <a:pt x="285" y="9412"/>
                  </a:lnTo>
                  <a:lnTo>
                    <a:pt x="315" y="9441"/>
                  </a:lnTo>
                  <a:lnTo>
                    <a:pt x="346" y="9470"/>
                  </a:lnTo>
                  <a:lnTo>
                    <a:pt x="379" y="9497"/>
                  </a:lnTo>
                  <a:lnTo>
                    <a:pt x="412" y="9523"/>
                  </a:lnTo>
                  <a:lnTo>
                    <a:pt x="448" y="9547"/>
                  </a:lnTo>
                  <a:lnTo>
                    <a:pt x="484" y="9570"/>
                  </a:lnTo>
                  <a:lnTo>
                    <a:pt x="521" y="9591"/>
                  </a:lnTo>
                  <a:lnTo>
                    <a:pt x="559" y="9611"/>
                  </a:lnTo>
                  <a:lnTo>
                    <a:pt x="600" y="9629"/>
                  </a:lnTo>
                  <a:lnTo>
                    <a:pt x="640" y="9646"/>
                  </a:lnTo>
                  <a:lnTo>
                    <a:pt x="681" y="9661"/>
                  </a:lnTo>
                  <a:lnTo>
                    <a:pt x="722" y="9675"/>
                  </a:lnTo>
                  <a:lnTo>
                    <a:pt x="766" y="9687"/>
                  </a:lnTo>
                  <a:lnTo>
                    <a:pt x="809" y="9697"/>
                  </a:lnTo>
                  <a:lnTo>
                    <a:pt x="2351" y="10004"/>
                  </a:lnTo>
                  <a:lnTo>
                    <a:pt x="2380" y="10087"/>
                  </a:lnTo>
                  <a:lnTo>
                    <a:pt x="2411" y="10169"/>
                  </a:lnTo>
                  <a:lnTo>
                    <a:pt x="2443" y="10252"/>
                  </a:lnTo>
                  <a:lnTo>
                    <a:pt x="2477" y="10333"/>
                  </a:lnTo>
                  <a:lnTo>
                    <a:pt x="2511" y="10413"/>
                  </a:lnTo>
                  <a:lnTo>
                    <a:pt x="2546" y="10494"/>
                  </a:lnTo>
                  <a:lnTo>
                    <a:pt x="2583" y="10573"/>
                  </a:lnTo>
                  <a:lnTo>
                    <a:pt x="2620" y="10651"/>
                  </a:lnTo>
                  <a:lnTo>
                    <a:pt x="1747" y="11957"/>
                  </a:lnTo>
                  <a:lnTo>
                    <a:pt x="1724" y="11995"/>
                  </a:lnTo>
                  <a:lnTo>
                    <a:pt x="1702" y="12033"/>
                  </a:lnTo>
                  <a:lnTo>
                    <a:pt x="1681" y="12072"/>
                  </a:lnTo>
                  <a:lnTo>
                    <a:pt x="1663" y="12111"/>
                  </a:lnTo>
                  <a:lnTo>
                    <a:pt x="1646" y="12153"/>
                  </a:lnTo>
                  <a:lnTo>
                    <a:pt x="1632" y="12193"/>
                  </a:lnTo>
                  <a:lnTo>
                    <a:pt x="1619" y="12234"/>
                  </a:lnTo>
                  <a:lnTo>
                    <a:pt x="1607" y="12275"/>
                  </a:lnTo>
                  <a:lnTo>
                    <a:pt x="1598" y="12317"/>
                  </a:lnTo>
                  <a:lnTo>
                    <a:pt x="1590" y="12359"/>
                  </a:lnTo>
                  <a:lnTo>
                    <a:pt x="1585" y="12402"/>
                  </a:lnTo>
                  <a:lnTo>
                    <a:pt x="1581" y="12444"/>
                  </a:lnTo>
                  <a:lnTo>
                    <a:pt x="1579" y="12486"/>
                  </a:lnTo>
                  <a:lnTo>
                    <a:pt x="1579" y="12528"/>
                  </a:lnTo>
                  <a:lnTo>
                    <a:pt x="1580" y="12571"/>
                  </a:lnTo>
                  <a:lnTo>
                    <a:pt x="1583" y="12613"/>
                  </a:lnTo>
                  <a:lnTo>
                    <a:pt x="1588" y="12654"/>
                  </a:lnTo>
                  <a:lnTo>
                    <a:pt x="1595" y="12697"/>
                  </a:lnTo>
                  <a:lnTo>
                    <a:pt x="1604" y="12738"/>
                  </a:lnTo>
                  <a:lnTo>
                    <a:pt x="1615" y="12779"/>
                  </a:lnTo>
                  <a:lnTo>
                    <a:pt x="1627" y="12820"/>
                  </a:lnTo>
                  <a:lnTo>
                    <a:pt x="1641" y="12860"/>
                  </a:lnTo>
                  <a:lnTo>
                    <a:pt x="1656" y="12900"/>
                  </a:lnTo>
                  <a:lnTo>
                    <a:pt x="1673" y="12940"/>
                  </a:lnTo>
                  <a:lnTo>
                    <a:pt x="1692" y="12978"/>
                  </a:lnTo>
                  <a:lnTo>
                    <a:pt x="1713" y="13016"/>
                  </a:lnTo>
                  <a:lnTo>
                    <a:pt x="1735" y="13052"/>
                  </a:lnTo>
                  <a:lnTo>
                    <a:pt x="1759" y="13088"/>
                  </a:lnTo>
                  <a:lnTo>
                    <a:pt x="1786" y="13124"/>
                  </a:lnTo>
                  <a:lnTo>
                    <a:pt x="1814" y="13158"/>
                  </a:lnTo>
                  <a:lnTo>
                    <a:pt x="1843" y="13191"/>
                  </a:lnTo>
                  <a:lnTo>
                    <a:pt x="1873" y="13224"/>
                  </a:lnTo>
                  <a:lnTo>
                    <a:pt x="2841" y="14189"/>
                  </a:lnTo>
                  <a:lnTo>
                    <a:pt x="2860" y="14207"/>
                  </a:lnTo>
                  <a:lnTo>
                    <a:pt x="2878" y="14224"/>
                  </a:lnTo>
                  <a:lnTo>
                    <a:pt x="2897" y="14241"/>
                  </a:lnTo>
                  <a:lnTo>
                    <a:pt x="2917" y="14257"/>
                  </a:lnTo>
                  <a:lnTo>
                    <a:pt x="2936" y="14273"/>
                  </a:lnTo>
                  <a:lnTo>
                    <a:pt x="2956" y="14288"/>
                  </a:lnTo>
                  <a:lnTo>
                    <a:pt x="2978" y="14303"/>
                  </a:lnTo>
                  <a:lnTo>
                    <a:pt x="2998" y="14317"/>
                  </a:lnTo>
                  <a:lnTo>
                    <a:pt x="3019" y="14331"/>
                  </a:lnTo>
                  <a:lnTo>
                    <a:pt x="3040" y="14344"/>
                  </a:lnTo>
                  <a:lnTo>
                    <a:pt x="3061" y="14356"/>
                  </a:lnTo>
                  <a:lnTo>
                    <a:pt x="3083" y="14368"/>
                  </a:lnTo>
                  <a:lnTo>
                    <a:pt x="3105" y="14379"/>
                  </a:lnTo>
                  <a:lnTo>
                    <a:pt x="3127" y="14389"/>
                  </a:lnTo>
                  <a:lnTo>
                    <a:pt x="3150" y="14399"/>
                  </a:lnTo>
                  <a:lnTo>
                    <a:pt x="3173" y="14409"/>
                  </a:lnTo>
                  <a:lnTo>
                    <a:pt x="3195" y="14418"/>
                  </a:lnTo>
                  <a:lnTo>
                    <a:pt x="3218" y="14426"/>
                  </a:lnTo>
                  <a:lnTo>
                    <a:pt x="3241" y="14434"/>
                  </a:lnTo>
                  <a:lnTo>
                    <a:pt x="3264" y="14441"/>
                  </a:lnTo>
                  <a:lnTo>
                    <a:pt x="3288" y="14448"/>
                  </a:lnTo>
                  <a:lnTo>
                    <a:pt x="3312" y="14454"/>
                  </a:lnTo>
                  <a:lnTo>
                    <a:pt x="3336" y="14459"/>
                  </a:lnTo>
                  <a:lnTo>
                    <a:pt x="3359" y="14464"/>
                  </a:lnTo>
                  <a:lnTo>
                    <a:pt x="3383" y="14469"/>
                  </a:lnTo>
                  <a:lnTo>
                    <a:pt x="3407" y="14473"/>
                  </a:lnTo>
                  <a:lnTo>
                    <a:pt x="3431" y="14476"/>
                  </a:lnTo>
                  <a:lnTo>
                    <a:pt x="3455" y="14478"/>
                  </a:lnTo>
                  <a:lnTo>
                    <a:pt x="3480" y="14480"/>
                  </a:lnTo>
                  <a:lnTo>
                    <a:pt x="3504" y="14482"/>
                  </a:lnTo>
                  <a:lnTo>
                    <a:pt x="3529" y="14483"/>
                  </a:lnTo>
                  <a:lnTo>
                    <a:pt x="3553" y="14483"/>
                  </a:lnTo>
                  <a:lnTo>
                    <a:pt x="3589" y="14482"/>
                  </a:lnTo>
                  <a:lnTo>
                    <a:pt x="3625" y="14480"/>
                  </a:lnTo>
                  <a:lnTo>
                    <a:pt x="3662" y="14477"/>
                  </a:lnTo>
                  <a:lnTo>
                    <a:pt x="3698" y="14473"/>
                  </a:lnTo>
                  <a:lnTo>
                    <a:pt x="3733" y="14467"/>
                  </a:lnTo>
                  <a:lnTo>
                    <a:pt x="3769" y="14460"/>
                  </a:lnTo>
                  <a:lnTo>
                    <a:pt x="3804" y="14451"/>
                  </a:lnTo>
                  <a:lnTo>
                    <a:pt x="3840" y="14441"/>
                  </a:lnTo>
                  <a:lnTo>
                    <a:pt x="3875" y="14430"/>
                  </a:lnTo>
                  <a:lnTo>
                    <a:pt x="3910" y="14418"/>
                  </a:lnTo>
                  <a:lnTo>
                    <a:pt x="3944" y="14404"/>
                  </a:lnTo>
                  <a:lnTo>
                    <a:pt x="3978" y="14389"/>
                  </a:lnTo>
                  <a:lnTo>
                    <a:pt x="4013" y="14372"/>
                  </a:lnTo>
                  <a:lnTo>
                    <a:pt x="4046" y="14355"/>
                  </a:lnTo>
                  <a:lnTo>
                    <a:pt x="4078" y="14336"/>
                  </a:lnTo>
                  <a:lnTo>
                    <a:pt x="4110" y="14315"/>
                  </a:lnTo>
                  <a:lnTo>
                    <a:pt x="5420" y="13443"/>
                  </a:lnTo>
                  <a:lnTo>
                    <a:pt x="5499" y="13482"/>
                  </a:lnTo>
                  <a:lnTo>
                    <a:pt x="5578" y="13518"/>
                  </a:lnTo>
                  <a:lnTo>
                    <a:pt x="5658" y="13553"/>
                  </a:lnTo>
                  <a:lnTo>
                    <a:pt x="5739" y="13587"/>
                  </a:lnTo>
                  <a:lnTo>
                    <a:pt x="5820" y="13620"/>
                  </a:lnTo>
                  <a:lnTo>
                    <a:pt x="5903" y="13652"/>
                  </a:lnTo>
                  <a:lnTo>
                    <a:pt x="5985" y="13683"/>
                  </a:lnTo>
                  <a:lnTo>
                    <a:pt x="6069" y="13713"/>
                  </a:lnTo>
                  <a:lnTo>
                    <a:pt x="6377" y="15251"/>
                  </a:lnTo>
                  <a:lnTo>
                    <a:pt x="6387" y="15295"/>
                  </a:lnTo>
                  <a:lnTo>
                    <a:pt x="6398" y="15337"/>
                  </a:lnTo>
                  <a:lnTo>
                    <a:pt x="6412" y="15380"/>
                  </a:lnTo>
                  <a:lnTo>
                    <a:pt x="6427" y="15421"/>
                  </a:lnTo>
                  <a:lnTo>
                    <a:pt x="6444" y="15461"/>
                  </a:lnTo>
                  <a:lnTo>
                    <a:pt x="6462" y="15500"/>
                  </a:lnTo>
                  <a:lnTo>
                    <a:pt x="6482" y="15538"/>
                  </a:lnTo>
                  <a:lnTo>
                    <a:pt x="6503" y="15575"/>
                  </a:lnTo>
                  <a:lnTo>
                    <a:pt x="6527" y="15611"/>
                  </a:lnTo>
                  <a:lnTo>
                    <a:pt x="6551" y="15646"/>
                  </a:lnTo>
                  <a:lnTo>
                    <a:pt x="6577" y="15681"/>
                  </a:lnTo>
                  <a:lnTo>
                    <a:pt x="6604" y="15713"/>
                  </a:lnTo>
                  <a:lnTo>
                    <a:pt x="6633" y="15744"/>
                  </a:lnTo>
                  <a:lnTo>
                    <a:pt x="6662" y="15774"/>
                  </a:lnTo>
                  <a:lnTo>
                    <a:pt x="6694" y="15803"/>
                  </a:lnTo>
                  <a:lnTo>
                    <a:pt x="6726" y="15831"/>
                  </a:lnTo>
                  <a:lnTo>
                    <a:pt x="6759" y="15857"/>
                  </a:lnTo>
                  <a:lnTo>
                    <a:pt x="6793" y="15881"/>
                  </a:lnTo>
                  <a:lnTo>
                    <a:pt x="6829" y="15904"/>
                  </a:lnTo>
                  <a:lnTo>
                    <a:pt x="6866" y="15927"/>
                  </a:lnTo>
                  <a:lnTo>
                    <a:pt x="6903" y="15947"/>
                  </a:lnTo>
                  <a:lnTo>
                    <a:pt x="6941" y="15966"/>
                  </a:lnTo>
                  <a:lnTo>
                    <a:pt x="6980" y="15983"/>
                  </a:lnTo>
                  <a:lnTo>
                    <a:pt x="7020" y="15998"/>
                  </a:lnTo>
                  <a:lnTo>
                    <a:pt x="7061" y="16012"/>
                  </a:lnTo>
                  <a:lnTo>
                    <a:pt x="7102" y="16024"/>
                  </a:lnTo>
                  <a:lnTo>
                    <a:pt x="7144" y="16034"/>
                  </a:lnTo>
                  <a:lnTo>
                    <a:pt x="7187" y="16043"/>
                  </a:lnTo>
                  <a:lnTo>
                    <a:pt x="7231" y="16049"/>
                  </a:lnTo>
                  <a:lnTo>
                    <a:pt x="7274" y="16054"/>
                  </a:lnTo>
                  <a:lnTo>
                    <a:pt x="7318" y="16057"/>
                  </a:lnTo>
                  <a:lnTo>
                    <a:pt x="7363" y="16058"/>
                  </a:lnTo>
                  <a:lnTo>
                    <a:pt x="8732" y="16058"/>
                  </a:lnTo>
                  <a:lnTo>
                    <a:pt x="8777" y="16057"/>
                  </a:lnTo>
                  <a:lnTo>
                    <a:pt x="8821" y="16054"/>
                  </a:lnTo>
                  <a:lnTo>
                    <a:pt x="8864" y="16049"/>
                  </a:lnTo>
                  <a:lnTo>
                    <a:pt x="8908" y="16043"/>
                  </a:lnTo>
                  <a:lnTo>
                    <a:pt x="8951" y="16034"/>
                  </a:lnTo>
                  <a:lnTo>
                    <a:pt x="8993" y="16024"/>
                  </a:lnTo>
                  <a:lnTo>
                    <a:pt x="9034" y="16012"/>
                  </a:lnTo>
                  <a:lnTo>
                    <a:pt x="9075" y="15998"/>
                  </a:lnTo>
                  <a:lnTo>
                    <a:pt x="9115" y="15983"/>
                  </a:lnTo>
                  <a:lnTo>
                    <a:pt x="9154" y="15966"/>
                  </a:lnTo>
                  <a:lnTo>
                    <a:pt x="9192" y="15947"/>
                  </a:lnTo>
                  <a:lnTo>
                    <a:pt x="9229" y="15927"/>
                  </a:lnTo>
                  <a:lnTo>
                    <a:pt x="9267" y="15904"/>
                  </a:lnTo>
                  <a:lnTo>
                    <a:pt x="9302" y="15881"/>
                  </a:lnTo>
                  <a:lnTo>
                    <a:pt x="9336" y="15857"/>
                  </a:lnTo>
                  <a:lnTo>
                    <a:pt x="9369" y="15831"/>
                  </a:lnTo>
                  <a:lnTo>
                    <a:pt x="9401" y="15803"/>
                  </a:lnTo>
                  <a:lnTo>
                    <a:pt x="9433" y="15774"/>
                  </a:lnTo>
                  <a:lnTo>
                    <a:pt x="9463" y="15744"/>
                  </a:lnTo>
                  <a:lnTo>
                    <a:pt x="9491" y="15713"/>
                  </a:lnTo>
                  <a:lnTo>
                    <a:pt x="9518" y="15681"/>
                  </a:lnTo>
                  <a:lnTo>
                    <a:pt x="9544" y="15646"/>
                  </a:lnTo>
                  <a:lnTo>
                    <a:pt x="9568" y="15611"/>
                  </a:lnTo>
                  <a:lnTo>
                    <a:pt x="9592" y="15575"/>
                  </a:lnTo>
                  <a:lnTo>
                    <a:pt x="9614" y="15538"/>
                  </a:lnTo>
                  <a:lnTo>
                    <a:pt x="9633" y="15500"/>
                  </a:lnTo>
                  <a:lnTo>
                    <a:pt x="9652" y="15461"/>
                  </a:lnTo>
                  <a:lnTo>
                    <a:pt x="9668" y="15421"/>
                  </a:lnTo>
                  <a:lnTo>
                    <a:pt x="9683" y="15380"/>
                  </a:lnTo>
                  <a:lnTo>
                    <a:pt x="9697" y="15337"/>
                  </a:lnTo>
                  <a:lnTo>
                    <a:pt x="9708" y="15295"/>
                  </a:lnTo>
                  <a:lnTo>
                    <a:pt x="9718" y="15251"/>
                  </a:lnTo>
                  <a:lnTo>
                    <a:pt x="10027" y="13713"/>
                  </a:lnTo>
                  <a:lnTo>
                    <a:pt x="10111" y="13683"/>
                  </a:lnTo>
                  <a:lnTo>
                    <a:pt x="10193" y="13652"/>
                  </a:lnTo>
                  <a:lnTo>
                    <a:pt x="10276" y="13620"/>
                  </a:lnTo>
                  <a:lnTo>
                    <a:pt x="10357" y="13587"/>
                  </a:lnTo>
                  <a:lnTo>
                    <a:pt x="10438" y="13553"/>
                  </a:lnTo>
                  <a:lnTo>
                    <a:pt x="10517" y="13518"/>
                  </a:lnTo>
                  <a:lnTo>
                    <a:pt x="10597" y="13481"/>
                  </a:lnTo>
                  <a:lnTo>
                    <a:pt x="10676" y="13443"/>
                  </a:lnTo>
                  <a:lnTo>
                    <a:pt x="11986" y="14315"/>
                  </a:lnTo>
                  <a:lnTo>
                    <a:pt x="12018" y="14336"/>
                  </a:lnTo>
                  <a:lnTo>
                    <a:pt x="12050" y="14355"/>
                  </a:lnTo>
                  <a:lnTo>
                    <a:pt x="12083" y="14372"/>
                  </a:lnTo>
                  <a:lnTo>
                    <a:pt x="12117" y="14389"/>
                  </a:lnTo>
                  <a:lnTo>
                    <a:pt x="12151" y="14404"/>
                  </a:lnTo>
                  <a:lnTo>
                    <a:pt x="12185" y="14418"/>
                  </a:lnTo>
                  <a:lnTo>
                    <a:pt x="12220" y="14430"/>
                  </a:lnTo>
                  <a:lnTo>
                    <a:pt x="12255" y="14441"/>
                  </a:lnTo>
                  <a:lnTo>
                    <a:pt x="12291" y="14451"/>
                  </a:lnTo>
                  <a:lnTo>
                    <a:pt x="12326" y="14460"/>
                  </a:lnTo>
                  <a:lnTo>
                    <a:pt x="12362" y="14467"/>
                  </a:lnTo>
                  <a:lnTo>
                    <a:pt x="12398" y="14473"/>
                  </a:lnTo>
                  <a:lnTo>
                    <a:pt x="12433" y="14477"/>
                  </a:lnTo>
                  <a:lnTo>
                    <a:pt x="12470" y="14480"/>
                  </a:lnTo>
                  <a:lnTo>
                    <a:pt x="12506" y="14482"/>
                  </a:lnTo>
                  <a:lnTo>
                    <a:pt x="12542" y="14483"/>
                  </a:lnTo>
                  <a:lnTo>
                    <a:pt x="12566" y="14483"/>
                  </a:lnTo>
                  <a:lnTo>
                    <a:pt x="12591" y="14482"/>
                  </a:lnTo>
                  <a:lnTo>
                    <a:pt x="12615" y="14480"/>
                  </a:lnTo>
                  <a:lnTo>
                    <a:pt x="12640" y="14478"/>
                  </a:lnTo>
                  <a:lnTo>
                    <a:pt x="12664" y="14476"/>
                  </a:lnTo>
                  <a:lnTo>
                    <a:pt x="12688" y="14473"/>
                  </a:lnTo>
                  <a:lnTo>
                    <a:pt x="12712" y="14469"/>
                  </a:lnTo>
                  <a:lnTo>
                    <a:pt x="12736" y="14464"/>
                  </a:lnTo>
                  <a:lnTo>
                    <a:pt x="12759" y="14459"/>
                  </a:lnTo>
                  <a:lnTo>
                    <a:pt x="12783" y="14454"/>
                  </a:lnTo>
                  <a:lnTo>
                    <a:pt x="12808" y="14448"/>
                  </a:lnTo>
                  <a:lnTo>
                    <a:pt x="12831" y="14441"/>
                  </a:lnTo>
                  <a:lnTo>
                    <a:pt x="12854" y="14434"/>
                  </a:lnTo>
                  <a:lnTo>
                    <a:pt x="12877" y="14426"/>
                  </a:lnTo>
                  <a:lnTo>
                    <a:pt x="12900" y="14418"/>
                  </a:lnTo>
                  <a:lnTo>
                    <a:pt x="12923" y="14409"/>
                  </a:lnTo>
                  <a:lnTo>
                    <a:pt x="12945" y="14399"/>
                  </a:lnTo>
                  <a:lnTo>
                    <a:pt x="12968" y="14389"/>
                  </a:lnTo>
                  <a:lnTo>
                    <a:pt x="12990" y="14379"/>
                  </a:lnTo>
                  <a:lnTo>
                    <a:pt x="13012" y="14368"/>
                  </a:lnTo>
                  <a:lnTo>
                    <a:pt x="13034" y="14356"/>
                  </a:lnTo>
                  <a:lnTo>
                    <a:pt x="13055" y="14344"/>
                  </a:lnTo>
                  <a:lnTo>
                    <a:pt x="13076" y="14331"/>
                  </a:lnTo>
                  <a:lnTo>
                    <a:pt x="13097" y="14317"/>
                  </a:lnTo>
                  <a:lnTo>
                    <a:pt x="13118" y="14303"/>
                  </a:lnTo>
                  <a:lnTo>
                    <a:pt x="13139" y="14288"/>
                  </a:lnTo>
                  <a:lnTo>
                    <a:pt x="13159" y="14273"/>
                  </a:lnTo>
                  <a:lnTo>
                    <a:pt x="13179" y="14257"/>
                  </a:lnTo>
                  <a:lnTo>
                    <a:pt x="13198" y="14241"/>
                  </a:lnTo>
                  <a:lnTo>
                    <a:pt x="13217" y="14224"/>
                  </a:lnTo>
                  <a:lnTo>
                    <a:pt x="13236" y="14207"/>
                  </a:lnTo>
                  <a:lnTo>
                    <a:pt x="13254" y="14189"/>
                  </a:lnTo>
                  <a:lnTo>
                    <a:pt x="14222" y="13224"/>
                  </a:lnTo>
                  <a:lnTo>
                    <a:pt x="14253" y="13191"/>
                  </a:lnTo>
                  <a:lnTo>
                    <a:pt x="14282" y="13158"/>
                  </a:lnTo>
                  <a:lnTo>
                    <a:pt x="14309" y="13124"/>
                  </a:lnTo>
                  <a:lnTo>
                    <a:pt x="14336" y="13088"/>
                  </a:lnTo>
                  <a:lnTo>
                    <a:pt x="14360" y="13052"/>
                  </a:lnTo>
                  <a:lnTo>
                    <a:pt x="14382" y="13016"/>
                  </a:lnTo>
                  <a:lnTo>
                    <a:pt x="14403" y="12978"/>
                  </a:lnTo>
                  <a:lnTo>
                    <a:pt x="14422" y="12940"/>
                  </a:lnTo>
                  <a:lnTo>
                    <a:pt x="14439" y="12900"/>
                  </a:lnTo>
                  <a:lnTo>
                    <a:pt x="14455" y="12860"/>
                  </a:lnTo>
                  <a:lnTo>
                    <a:pt x="14468" y="12820"/>
                  </a:lnTo>
                  <a:lnTo>
                    <a:pt x="14480" y="12779"/>
                  </a:lnTo>
                  <a:lnTo>
                    <a:pt x="14492" y="12738"/>
                  </a:lnTo>
                  <a:lnTo>
                    <a:pt x="14500" y="12697"/>
                  </a:lnTo>
                  <a:lnTo>
                    <a:pt x="14507" y="12654"/>
                  </a:lnTo>
                  <a:lnTo>
                    <a:pt x="14512" y="12613"/>
                  </a:lnTo>
                  <a:lnTo>
                    <a:pt x="14515" y="12571"/>
                  </a:lnTo>
                  <a:lnTo>
                    <a:pt x="14517" y="12528"/>
                  </a:lnTo>
                  <a:lnTo>
                    <a:pt x="14517" y="12486"/>
                  </a:lnTo>
                  <a:lnTo>
                    <a:pt x="14515" y="12444"/>
                  </a:lnTo>
                  <a:lnTo>
                    <a:pt x="14511" y="12402"/>
                  </a:lnTo>
                  <a:lnTo>
                    <a:pt x="14505" y="12359"/>
                  </a:lnTo>
                  <a:lnTo>
                    <a:pt x="14498" y="12317"/>
                  </a:lnTo>
                  <a:lnTo>
                    <a:pt x="14489" y="12275"/>
                  </a:lnTo>
                  <a:lnTo>
                    <a:pt x="14476" y="12234"/>
                  </a:lnTo>
                  <a:lnTo>
                    <a:pt x="14464" y="12193"/>
                  </a:lnTo>
                  <a:lnTo>
                    <a:pt x="14449" y="12153"/>
                  </a:lnTo>
                  <a:lnTo>
                    <a:pt x="14433" y="12111"/>
                  </a:lnTo>
                  <a:lnTo>
                    <a:pt x="14414" y="12072"/>
                  </a:lnTo>
                  <a:lnTo>
                    <a:pt x="14394" y="12033"/>
                  </a:lnTo>
                  <a:lnTo>
                    <a:pt x="14372" y="11995"/>
                  </a:lnTo>
                  <a:lnTo>
                    <a:pt x="14348" y="11957"/>
                  </a:lnTo>
                  <a:lnTo>
                    <a:pt x="13475" y="10651"/>
                  </a:lnTo>
                  <a:lnTo>
                    <a:pt x="13512" y="10572"/>
                  </a:lnTo>
                  <a:lnTo>
                    <a:pt x="13549" y="10493"/>
                  </a:lnTo>
                  <a:lnTo>
                    <a:pt x="13584" y="10413"/>
                  </a:lnTo>
                  <a:lnTo>
                    <a:pt x="13618" y="10332"/>
                  </a:lnTo>
                  <a:lnTo>
                    <a:pt x="13652" y="10251"/>
                  </a:lnTo>
                  <a:lnTo>
                    <a:pt x="13684" y="10169"/>
                  </a:lnTo>
                  <a:lnTo>
                    <a:pt x="13715" y="10087"/>
                  </a:lnTo>
                  <a:lnTo>
                    <a:pt x="13745" y="10004"/>
                  </a:lnTo>
                  <a:lnTo>
                    <a:pt x="15286" y="9697"/>
                  </a:lnTo>
                  <a:lnTo>
                    <a:pt x="15329" y="9687"/>
                  </a:lnTo>
                  <a:lnTo>
                    <a:pt x="15373" y="9675"/>
                  </a:lnTo>
                  <a:lnTo>
                    <a:pt x="15414" y="9661"/>
                  </a:lnTo>
                  <a:lnTo>
                    <a:pt x="15455" y="9646"/>
                  </a:lnTo>
                  <a:lnTo>
                    <a:pt x="15495" y="9629"/>
                  </a:lnTo>
                  <a:lnTo>
                    <a:pt x="15536" y="9611"/>
                  </a:lnTo>
                  <a:lnTo>
                    <a:pt x="15574" y="9591"/>
                  </a:lnTo>
                  <a:lnTo>
                    <a:pt x="15611" y="9570"/>
                  </a:lnTo>
                  <a:lnTo>
                    <a:pt x="15647" y="9547"/>
                  </a:lnTo>
                  <a:lnTo>
                    <a:pt x="15683" y="9523"/>
                  </a:lnTo>
                  <a:lnTo>
                    <a:pt x="15716" y="9497"/>
                  </a:lnTo>
                  <a:lnTo>
                    <a:pt x="15749" y="9470"/>
                  </a:lnTo>
                  <a:lnTo>
                    <a:pt x="15780" y="9441"/>
                  </a:lnTo>
                  <a:lnTo>
                    <a:pt x="15810" y="9412"/>
                  </a:lnTo>
                  <a:lnTo>
                    <a:pt x="15839" y="9380"/>
                  </a:lnTo>
                  <a:lnTo>
                    <a:pt x="15867" y="9348"/>
                  </a:lnTo>
                  <a:lnTo>
                    <a:pt x="15893" y="9315"/>
                  </a:lnTo>
                  <a:lnTo>
                    <a:pt x="15918" y="9280"/>
                  </a:lnTo>
                  <a:lnTo>
                    <a:pt x="15941" y="9245"/>
                  </a:lnTo>
                  <a:lnTo>
                    <a:pt x="15963" y="9209"/>
                  </a:lnTo>
                  <a:lnTo>
                    <a:pt x="15983" y="9172"/>
                  </a:lnTo>
                  <a:lnTo>
                    <a:pt x="16002" y="9134"/>
                  </a:lnTo>
                  <a:lnTo>
                    <a:pt x="16020" y="9094"/>
                  </a:lnTo>
                  <a:lnTo>
                    <a:pt x="16035" y="9054"/>
                  </a:lnTo>
                  <a:lnTo>
                    <a:pt x="16049" y="9014"/>
                  </a:lnTo>
                  <a:lnTo>
                    <a:pt x="16061" y="8972"/>
                  </a:lnTo>
                  <a:lnTo>
                    <a:pt x="16071" y="8931"/>
                  </a:lnTo>
                  <a:lnTo>
                    <a:pt x="16080" y="8888"/>
                  </a:lnTo>
                  <a:lnTo>
                    <a:pt x="16086" y="8844"/>
                  </a:lnTo>
                  <a:lnTo>
                    <a:pt x="16091" y="8801"/>
                  </a:lnTo>
                  <a:lnTo>
                    <a:pt x="16094" y="8757"/>
                  </a:lnTo>
                  <a:lnTo>
                    <a:pt x="16095" y="8712"/>
                  </a:lnTo>
                  <a:lnTo>
                    <a:pt x="16095" y="7347"/>
                  </a:lnTo>
                  <a:lnTo>
                    <a:pt x="16094" y="7302"/>
                  </a:lnTo>
                  <a:lnTo>
                    <a:pt x="16091" y="7258"/>
                  </a:lnTo>
                  <a:lnTo>
                    <a:pt x="16086" y="7215"/>
                  </a:lnTo>
                  <a:lnTo>
                    <a:pt x="16080" y="7171"/>
                  </a:lnTo>
                  <a:lnTo>
                    <a:pt x="16071" y="7128"/>
                  </a:lnTo>
                  <a:lnTo>
                    <a:pt x="16061" y="7086"/>
                  </a:lnTo>
                  <a:lnTo>
                    <a:pt x="16049" y="7045"/>
                  </a:lnTo>
                  <a:lnTo>
                    <a:pt x="16035" y="7005"/>
                  </a:lnTo>
                  <a:lnTo>
                    <a:pt x="16020" y="6965"/>
                  </a:lnTo>
                  <a:lnTo>
                    <a:pt x="16002" y="6925"/>
                  </a:lnTo>
                  <a:lnTo>
                    <a:pt x="15983" y="6887"/>
                  </a:lnTo>
                  <a:lnTo>
                    <a:pt x="15963" y="6850"/>
                  </a:lnTo>
                  <a:lnTo>
                    <a:pt x="15941" y="6813"/>
                  </a:lnTo>
                  <a:lnTo>
                    <a:pt x="15918" y="6778"/>
                  </a:lnTo>
                  <a:lnTo>
                    <a:pt x="15893" y="6744"/>
                  </a:lnTo>
                  <a:lnTo>
                    <a:pt x="15867" y="6711"/>
                  </a:lnTo>
                  <a:lnTo>
                    <a:pt x="15839" y="6679"/>
                  </a:lnTo>
                  <a:lnTo>
                    <a:pt x="15810" y="6647"/>
                  </a:lnTo>
                  <a:lnTo>
                    <a:pt x="15780" y="6617"/>
                  </a:lnTo>
                  <a:lnTo>
                    <a:pt x="15749" y="6589"/>
                  </a:lnTo>
                  <a:lnTo>
                    <a:pt x="15716" y="6562"/>
                  </a:lnTo>
                  <a:lnTo>
                    <a:pt x="15683" y="6536"/>
                  </a:lnTo>
                  <a:lnTo>
                    <a:pt x="15647" y="6512"/>
                  </a:lnTo>
                  <a:lnTo>
                    <a:pt x="15611" y="6489"/>
                  </a:lnTo>
                  <a:lnTo>
                    <a:pt x="15574" y="6467"/>
                  </a:lnTo>
                  <a:lnTo>
                    <a:pt x="15536" y="6448"/>
                  </a:lnTo>
                  <a:lnTo>
                    <a:pt x="15495" y="6429"/>
                  </a:lnTo>
                  <a:lnTo>
                    <a:pt x="15455" y="6413"/>
                  </a:lnTo>
                  <a:lnTo>
                    <a:pt x="15414" y="6398"/>
                  </a:lnTo>
                  <a:lnTo>
                    <a:pt x="15373" y="6383"/>
                  </a:lnTo>
                  <a:lnTo>
                    <a:pt x="15329" y="6372"/>
                  </a:lnTo>
                  <a:lnTo>
                    <a:pt x="15286" y="636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sp>
          <p:nvSpPr>
            <p:cNvPr id="51" name="Freeform 75"/>
            <p:cNvSpPr>
              <a:spLocks noEditPoints="1"/>
            </p:cNvSpPr>
            <p:nvPr/>
          </p:nvSpPr>
          <p:spPr bwMode="auto">
            <a:xfrm>
              <a:off x="4787900" y="2312988"/>
              <a:ext cx="303213" cy="301625"/>
            </a:xfrm>
            <a:custGeom>
              <a:avLst/>
              <a:gdLst>
                <a:gd name="T0" fmla="*/ 2899 w 7040"/>
                <a:gd name="T1" fmla="*/ 6524 h 7025"/>
                <a:gd name="T2" fmla="*/ 2185 w 7040"/>
                <a:gd name="T3" fmla="*/ 6283 h 7025"/>
                <a:gd name="T4" fmla="*/ 1560 w 7040"/>
                <a:gd name="T5" fmla="*/ 5884 h 7025"/>
                <a:gd name="T6" fmla="*/ 1051 w 7040"/>
                <a:gd name="T7" fmla="*/ 5351 h 7025"/>
                <a:gd name="T8" fmla="*/ 682 w 7040"/>
                <a:gd name="T9" fmla="*/ 4709 h 7025"/>
                <a:gd name="T10" fmla="*/ 475 w 7040"/>
                <a:gd name="T11" fmla="*/ 3980 h 7025"/>
                <a:gd name="T12" fmla="*/ 455 w 7040"/>
                <a:gd name="T13" fmla="*/ 3198 h 7025"/>
                <a:gd name="T14" fmla="*/ 626 w 7040"/>
                <a:gd name="T15" fmla="*/ 2456 h 7025"/>
                <a:gd name="T16" fmla="*/ 965 w 7040"/>
                <a:gd name="T17" fmla="*/ 1794 h 7025"/>
                <a:gd name="T18" fmla="*/ 1448 w 7040"/>
                <a:gd name="T19" fmla="*/ 1237 h 7025"/>
                <a:gd name="T20" fmla="*/ 2052 w 7040"/>
                <a:gd name="T21" fmla="*/ 810 h 7025"/>
                <a:gd name="T22" fmla="*/ 2750 w 7040"/>
                <a:gd name="T23" fmla="*/ 536 h 7025"/>
                <a:gd name="T24" fmla="*/ 3520 w 7040"/>
                <a:gd name="T25" fmla="*/ 439 h 7025"/>
                <a:gd name="T26" fmla="*/ 4289 w 7040"/>
                <a:gd name="T27" fmla="*/ 536 h 7025"/>
                <a:gd name="T28" fmla="*/ 4988 w 7040"/>
                <a:gd name="T29" fmla="*/ 810 h 7025"/>
                <a:gd name="T30" fmla="*/ 5591 w 7040"/>
                <a:gd name="T31" fmla="*/ 1237 h 7025"/>
                <a:gd name="T32" fmla="*/ 6075 w 7040"/>
                <a:gd name="T33" fmla="*/ 1794 h 7025"/>
                <a:gd name="T34" fmla="*/ 6414 w 7040"/>
                <a:gd name="T35" fmla="*/ 2456 h 7025"/>
                <a:gd name="T36" fmla="*/ 6585 w 7040"/>
                <a:gd name="T37" fmla="*/ 3198 h 7025"/>
                <a:gd name="T38" fmla="*/ 6565 w 7040"/>
                <a:gd name="T39" fmla="*/ 3980 h 7025"/>
                <a:gd name="T40" fmla="*/ 6358 w 7040"/>
                <a:gd name="T41" fmla="*/ 4709 h 7025"/>
                <a:gd name="T42" fmla="*/ 5988 w 7040"/>
                <a:gd name="T43" fmla="*/ 5351 h 7025"/>
                <a:gd name="T44" fmla="*/ 5479 w 7040"/>
                <a:gd name="T45" fmla="*/ 5884 h 7025"/>
                <a:gd name="T46" fmla="*/ 4855 w 7040"/>
                <a:gd name="T47" fmla="*/ 6283 h 7025"/>
                <a:gd name="T48" fmla="*/ 4140 w 7040"/>
                <a:gd name="T49" fmla="*/ 6524 h 7025"/>
                <a:gd name="T50" fmla="*/ 3520 w 7040"/>
                <a:gd name="T51" fmla="*/ 0 h 7025"/>
                <a:gd name="T52" fmla="*/ 2640 w 7040"/>
                <a:gd name="T53" fmla="*/ 110 h 7025"/>
                <a:gd name="T54" fmla="*/ 1842 w 7040"/>
                <a:gd name="T55" fmla="*/ 424 h 7025"/>
                <a:gd name="T56" fmla="*/ 1153 w 7040"/>
                <a:gd name="T57" fmla="*/ 912 h 7025"/>
                <a:gd name="T58" fmla="*/ 600 w 7040"/>
                <a:gd name="T59" fmla="*/ 1548 h 7025"/>
                <a:gd name="T60" fmla="*/ 213 w 7040"/>
                <a:gd name="T61" fmla="*/ 2305 h 7025"/>
                <a:gd name="T62" fmla="*/ 18 w 7040"/>
                <a:gd name="T63" fmla="*/ 3153 h 7025"/>
                <a:gd name="T64" fmla="*/ 40 w 7040"/>
                <a:gd name="T65" fmla="*/ 4047 h 7025"/>
                <a:gd name="T66" fmla="*/ 276 w 7040"/>
                <a:gd name="T67" fmla="*/ 4880 h 7025"/>
                <a:gd name="T68" fmla="*/ 699 w 7040"/>
                <a:gd name="T69" fmla="*/ 5614 h 7025"/>
                <a:gd name="T70" fmla="*/ 1280 w 7040"/>
                <a:gd name="T71" fmla="*/ 6222 h 7025"/>
                <a:gd name="T72" fmla="*/ 1993 w 7040"/>
                <a:gd name="T73" fmla="*/ 6678 h 7025"/>
                <a:gd name="T74" fmla="*/ 2810 w 7040"/>
                <a:gd name="T75" fmla="*/ 6953 h 7025"/>
                <a:gd name="T76" fmla="*/ 3702 w 7040"/>
                <a:gd name="T77" fmla="*/ 7020 h 7025"/>
                <a:gd name="T78" fmla="*/ 4567 w 7040"/>
                <a:gd name="T79" fmla="*/ 6867 h 7025"/>
                <a:gd name="T80" fmla="*/ 5345 w 7040"/>
                <a:gd name="T81" fmla="*/ 6517 h 7025"/>
                <a:gd name="T82" fmla="*/ 6009 w 7040"/>
                <a:gd name="T83" fmla="*/ 5996 h 7025"/>
                <a:gd name="T84" fmla="*/ 6531 w 7040"/>
                <a:gd name="T85" fmla="*/ 5333 h 7025"/>
                <a:gd name="T86" fmla="*/ 6882 w 7040"/>
                <a:gd name="T87" fmla="*/ 4556 h 7025"/>
                <a:gd name="T88" fmla="*/ 7036 w 7040"/>
                <a:gd name="T89" fmla="*/ 3693 h 7025"/>
                <a:gd name="T90" fmla="*/ 6969 w 7040"/>
                <a:gd name="T91" fmla="*/ 2805 h 7025"/>
                <a:gd name="T92" fmla="*/ 6693 w 7040"/>
                <a:gd name="T93" fmla="*/ 1990 h 7025"/>
                <a:gd name="T94" fmla="*/ 6237 w 7040"/>
                <a:gd name="T95" fmla="*/ 1278 h 7025"/>
                <a:gd name="T96" fmla="*/ 5626 w 7040"/>
                <a:gd name="T97" fmla="*/ 697 h 7025"/>
                <a:gd name="T98" fmla="*/ 4891 w 7040"/>
                <a:gd name="T99" fmla="*/ 276 h 7025"/>
                <a:gd name="T100" fmla="*/ 4056 w 7040"/>
                <a:gd name="T101" fmla="*/ 40 h 7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040" h="7025">
                  <a:moveTo>
                    <a:pt x="3520" y="6586"/>
                  </a:moveTo>
                  <a:lnTo>
                    <a:pt x="3362" y="6582"/>
                  </a:lnTo>
                  <a:lnTo>
                    <a:pt x="3205" y="6570"/>
                  </a:lnTo>
                  <a:lnTo>
                    <a:pt x="3051" y="6551"/>
                  </a:lnTo>
                  <a:lnTo>
                    <a:pt x="2899" y="6524"/>
                  </a:lnTo>
                  <a:lnTo>
                    <a:pt x="2750" y="6489"/>
                  </a:lnTo>
                  <a:lnTo>
                    <a:pt x="2604" y="6447"/>
                  </a:lnTo>
                  <a:lnTo>
                    <a:pt x="2460" y="6399"/>
                  </a:lnTo>
                  <a:lnTo>
                    <a:pt x="2320" y="6344"/>
                  </a:lnTo>
                  <a:lnTo>
                    <a:pt x="2185" y="6283"/>
                  </a:lnTo>
                  <a:lnTo>
                    <a:pt x="2052" y="6214"/>
                  </a:lnTo>
                  <a:lnTo>
                    <a:pt x="1922" y="6141"/>
                  </a:lnTo>
                  <a:lnTo>
                    <a:pt x="1797" y="6061"/>
                  </a:lnTo>
                  <a:lnTo>
                    <a:pt x="1677" y="5976"/>
                  </a:lnTo>
                  <a:lnTo>
                    <a:pt x="1560" y="5884"/>
                  </a:lnTo>
                  <a:lnTo>
                    <a:pt x="1448" y="5788"/>
                  </a:lnTo>
                  <a:lnTo>
                    <a:pt x="1342" y="5685"/>
                  </a:lnTo>
                  <a:lnTo>
                    <a:pt x="1240" y="5579"/>
                  </a:lnTo>
                  <a:lnTo>
                    <a:pt x="1142" y="5468"/>
                  </a:lnTo>
                  <a:lnTo>
                    <a:pt x="1051" y="5351"/>
                  </a:lnTo>
                  <a:lnTo>
                    <a:pt x="965" y="5231"/>
                  </a:lnTo>
                  <a:lnTo>
                    <a:pt x="885" y="5106"/>
                  </a:lnTo>
                  <a:lnTo>
                    <a:pt x="812" y="4977"/>
                  </a:lnTo>
                  <a:lnTo>
                    <a:pt x="743" y="4844"/>
                  </a:lnTo>
                  <a:lnTo>
                    <a:pt x="682" y="4709"/>
                  </a:lnTo>
                  <a:lnTo>
                    <a:pt x="626" y="4569"/>
                  </a:lnTo>
                  <a:lnTo>
                    <a:pt x="578" y="4426"/>
                  </a:lnTo>
                  <a:lnTo>
                    <a:pt x="536" y="4280"/>
                  </a:lnTo>
                  <a:lnTo>
                    <a:pt x="502" y="4132"/>
                  </a:lnTo>
                  <a:lnTo>
                    <a:pt x="475" y="3980"/>
                  </a:lnTo>
                  <a:lnTo>
                    <a:pt x="455" y="3827"/>
                  </a:lnTo>
                  <a:lnTo>
                    <a:pt x="443" y="3670"/>
                  </a:lnTo>
                  <a:lnTo>
                    <a:pt x="439" y="3513"/>
                  </a:lnTo>
                  <a:lnTo>
                    <a:pt x="443" y="3354"/>
                  </a:lnTo>
                  <a:lnTo>
                    <a:pt x="455" y="3198"/>
                  </a:lnTo>
                  <a:lnTo>
                    <a:pt x="475" y="3044"/>
                  </a:lnTo>
                  <a:lnTo>
                    <a:pt x="502" y="2893"/>
                  </a:lnTo>
                  <a:lnTo>
                    <a:pt x="536" y="2745"/>
                  </a:lnTo>
                  <a:lnTo>
                    <a:pt x="578" y="2598"/>
                  </a:lnTo>
                  <a:lnTo>
                    <a:pt x="626" y="2456"/>
                  </a:lnTo>
                  <a:lnTo>
                    <a:pt x="682" y="2316"/>
                  </a:lnTo>
                  <a:lnTo>
                    <a:pt x="743" y="2180"/>
                  </a:lnTo>
                  <a:lnTo>
                    <a:pt x="812" y="2047"/>
                  </a:lnTo>
                  <a:lnTo>
                    <a:pt x="885" y="1919"/>
                  </a:lnTo>
                  <a:lnTo>
                    <a:pt x="965" y="1794"/>
                  </a:lnTo>
                  <a:lnTo>
                    <a:pt x="1051" y="1674"/>
                  </a:lnTo>
                  <a:lnTo>
                    <a:pt x="1142" y="1557"/>
                  </a:lnTo>
                  <a:lnTo>
                    <a:pt x="1240" y="1446"/>
                  </a:lnTo>
                  <a:lnTo>
                    <a:pt x="1342" y="1340"/>
                  </a:lnTo>
                  <a:lnTo>
                    <a:pt x="1448" y="1237"/>
                  </a:lnTo>
                  <a:lnTo>
                    <a:pt x="1560" y="1141"/>
                  </a:lnTo>
                  <a:lnTo>
                    <a:pt x="1677" y="1049"/>
                  </a:lnTo>
                  <a:lnTo>
                    <a:pt x="1797" y="964"/>
                  </a:lnTo>
                  <a:lnTo>
                    <a:pt x="1922" y="884"/>
                  </a:lnTo>
                  <a:lnTo>
                    <a:pt x="2052" y="810"/>
                  </a:lnTo>
                  <a:lnTo>
                    <a:pt x="2185" y="742"/>
                  </a:lnTo>
                  <a:lnTo>
                    <a:pt x="2320" y="680"/>
                  </a:lnTo>
                  <a:lnTo>
                    <a:pt x="2460" y="625"/>
                  </a:lnTo>
                  <a:lnTo>
                    <a:pt x="2604" y="577"/>
                  </a:lnTo>
                  <a:lnTo>
                    <a:pt x="2750" y="536"/>
                  </a:lnTo>
                  <a:lnTo>
                    <a:pt x="2899" y="501"/>
                  </a:lnTo>
                  <a:lnTo>
                    <a:pt x="3051" y="474"/>
                  </a:lnTo>
                  <a:lnTo>
                    <a:pt x="3205" y="454"/>
                  </a:lnTo>
                  <a:lnTo>
                    <a:pt x="3362" y="443"/>
                  </a:lnTo>
                  <a:lnTo>
                    <a:pt x="3520" y="439"/>
                  </a:lnTo>
                  <a:lnTo>
                    <a:pt x="3678" y="443"/>
                  </a:lnTo>
                  <a:lnTo>
                    <a:pt x="3834" y="454"/>
                  </a:lnTo>
                  <a:lnTo>
                    <a:pt x="3989" y="474"/>
                  </a:lnTo>
                  <a:lnTo>
                    <a:pt x="4140" y="501"/>
                  </a:lnTo>
                  <a:lnTo>
                    <a:pt x="4289" y="536"/>
                  </a:lnTo>
                  <a:lnTo>
                    <a:pt x="4436" y="577"/>
                  </a:lnTo>
                  <a:lnTo>
                    <a:pt x="4579" y="625"/>
                  </a:lnTo>
                  <a:lnTo>
                    <a:pt x="4719" y="680"/>
                  </a:lnTo>
                  <a:lnTo>
                    <a:pt x="4855" y="742"/>
                  </a:lnTo>
                  <a:lnTo>
                    <a:pt x="4988" y="810"/>
                  </a:lnTo>
                  <a:lnTo>
                    <a:pt x="5117" y="884"/>
                  </a:lnTo>
                  <a:lnTo>
                    <a:pt x="5242" y="964"/>
                  </a:lnTo>
                  <a:lnTo>
                    <a:pt x="5362" y="1049"/>
                  </a:lnTo>
                  <a:lnTo>
                    <a:pt x="5479" y="1141"/>
                  </a:lnTo>
                  <a:lnTo>
                    <a:pt x="5591" y="1237"/>
                  </a:lnTo>
                  <a:lnTo>
                    <a:pt x="5698" y="1340"/>
                  </a:lnTo>
                  <a:lnTo>
                    <a:pt x="5800" y="1446"/>
                  </a:lnTo>
                  <a:lnTo>
                    <a:pt x="5897" y="1557"/>
                  </a:lnTo>
                  <a:lnTo>
                    <a:pt x="5988" y="1674"/>
                  </a:lnTo>
                  <a:lnTo>
                    <a:pt x="6075" y="1794"/>
                  </a:lnTo>
                  <a:lnTo>
                    <a:pt x="6154" y="1919"/>
                  </a:lnTo>
                  <a:lnTo>
                    <a:pt x="6228" y="2047"/>
                  </a:lnTo>
                  <a:lnTo>
                    <a:pt x="6297" y="2180"/>
                  </a:lnTo>
                  <a:lnTo>
                    <a:pt x="6358" y="2316"/>
                  </a:lnTo>
                  <a:lnTo>
                    <a:pt x="6414" y="2456"/>
                  </a:lnTo>
                  <a:lnTo>
                    <a:pt x="6462" y="2598"/>
                  </a:lnTo>
                  <a:lnTo>
                    <a:pt x="6503" y="2745"/>
                  </a:lnTo>
                  <a:lnTo>
                    <a:pt x="6538" y="2893"/>
                  </a:lnTo>
                  <a:lnTo>
                    <a:pt x="6565" y="3044"/>
                  </a:lnTo>
                  <a:lnTo>
                    <a:pt x="6585" y="3198"/>
                  </a:lnTo>
                  <a:lnTo>
                    <a:pt x="6597" y="3354"/>
                  </a:lnTo>
                  <a:lnTo>
                    <a:pt x="6601" y="3513"/>
                  </a:lnTo>
                  <a:lnTo>
                    <a:pt x="6597" y="3670"/>
                  </a:lnTo>
                  <a:lnTo>
                    <a:pt x="6585" y="3827"/>
                  </a:lnTo>
                  <a:lnTo>
                    <a:pt x="6565" y="3980"/>
                  </a:lnTo>
                  <a:lnTo>
                    <a:pt x="6538" y="4132"/>
                  </a:lnTo>
                  <a:lnTo>
                    <a:pt x="6503" y="4280"/>
                  </a:lnTo>
                  <a:lnTo>
                    <a:pt x="6462" y="4426"/>
                  </a:lnTo>
                  <a:lnTo>
                    <a:pt x="6414" y="4569"/>
                  </a:lnTo>
                  <a:lnTo>
                    <a:pt x="6358" y="4709"/>
                  </a:lnTo>
                  <a:lnTo>
                    <a:pt x="6297" y="4844"/>
                  </a:lnTo>
                  <a:lnTo>
                    <a:pt x="6228" y="4977"/>
                  </a:lnTo>
                  <a:lnTo>
                    <a:pt x="6154" y="5106"/>
                  </a:lnTo>
                  <a:lnTo>
                    <a:pt x="6075" y="5231"/>
                  </a:lnTo>
                  <a:lnTo>
                    <a:pt x="5988" y="5351"/>
                  </a:lnTo>
                  <a:lnTo>
                    <a:pt x="5897" y="5468"/>
                  </a:lnTo>
                  <a:lnTo>
                    <a:pt x="5800" y="5579"/>
                  </a:lnTo>
                  <a:lnTo>
                    <a:pt x="5698" y="5685"/>
                  </a:lnTo>
                  <a:lnTo>
                    <a:pt x="5591" y="5788"/>
                  </a:lnTo>
                  <a:lnTo>
                    <a:pt x="5479" y="5884"/>
                  </a:lnTo>
                  <a:lnTo>
                    <a:pt x="5362" y="5976"/>
                  </a:lnTo>
                  <a:lnTo>
                    <a:pt x="5242" y="6061"/>
                  </a:lnTo>
                  <a:lnTo>
                    <a:pt x="5117" y="6141"/>
                  </a:lnTo>
                  <a:lnTo>
                    <a:pt x="4988" y="6214"/>
                  </a:lnTo>
                  <a:lnTo>
                    <a:pt x="4855" y="6283"/>
                  </a:lnTo>
                  <a:lnTo>
                    <a:pt x="4719" y="6344"/>
                  </a:lnTo>
                  <a:lnTo>
                    <a:pt x="4579" y="6399"/>
                  </a:lnTo>
                  <a:lnTo>
                    <a:pt x="4436" y="6447"/>
                  </a:lnTo>
                  <a:lnTo>
                    <a:pt x="4289" y="6489"/>
                  </a:lnTo>
                  <a:lnTo>
                    <a:pt x="4140" y="6524"/>
                  </a:lnTo>
                  <a:lnTo>
                    <a:pt x="3989" y="6551"/>
                  </a:lnTo>
                  <a:lnTo>
                    <a:pt x="3834" y="6570"/>
                  </a:lnTo>
                  <a:lnTo>
                    <a:pt x="3678" y="6582"/>
                  </a:lnTo>
                  <a:lnTo>
                    <a:pt x="3520" y="6586"/>
                  </a:lnTo>
                  <a:close/>
                  <a:moveTo>
                    <a:pt x="3520" y="0"/>
                  </a:moveTo>
                  <a:lnTo>
                    <a:pt x="3338" y="5"/>
                  </a:lnTo>
                  <a:lnTo>
                    <a:pt x="3160" y="18"/>
                  </a:lnTo>
                  <a:lnTo>
                    <a:pt x="2984" y="40"/>
                  </a:lnTo>
                  <a:lnTo>
                    <a:pt x="2810" y="71"/>
                  </a:lnTo>
                  <a:lnTo>
                    <a:pt x="2640" y="110"/>
                  </a:lnTo>
                  <a:lnTo>
                    <a:pt x="2473" y="157"/>
                  </a:lnTo>
                  <a:lnTo>
                    <a:pt x="2309" y="213"/>
                  </a:lnTo>
                  <a:lnTo>
                    <a:pt x="2149" y="276"/>
                  </a:lnTo>
                  <a:lnTo>
                    <a:pt x="1993" y="346"/>
                  </a:lnTo>
                  <a:lnTo>
                    <a:pt x="1842" y="424"/>
                  </a:lnTo>
                  <a:lnTo>
                    <a:pt x="1695" y="508"/>
                  </a:lnTo>
                  <a:lnTo>
                    <a:pt x="1552" y="600"/>
                  </a:lnTo>
                  <a:lnTo>
                    <a:pt x="1414" y="697"/>
                  </a:lnTo>
                  <a:lnTo>
                    <a:pt x="1280" y="802"/>
                  </a:lnTo>
                  <a:lnTo>
                    <a:pt x="1153" y="912"/>
                  </a:lnTo>
                  <a:lnTo>
                    <a:pt x="1031" y="1028"/>
                  </a:lnTo>
                  <a:lnTo>
                    <a:pt x="914" y="1151"/>
                  </a:lnTo>
                  <a:lnTo>
                    <a:pt x="803" y="1278"/>
                  </a:lnTo>
                  <a:lnTo>
                    <a:pt x="699" y="1411"/>
                  </a:lnTo>
                  <a:lnTo>
                    <a:pt x="600" y="1548"/>
                  </a:lnTo>
                  <a:lnTo>
                    <a:pt x="509" y="1691"/>
                  </a:lnTo>
                  <a:lnTo>
                    <a:pt x="424" y="1838"/>
                  </a:lnTo>
                  <a:lnTo>
                    <a:pt x="347" y="1990"/>
                  </a:lnTo>
                  <a:lnTo>
                    <a:pt x="276" y="2145"/>
                  </a:lnTo>
                  <a:lnTo>
                    <a:pt x="213" y="2305"/>
                  </a:lnTo>
                  <a:lnTo>
                    <a:pt x="158" y="2468"/>
                  </a:lnTo>
                  <a:lnTo>
                    <a:pt x="110" y="2634"/>
                  </a:lnTo>
                  <a:lnTo>
                    <a:pt x="71" y="2805"/>
                  </a:lnTo>
                  <a:lnTo>
                    <a:pt x="40" y="2978"/>
                  </a:lnTo>
                  <a:lnTo>
                    <a:pt x="18" y="3153"/>
                  </a:lnTo>
                  <a:lnTo>
                    <a:pt x="4" y="3332"/>
                  </a:lnTo>
                  <a:lnTo>
                    <a:pt x="0" y="3513"/>
                  </a:lnTo>
                  <a:lnTo>
                    <a:pt x="4" y="3693"/>
                  </a:lnTo>
                  <a:lnTo>
                    <a:pt x="18" y="3872"/>
                  </a:lnTo>
                  <a:lnTo>
                    <a:pt x="40" y="4047"/>
                  </a:lnTo>
                  <a:lnTo>
                    <a:pt x="71" y="4220"/>
                  </a:lnTo>
                  <a:lnTo>
                    <a:pt x="110" y="4390"/>
                  </a:lnTo>
                  <a:lnTo>
                    <a:pt x="158" y="4556"/>
                  </a:lnTo>
                  <a:lnTo>
                    <a:pt x="213" y="4720"/>
                  </a:lnTo>
                  <a:lnTo>
                    <a:pt x="276" y="4880"/>
                  </a:lnTo>
                  <a:lnTo>
                    <a:pt x="347" y="5035"/>
                  </a:lnTo>
                  <a:lnTo>
                    <a:pt x="424" y="5187"/>
                  </a:lnTo>
                  <a:lnTo>
                    <a:pt x="509" y="5333"/>
                  </a:lnTo>
                  <a:lnTo>
                    <a:pt x="600" y="5476"/>
                  </a:lnTo>
                  <a:lnTo>
                    <a:pt x="699" y="5614"/>
                  </a:lnTo>
                  <a:lnTo>
                    <a:pt x="803" y="5747"/>
                  </a:lnTo>
                  <a:lnTo>
                    <a:pt x="914" y="5874"/>
                  </a:lnTo>
                  <a:lnTo>
                    <a:pt x="1031" y="5996"/>
                  </a:lnTo>
                  <a:lnTo>
                    <a:pt x="1153" y="6112"/>
                  </a:lnTo>
                  <a:lnTo>
                    <a:pt x="1280" y="6222"/>
                  </a:lnTo>
                  <a:lnTo>
                    <a:pt x="1414" y="6327"/>
                  </a:lnTo>
                  <a:lnTo>
                    <a:pt x="1552" y="6425"/>
                  </a:lnTo>
                  <a:lnTo>
                    <a:pt x="1695" y="6517"/>
                  </a:lnTo>
                  <a:lnTo>
                    <a:pt x="1842" y="6601"/>
                  </a:lnTo>
                  <a:lnTo>
                    <a:pt x="1993" y="6678"/>
                  </a:lnTo>
                  <a:lnTo>
                    <a:pt x="2149" y="6748"/>
                  </a:lnTo>
                  <a:lnTo>
                    <a:pt x="2309" y="6812"/>
                  </a:lnTo>
                  <a:lnTo>
                    <a:pt x="2473" y="6867"/>
                  </a:lnTo>
                  <a:lnTo>
                    <a:pt x="2640" y="6914"/>
                  </a:lnTo>
                  <a:lnTo>
                    <a:pt x="2810" y="6953"/>
                  </a:lnTo>
                  <a:lnTo>
                    <a:pt x="2984" y="6984"/>
                  </a:lnTo>
                  <a:lnTo>
                    <a:pt x="3160" y="7006"/>
                  </a:lnTo>
                  <a:lnTo>
                    <a:pt x="3338" y="7020"/>
                  </a:lnTo>
                  <a:lnTo>
                    <a:pt x="3520" y="7025"/>
                  </a:lnTo>
                  <a:lnTo>
                    <a:pt x="3702" y="7020"/>
                  </a:lnTo>
                  <a:lnTo>
                    <a:pt x="3880" y="7006"/>
                  </a:lnTo>
                  <a:lnTo>
                    <a:pt x="4056" y="6984"/>
                  </a:lnTo>
                  <a:lnTo>
                    <a:pt x="4230" y="6953"/>
                  </a:lnTo>
                  <a:lnTo>
                    <a:pt x="4400" y="6914"/>
                  </a:lnTo>
                  <a:lnTo>
                    <a:pt x="4567" y="6867"/>
                  </a:lnTo>
                  <a:lnTo>
                    <a:pt x="4731" y="6812"/>
                  </a:lnTo>
                  <a:lnTo>
                    <a:pt x="4891" y="6748"/>
                  </a:lnTo>
                  <a:lnTo>
                    <a:pt x="5047" y="6678"/>
                  </a:lnTo>
                  <a:lnTo>
                    <a:pt x="5197" y="6601"/>
                  </a:lnTo>
                  <a:lnTo>
                    <a:pt x="5345" y="6517"/>
                  </a:lnTo>
                  <a:lnTo>
                    <a:pt x="5488" y="6425"/>
                  </a:lnTo>
                  <a:lnTo>
                    <a:pt x="5626" y="6327"/>
                  </a:lnTo>
                  <a:lnTo>
                    <a:pt x="5759" y="6222"/>
                  </a:lnTo>
                  <a:lnTo>
                    <a:pt x="5886" y="6112"/>
                  </a:lnTo>
                  <a:lnTo>
                    <a:pt x="6009" y="5996"/>
                  </a:lnTo>
                  <a:lnTo>
                    <a:pt x="6126" y="5874"/>
                  </a:lnTo>
                  <a:lnTo>
                    <a:pt x="6237" y="5747"/>
                  </a:lnTo>
                  <a:lnTo>
                    <a:pt x="6341" y="5614"/>
                  </a:lnTo>
                  <a:lnTo>
                    <a:pt x="6439" y="5476"/>
                  </a:lnTo>
                  <a:lnTo>
                    <a:pt x="6531" y="5333"/>
                  </a:lnTo>
                  <a:lnTo>
                    <a:pt x="6616" y="5187"/>
                  </a:lnTo>
                  <a:lnTo>
                    <a:pt x="6693" y="5035"/>
                  </a:lnTo>
                  <a:lnTo>
                    <a:pt x="6764" y="4880"/>
                  </a:lnTo>
                  <a:lnTo>
                    <a:pt x="6827" y="4720"/>
                  </a:lnTo>
                  <a:lnTo>
                    <a:pt x="6882" y="4556"/>
                  </a:lnTo>
                  <a:lnTo>
                    <a:pt x="6930" y="4390"/>
                  </a:lnTo>
                  <a:lnTo>
                    <a:pt x="6969" y="4220"/>
                  </a:lnTo>
                  <a:lnTo>
                    <a:pt x="7000" y="4047"/>
                  </a:lnTo>
                  <a:lnTo>
                    <a:pt x="7022" y="3872"/>
                  </a:lnTo>
                  <a:lnTo>
                    <a:pt x="7036" y="3693"/>
                  </a:lnTo>
                  <a:lnTo>
                    <a:pt x="7040" y="3513"/>
                  </a:lnTo>
                  <a:lnTo>
                    <a:pt x="7036" y="3332"/>
                  </a:lnTo>
                  <a:lnTo>
                    <a:pt x="7022" y="3153"/>
                  </a:lnTo>
                  <a:lnTo>
                    <a:pt x="7000" y="2978"/>
                  </a:lnTo>
                  <a:lnTo>
                    <a:pt x="6969" y="2805"/>
                  </a:lnTo>
                  <a:lnTo>
                    <a:pt x="6930" y="2634"/>
                  </a:lnTo>
                  <a:lnTo>
                    <a:pt x="6882" y="2468"/>
                  </a:lnTo>
                  <a:lnTo>
                    <a:pt x="6827" y="2305"/>
                  </a:lnTo>
                  <a:lnTo>
                    <a:pt x="6764" y="2145"/>
                  </a:lnTo>
                  <a:lnTo>
                    <a:pt x="6693" y="1990"/>
                  </a:lnTo>
                  <a:lnTo>
                    <a:pt x="6616" y="1838"/>
                  </a:lnTo>
                  <a:lnTo>
                    <a:pt x="6531" y="1691"/>
                  </a:lnTo>
                  <a:lnTo>
                    <a:pt x="6439" y="1548"/>
                  </a:lnTo>
                  <a:lnTo>
                    <a:pt x="6341" y="1411"/>
                  </a:lnTo>
                  <a:lnTo>
                    <a:pt x="6237" y="1278"/>
                  </a:lnTo>
                  <a:lnTo>
                    <a:pt x="6126" y="1151"/>
                  </a:lnTo>
                  <a:lnTo>
                    <a:pt x="6009" y="1028"/>
                  </a:lnTo>
                  <a:lnTo>
                    <a:pt x="5886" y="912"/>
                  </a:lnTo>
                  <a:lnTo>
                    <a:pt x="5759" y="802"/>
                  </a:lnTo>
                  <a:lnTo>
                    <a:pt x="5626" y="697"/>
                  </a:lnTo>
                  <a:lnTo>
                    <a:pt x="5488" y="600"/>
                  </a:lnTo>
                  <a:lnTo>
                    <a:pt x="5345" y="508"/>
                  </a:lnTo>
                  <a:lnTo>
                    <a:pt x="5197" y="424"/>
                  </a:lnTo>
                  <a:lnTo>
                    <a:pt x="5047" y="346"/>
                  </a:lnTo>
                  <a:lnTo>
                    <a:pt x="4891" y="276"/>
                  </a:lnTo>
                  <a:lnTo>
                    <a:pt x="4731" y="213"/>
                  </a:lnTo>
                  <a:lnTo>
                    <a:pt x="4567" y="157"/>
                  </a:lnTo>
                  <a:lnTo>
                    <a:pt x="4400" y="110"/>
                  </a:lnTo>
                  <a:lnTo>
                    <a:pt x="4230" y="71"/>
                  </a:lnTo>
                  <a:lnTo>
                    <a:pt x="4056" y="40"/>
                  </a:lnTo>
                  <a:lnTo>
                    <a:pt x="3880" y="18"/>
                  </a:lnTo>
                  <a:lnTo>
                    <a:pt x="3702" y="5"/>
                  </a:lnTo>
                  <a:lnTo>
                    <a:pt x="352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sp>
          <p:nvSpPr>
            <p:cNvPr id="52" name="Freeform 76"/>
            <p:cNvSpPr>
              <a:spLocks noEditPoints="1"/>
            </p:cNvSpPr>
            <p:nvPr/>
          </p:nvSpPr>
          <p:spPr bwMode="auto">
            <a:xfrm>
              <a:off x="4852988" y="2378076"/>
              <a:ext cx="173038" cy="171450"/>
            </a:xfrm>
            <a:custGeom>
              <a:avLst/>
              <a:gdLst>
                <a:gd name="T0" fmla="*/ 1708 w 4023"/>
                <a:gd name="T1" fmla="*/ 3482 h 4015"/>
                <a:gd name="T2" fmla="*/ 1358 w 4023"/>
                <a:gd name="T3" fmla="*/ 3364 h 4015"/>
                <a:gd name="T4" fmla="*/ 1052 w 4023"/>
                <a:gd name="T5" fmla="*/ 3169 h 4015"/>
                <a:gd name="T6" fmla="*/ 803 w 4023"/>
                <a:gd name="T7" fmla="*/ 2908 h 4015"/>
                <a:gd name="T8" fmla="*/ 621 w 4023"/>
                <a:gd name="T9" fmla="*/ 2593 h 4015"/>
                <a:gd name="T10" fmla="*/ 521 w 4023"/>
                <a:gd name="T11" fmla="*/ 2236 h 4015"/>
                <a:gd name="T12" fmla="*/ 511 w 4023"/>
                <a:gd name="T13" fmla="*/ 1853 h 4015"/>
                <a:gd name="T14" fmla="*/ 595 w 4023"/>
                <a:gd name="T15" fmla="*/ 1490 h 4015"/>
                <a:gd name="T16" fmla="*/ 761 w 4023"/>
                <a:gd name="T17" fmla="*/ 1165 h 4015"/>
                <a:gd name="T18" fmla="*/ 998 w 4023"/>
                <a:gd name="T19" fmla="*/ 893 h 4015"/>
                <a:gd name="T20" fmla="*/ 1293 w 4023"/>
                <a:gd name="T21" fmla="*/ 684 h 4015"/>
                <a:gd name="T22" fmla="*/ 1635 w 4023"/>
                <a:gd name="T23" fmla="*/ 549 h 4015"/>
                <a:gd name="T24" fmla="*/ 2012 w 4023"/>
                <a:gd name="T25" fmla="*/ 502 h 4015"/>
                <a:gd name="T26" fmla="*/ 2389 w 4023"/>
                <a:gd name="T27" fmla="*/ 549 h 4015"/>
                <a:gd name="T28" fmla="*/ 2731 w 4023"/>
                <a:gd name="T29" fmla="*/ 684 h 4015"/>
                <a:gd name="T30" fmla="*/ 3026 w 4023"/>
                <a:gd name="T31" fmla="*/ 893 h 4015"/>
                <a:gd name="T32" fmla="*/ 3263 w 4023"/>
                <a:gd name="T33" fmla="*/ 1165 h 4015"/>
                <a:gd name="T34" fmla="*/ 3429 w 4023"/>
                <a:gd name="T35" fmla="*/ 1490 h 4015"/>
                <a:gd name="T36" fmla="*/ 3513 w 4023"/>
                <a:gd name="T37" fmla="*/ 1853 h 4015"/>
                <a:gd name="T38" fmla="*/ 3503 w 4023"/>
                <a:gd name="T39" fmla="*/ 2236 h 4015"/>
                <a:gd name="T40" fmla="*/ 3402 w 4023"/>
                <a:gd name="T41" fmla="*/ 2593 h 4015"/>
                <a:gd name="T42" fmla="*/ 3221 w 4023"/>
                <a:gd name="T43" fmla="*/ 2908 h 4015"/>
                <a:gd name="T44" fmla="*/ 2971 w 4023"/>
                <a:gd name="T45" fmla="*/ 3169 h 4015"/>
                <a:gd name="T46" fmla="*/ 2665 w 4023"/>
                <a:gd name="T47" fmla="*/ 3364 h 4015"/>
                <a:gd name="T48" fmla="*/ 2316 w 4023"/>
                <a:gd name="T49" fmla="*/ 3482 h 4015"/>
                <a:gd name="T50" fmla="*/ 2012 w 4023"/>
                <a:gd name="T51" fmla="*/ 0 h 4015"/>
                <a:gd name="T52" fmla="*/ 1509 w 4023"/>
                <a:gd name="T53" fmla="*/ 63 h 4015"/>
                <a:gd name="T54" fmla="*/ 1053 w 4023"/>
                <a:gd name="T55" fmla="*/ 242 h 4015"/>
                <a:gd name="T56" fmla="*/ 659 w 4023"/>
                <a:gd name="T57" fmla="*/ 521 h 4015"/>
                <a:gd name="T58" fmla="*/ 344 w 4023"/>
                <a:gd name="T59" fmla="*/ 884 h 4015"/>
                <a:gd name="T60" fmla="*/ 122 w 4023"/>
                <a:gd name="T61" fmla="*/ 1317 h 4015"/>
                <a:gd name="T62" fmla="*/ 11 w 4023"/>
                <a:gd name="T63" fmla="*/ 1802 h 4015"/>
                <a:gd name="T64" fmla="*/ 23 w 4023"/>
                <a:gd name="T65" fmla="*/ 2313 h 4015"/>
                <a:gd name="T66" fmla="*/ 159 w 4023"/>
                <a:gd name="T67" fmla="*/ 2788 h 4015"/>
                <a:gd name="T68" fmla="*/ 399 w 4023"/>
                <a:gd name="T69" fmla="*/ 3209 h 4015"/>
                <a:gd name="T70" fmla="*/ 732 w 4023"/>
                <a:gd name="T71" fmla="*/ 3556 h 4015"/>
                <a:gd name="T72" fmla="*/ 1139 w 4023"/>
                <a:gd name="T73" fmla="*/ 3817 h 4015"/>
                <a:gd name="T74" fmla="*/ 1606 w 4023"/>
                <a:gd name="T75" fmla="*/ 3974 h 4015"/>
                <a:gd name="T76" fmla="*/ 2115 w 4023"/>
                <a:gd name="T77" fmla="*/ 4012 h 4015"/>
                <a:gd name="T78" fmla="*/ 2610 w 4023"/>
                <a:gd name="T79" fmla="*/ 3925 h 4015"/>
                <a:gd name="T80" fmla="*/ 3055 w 4023"/>
                <a:gd name="T81" fmla="*/ 3724 h 4015"/>
                <a:gd name="T82" fmla="*/ 3435 w 4023"/>
                <a:gd name="T83" fmla="*/ 3427 h 4015"/>
                <a:gd name="T84" fmla="*/ 3733 w 4023"/>
                <a:gd name="T85" fmla="*/ 3048 h 4015"/>
                <a:gd name="T86" fmla="*/ 3933 w 4023"/>
                <a:gd name="T87" fmla="*/ 2605 h 4015"/>
                <a:gd name="T88" fmla="*/ 4021 w 4023"/>
                <a:gd name="T89" fmla="*/ 2111 h 4015"/>
                <a:gd name="T90" fmla="*/ 3983 w 4023"/>
                <a:gd name="T91" fmla="*/ 1603 h 4015"/>
                <a:gd name="T92" fmla="*/ 3825 w 4023"/>
                <a:gd name="T93" fmla="*/ 1137 h 4015"/>
                <a:gd name="T94" fmla="*/ 3565 w 4023"/>
                <a:gd name="T95" fmla="*/ 731 h 4015"/>
                <a:gd name="T96" fmla="*/ 3216 w 4023"/>
                <a:gd name="T97" fmla="*/ 399 h 4015"/>
                <a:gd name="T98" fmla="*/ 2795 w 4023"/>
                <a:gd name="T99" fmla="*/ 158 h 4015"/>
                <a:gd name="T100" fmla="*/ 2318 w 4023"/>
                <a:gd name="T101" fmla="*/ 23 h 40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023" h="4015">
                  <a:moveTo>
                    <a:pt x="2012" y="3513"/>
                  </a:moveTo>
                  <a:lnTo>
                    <a:pt x="1934" y="3511"/>
                  </a:lnTo>
                  <a:lnTo>
                    <a:pt x="1858" y="3505"/>
                  </a:lnTo>
                  <a:lnTo>
                    <a:pt x="1782" y="3495"/>
                  </a:lnTo>
                  <a:lnTo>
                    <a:pt x="1708" y="3482"/>
                  </a:lnTo>
                  <a:lnTo>
                    <a:pt x="1635" y="3465"/>
                  </a:lnTo>
                  <a:lnTo>
                    <a:pt x="1564" y="3445"/>
                  </a:lnTo>
                  <a:lnTo>
                    <a:pt x="1493" y="3422"/>
                  </a:lnTo>
                  <a:lnTo>
                    <a:pt x="1425" y="3395"/>
                  </a:lnTo>
                  <a:lnTo>
                    <a:pt x="1358" y="3364"/>
                  </a:lnTo>
                  <a:lnTo>
                    <a:pt x="1293" y="3331"/>
                  </a:lnTo>
                  <a:lnTo>
                    <a:pt x="1230" y="3294"/>
                  </a:lnTo>
                  <a:lnTo>
                    <a:pt x="1169" y="3255"/>
                  </a:lnTo>
                  <a:lnTo>
                    <a:pt x="1109" y="3213"/>
                  </a:lnTo>
                  <a:lnTo>
                    <a:pt x="1052" y="3169"/>
                  </a:lnTo>
                  <a:lnTo>
                    <a:pt x="998" y="3122"/>
                  </a:lnTo>
                  <a:lnTo>
                    <a:pt x="945" y="3071"/>
                  </a:lnTo>
                  <a:lnTo>
                    <a:pt x="895" y="3019"/>
                  </a:lnTo>
                  <a:lnTo>
                    <a:pt x="848" y="2965"/>
                  </a:lnTo>
                  <a:lnTo>
                    <a:pt x="803" y="2908"/>
                  </a:lnTo>
                  <a:lnTo>
                    <a:pt x="761" y="2849"/>
                  </a:lnTo>
                  <a:lnTo>
                    <a:pt x="722" y="2787"/>
                  </a:lnTo>
                  <a:lnTo>
                    <a:pt x="686" y="2725"/>
                  </a:lnTo>
                  <a:lnTo>
                    <a:pt x="651" y="2660"/>
                  </a:lnTo>
                  <a:lnTo>
                    <a:pt x="621" y="2593"/>
                  </a:lnTo>
                  <a:lnTo>
                    <a:pt x="595" y="2524"/>
                  </a:lnTo>
                  <a:lnTo>
                    <a:pt x="571" y="2455"/>
                  </a:lnTo>
                  <a:lnTo>
                    <a:pt x="551" y="2383"/>
                  </a:lnTo>
                  <a:lnTo>
                    <a:pt x="534" y="2311"/>
                  </a:lnTo>
                  <a:lnTo>
                    <a:pt x="521" y="2236"/>
                  </a:lnTo>
                  <a:lnTo>
                    <a:pt x="511" y="2161"/>
                  </a:lnTo>
                  <a:lnTo>
                    <a:pt x="505" y="2085"/>
                  </a:lnTo>
                  <a:lnTo>
                    <a:pt x="504" y="2008"/>
                  </a:lnTo>
                  <a:lnTo>
                    <a:pt x="505" y="1930"/>
                  </a:lnTo>
                  <a:lnTo>
                    <a:pt x="511" y="1853"/>
                  </a:lnTo>
                  <a:lnTo>
                    <a:pt x="521" y="1778"/>
                  </a:lnTo>
                  <a:lnTo>
                    <a:pt x="534" y="1704"/>
                  </a:lnTo>
                  <a:lnTo>
                    <a:pt x="551" y="1631"/>
                  </a:lnTo>
                  <a:lnTo>
                    <a:pt x="571" y="1560"/>
                  </a:lnTo>
                  <a:lnTo>
                    <a:pt x="595" y="1490"/>
                  </a:lnTo>
                  <a:lnTo>
                    <a:pt x="621" y="1421"/>
                  </a:lnTo>
                  <a:lnTo>
                    <a:pt x="651" y="1355"/>
                  </a:lnTo>
                  <a:lnTo>
                    <a:pt x="686" y="1290"/>
                  </a:lnTo>
                  <a:lnTo>
                    <a:pt x="722" y="1227"/>
                  </a:lnTo>
                  <a:lnTo>
                    <a:pt x="761" y="1165"/>
                  </a:lnTo>
                  <a:lnTo>
                    <a:pt x="803" y="1107"/>
                  </a:lnTo>
                  <a:lnTo>
                    <a:pt x="848" y="1050"/>
                  </a:lnTo>
                  <a:lnTo>
                    <a:pt x="895" y="995"/>
                  </a:lnTo>
                  <a:lnTo>
                    <a:pt x="945" y="943"/>
                  </a:lnTo>
                  <a:lnTo>
                    <a:pt x="998" y="893"/>
                  </a:lnTo>
                  <a:lnTo>
                    <a:pt x="1052" y="845"/>
                  </a:lnTo>
                  <a:lnTo>
                    <a:pt x="1109" y="801"/>
                  </a:lnTo>
                  <a:lnTo>
                    <a:pt x="1169" y="759"/>
                  </a:lnTo>
                  <a:lnTo>
                    <a:pt x="1230" y="720"/>
                  </a:lnTo>
                  <a:lnTo>
                    <a:pt x="1293" y="684"/>
                  </a:lnTo>
                  <a:lnTo>
                    <a:pt x="1358" y="651"/>
                  </a:lnTo>
                  <a:lnTo>
                    <a:pt x="1425" y="620"/>
                  </a:lnTo>
                  <a:lnTo>
                    <a:pt x="1493" y="593"/>
                  </a:lnTo>
                  <a:lnTo>
                    <a:pt x="1564" y="569"/>
                  </a:lnTo>
                  <a:lnTo>
                    <a:pt x="1635" y="549"/>
                  </a:lnTo>
                  <a:lnTo>
                    <a:pt x="1708" y="532"/>
                  </a:lnTo>
                  <a:lnTo>
                    <a:pt x="1782" y="519"/>
                  </a:lnTo>
                  <a:lnTo>
                    <a:pt x="1858" y="510"/>
                  </a:lnTo>
                  <a:lnTo>
                    <a:pt x="1934" y="504"/>
                  </a:lnTo>
                  <a:lnTo>
                    <a:pt x="2012" y="502"/>
                  </a:lnTo>
                  <a:lnTo>
                    <a:pt x="2090" y="504"/>
                  </a:lnTo>
                  <a:lnTo>
                    <a:pt x="2166" y="510"/>
                  </a:lnTo>
                  <a:lnTo>
                    <a:pt x="2242" y="519"/>
                  </a:lnTo>
                  <a:lnTo>
                    <a:pt x="2316" y="532"/>
                  </a:lnTo>
                  <a:lnTo>
                    <a:pt x="2389" y="549"/>
                  </a:lnTo>
                  <a:lnTo>
                    <a:pt x="2460" y="569"/>
                  </a:lnTo>
                  <a:lnTo>
                    <a:pt x="2531" y="593"/>
                  </a:lnTo>
                  <a:lnTo>
                    <a:pt x="2599" y="620"/>
                  </a:lnTo>
                  <a:lnTo>
                    <a:pt x="2665" y="651"/>
                  </a:lnTo>
                  <a:lnTo>
                    <a:pt x="2731" y="684"/>
                  </a:lnTo>
                  <a:lnTo>
                    <a:pt x="2794" y="720"/>
                  </a:lnTo>
                  <a:lnTo>
                    <a:pt x="2855" y="759"/>
                  </a:lnTo>
                  <a:lnTo>
                    <a:pt x="2915" y="801"/>
                  </a:lnTo>
                  <a:lnTo>
                    <a:pt x="2971" y="845"/>
                  </a:lnTo>
                  <a:lnTo>
                    <a:pt x="3026" y="893"/>
                  </a:lnTo>
                  <a:lnTo>
                    <a:pt x="3079" y="943"/>
                  </a:lnTo>
                  <a:lnTo>
                    <a:pt x="3129" y="995"/>
                  </a:lnTo>
                  <a:lnTo>
                    <a:pt x="3176" y="1050"/>
                  </a:lnTo>
                  <a:lnTo>
                    <a:pt x="3221" y="1107"/>
                  </a:lnTo>
                  <a:lnTo>
                    <a:pt x="3263" y="1165"/>
                  </a:lnTo>
                  <a:lnTo>
                    <a:pt x="3302" y="1227"/>
                  </a:lnTo>
                  <a:lnTo>
                    <a:pt x="3338" y="1290"/>
                  </a:lnTo>
                  <a:lnTo>
                    <a:pt x="3372" y="1355"/>
                  </a:lnTo>
                  <a:lnTo>
                    <a:pt x="3402" y="1421"/>
                  </a:lnTo>
                  <a:lnTo>
                    <a:pt x="3429" y="1490"/>
                  </a:lnTo>
                  <a:lnTo>
                    <a:pt x="3453" y="1560"/>
                  </a:lnTo>
                  <a:lnTo>
                    <a:pt x="3473" y="1631"/>
                  </a:lnTo>
                  <a:lnTo>
                    <a:pt x="3490" y="1704"/>
                  </a:lnTo>
                  <a:lnTo>
                    <a:pt x="3503" y="1778"/>
                  </a:lnTo>
                  <a:lnTo>
                    <a:pt x="3513" y="1853"/>
                  </a:lnTo>
                  <a:lnTo>
                    <a:pt x="3518" y="1930"/>
                  </a:lnTo>
                  <a:lnTo>
                    <a:pt x="3520" y="2008"/>
                  </a:lnTo>
                  <a:lnTo>
                    <a:pt x="3518" y="2085"/>
                  </a:lnTo>
                  <a:lnTo>
                    <a:pt x="3513" y="2161"/>
                  </a:lnTo>
                  <a:lnTo>
                    <a:pt x="3503" y="2236"/>
                  </a:lnTo>
                  <a:lnTo>
                    <a:pt x="3490" y="2311"/>
                  </a:lnTo>
                  <a:lnTo>
                    <a:pt x="3473" y="2383"/>
                  </a:lnTo>
                  <a:lnTo>
                    <a:pt x="3453" y="2455"/>
                  </a:lnTo>
                  <a:lnTo>
                    <a:pt x="3429" y="2524"/>
                  </a:lnTo>
                  <a:lnTo>
                    <a:pt x="3402" y="2593"/>
                  </a:lnTo>
                  <a:lnTo>
                    <a:pt x="3372" y="2660"/>
                  </a:lnTo>
                  <a:lnTo>
                    <a:pt x="3338" y="2725"/>
                  </a:lnTo>
                  <a:lnTo>
                    <a:pt x="3302" y="2787"/>
                  </a:lnTo>
                  <a:lnTo>
                    <a:pt x="3263" y="2849"/>
                  </a:lnTo>
                  <a:lnTo>
                    <a:pt x="3221" y="2908"/>
                  </a:lnTo>
                  <a:lnTo>
                    <a:pt x="3176" y="2965"/>
                  </a:lnTo>
                  <a:lnTo>
                    <a:pt x="3129" y="3019"/>
                  </a:lnTo>
                  <a:lnTo>
                    <a:pt x="3079" y="3071"/>
                  </a:lnTo>
                  <a:lnTo>
                    <a:pt x="3026" y="3122"/>
                  </a:lnTo>
                  <a:lnTo>
                    <a:pt x="2971" y="3169"/>
                  </a:lnTo>
                  <a:lnTo>
                    <a:pt x="2915" y="3213"/>
                  </a:lnTo>
                  <a:lnTo>
                    <a:pt x="2855" y="3255"/>
                  </a:lnTo>
                  <a:lnTo>
                    <a:pt x="2794" y="3294"/>
                  </a:lnTo>
                  <a:lnTo>
                    <a:pt x="2731" y="3331"/>
                  </a:lnTo>
                  <a:lnTo>
                    <a:pt x="2665" y="3364"/>
                  </a:lnTo>
                  <a:lnTo>
                    <a:pt x="2599" y="3395"/>
                  </a:lnTo>
                  <a:lnTo>
                    <a:pt x="2531" y="3422"/>
                  </a:lnTo>
                  <a:lnTo>
                    <a:pt x="2460" y="3445"/>
                  </a:lnTo>
                  <a:lnTo>
                    <a:pt x="2389" y="3465"/>
                  </a:lnTo>
                  <a:lnTo>
                    <a:pt x="2316" y="3482"/>
                  </a:lnTo>
                  <a:lnTo>
                    <a:pt x="2242" y="3495"/>
                  </a:lnTo>
                  <a:lnTo>
                    <a:pt x="2166" y="3505"/>
                  </a:lnTo>
                  <a:lnTo>
                    <a:pt x="2090" y="3511"/>
                  </a:lnTo>
                  <a:lnTo>
                    <a:pt x="2012" y="3513"/>
                  </a:lnTo>
                  <a:close/>
                  <a:moveTo>
                    <a:pt x="2012" y="0"/>
                  </a:moveTo>
                  <a:lnTo>
                    <a:pt x="1908" y="3"/>
                  </a:lnTo>
                  <a:lnTo>
                    <a:pt x="1806" y="10"/>
                  </a:lnTo>
                  <a:lnTo>
                    <a:pt x="1706" y="23"/>
                  </a:lnTo>
                  <a:lnTo>
                    <a:pt x="1606" y="41"/>
                  </a:lnTo>
                  <a:lnTo>
                    <a:pt x="1509" y="63"/>
                  </a:lnTo>
                  <a:lnTo>
                    <a:pt x="1413" y="90"/>
                  </a:lnTo>
                  <a:lnTo>
                    <a:pt x="1319" y="122"/>
                  </a:lnTo>
                  <a:lnTo>
                    <a:pt x="1229" y="158"/>
                  </a:lnTo>
                  <a:lnTo>
                    <a:pt x="1139" y="198"/>
                  </a:lnTo>
                  <a:lnTo>
                    <a:pt x="1053" y="242"/>
                  </a:lnTo>
                  <a:lnTo>
                    <a:pt x="968" y="290"/>
                  </a:lnTo>
                  <a:lnTo>
                    <a:pt x="887" y="342"/>
                  </a:lnTo>
                  <a:lnTo>
                    <a:pt x="807" y="399"/>
                  </a:lnTo>
                  <a:lnTo>
                    <a:pt x="732" y="458"/>
                  </a:lnTo>
                  <a:lnTo>
                    <a:pt x="659" y="521"/>
                  </a:lnTo>
                  <a:lnTo>
                    <a:pt x="589" y="587"/>
                  </a:lnTo>
                  <a:lnTo>
                    <a:pt x="523" y="658"/>
                  </a:lnTo>
                  <a:lnTo>
                    <a:pt x="459" y="731"/>
                  </a:lnTo>
                  <a:lnTo>
                    <a:pt x="399" y="806"/>
                  </a:lnTo>
                  <a:lnTo>
                    <a:pt x="344" y="884"/>
                  </a:lnTo>
                  <a:lnTo>
                    <a:pt x="291" y="967"/>
                  </a:lnTo>
                  <a:lnTo>
                    <a:pt x="243" y="1050"/>
                  </a:lnTo>
                  <a:lnTo>
                    <a:pt x="198" y="1137"/>
                  </a:lnTo>
                  <a:lnTo>
                    <a:pt x="159" y="1226"/>
                  </a:lnTo>
                  <a:lnTo>
                    <a:pt x="122" y="1317"/>
                  </a:lnTo>
                  <a:lnTo>
                    <a:pt x="90" y="1410"/>
                  </a:lnTo>
                  <a:lnTo>
                    <a:pt x="63" y="1506"/>
                  </a:lnTo>
                  <a:lnTo>
                    <a:pt x="41" y="1603"/>
                  </a:lnTo>
                  <a:lnTo>
                    <a:pt x="23" y="1701"/>
                  </a:lnTo>
                  <a:lnTo>
                    <a:pt x="11" y="1802"/>
                  </a:lnTo>
                  <a:lnTo>
                    <a:pt x="3" y="1904"/>
                  </a:lnTo>
                  <a:lnTo>
                    <a:pt x="0" y="2008"/>
                  </a:lnTo>
                  <a:lnTo>
                    <a:pt x="3" y="2111"/>
                  </a:lnTo>
                  <a:lnTo>
                    <a:pt x="11" y="2212"/>
                  </a:lnTo>
                  <a:lnTo>
                    <a:pt x="23" y="2313"/>
                  </a:lnTo>
                  <a:lnTo>
                    <a:pt x="41" y="2412"/>
                  </a:lnTo>
                  <a:lnTo>
                    <a:pt x="63" y="2509"/>
                  </a:lnTo>
                  <a:lnTo>
                    <a:pt x="90" y="2605"/>
                  </a:lnTo>
                  <a:lnTo>
                    <a:pt x="122" y="2698"/>
                  </a:lnTo>
                  <a:lnTo>
                    <a:pt x="159" y="2788"/>
                  </a:lnTo>
                  <a:lnTo>
                    <a:pt x="198" y="2878"/>
                  </a:lnTo>
                  <a:lnTo>
                    <a:pt x="243" y="2964"/>
                  </a:lnTo>
                  <a:lnTo>
                    <a:pt x="291" y="3048"/>
                  </a:lnTo>
                  <a:lnTo>
                    <a:pt x="344" y="3130"/>
                  </a:lnTo>
                  <a:lnTo>
                    <a:pt x="399" y="3209"/>
                  </a:lnTo>
                  <a:lnTo>
                    <a:pt x="459" y="3284"/>
                  </a:lnTo>
                  <a:lnTo>
                    <a:pt x="523" y="3357"/>
                  </a:lnTo>
                  <a:lnTo>
                    <a:pt x="589" y="3427"/>
                  </a:lnTo>
                  <a:lnTo>
                    <a:pt x="659" y="3493"/>
                  </a:lnTo>
                  <a:lnTo>
                    <a:pt x="732" y="3556"/>
                  </a:lnTo>
                  <a:lnTo>
                    <a:pt x="807" y="3616"/>
                  </a:lnTo>
                  <a:lnTo>
                    <a:pt x="887" y="3672"/>
                  </a:lnTo>
                  <a:lnTo>
                    <a:pt x="968" y="3724"/>
                  </a:lnTo>
                  <a:lnTo>
                    <a:pt x="1053" y="3772"/>
                  </a:lnTo>
                  <a:lnTo>
                    <a:pt x="1139" y="3817"/>
                  </a:lnTo>
                  <a:lnTo>
                    <a:pt x="1229" y="3857"/>
                  </a:lnTo>
                  <a:lnTo>
                    <a:pt x="1319" y="3892"/>
                  </a:lnTo>
                  <a:lnTo>
                    <a:pt x="1413" y="3925"/>
                  </a:lnTo>
                  <a:lnTo>
                    <a:pt x="1509" y="3952"/>
                  </a:lnTo>
                  <a:lnTo>
                    <a:pt x="1606" y="3974"/>
                  </a:lnTo>
                  <a:lnTo>
                    <a:pt x="1706" y="3992"/>
                  </a:lnTo>
                  <a:lnTo>
                    <a:pt x="1806" y="4004"/>
                  </a:lnTo>
                  <a:lnTo>
                    <a:pt x="1908" y="4012"/>
                  </a:lnTo>
                  <a:lnTo>
                    <a:pt x="2012" y="4015"/>
                  </a:lnTo>
                  <a:lnTo>
                    <a:pt x="2115" y="4012"/>
                  </a:lnTo>
                  <a:lnTo>
                    <a:pt x="2218" y="4004"/>
                  </a:lnTo>
                  <a:lnTo>
                    <a:pt x="2318" y="3992"/>
                  </a:lnTo>
                  <a:lnTo>
                    <a:pt x="2417" y="3974"/>
                  </a:lnTo>
                  <a:lnTo>
                    <a:pt x="2514" y="3952"/>
                  </a:lnTo>
                  <a:lnTo>
                    <a:pt x="2610" y="3925"/>
                  </a:lnTo>
                  <a:lnTo>
                    <a:pt x="2704" y="3892"/>
                  </a:lnTo>
                  <a:lnTo>
                    <a:pt x="2795" y="3857"/>
                  </a:lnTo>
                  <a:lnTo>
                    <a:pt x="2884" y="3817"/>
                  </a:lnTo>
                  <a:lnTo>
                    <a:pt x="2971" y="3772"/>
                  </a:lnTo>
                  <a:lnTo>
                    <a:pt x="3055" y="3724"/>
                  </a:lnTo>
                  <a:lnTo>
                    <a:pt x="3137" y="3672"/>
                  </a:lnTo>
                  <a:lnTo>
                    <a:pt x="3216" y="3616"/>
                  </a:lnTo>
                  <a:lnTo>
                    <a:pt x="3292" y="3556"/>
                  </a:lnTo>
                  <a:lnTo>
                    <a:pt x="3364" y="3493"/>
                  </a:lnTo>
                  <a:lnTo>
                    <a:pt x="3435" y="3427"/>
                  </a:lnTo>
                  <a:lnTo>
                    <a:pt x="3501" y="3357"/>
                  </a:lnTo>
                  <a:lnTo>
                    <a:pt x="3565" y="3284"/>
                  </a:lnTo>
                  <a:lnTo>
                    <a:pt x="3624" y="3209"/>
                  </a:lnTo>
                  <a:lnTo>
                    <a:pt x="3680" y="3130"/>
                  </a:lnTo>
                  <a:lnTo>
                    <a:pt x="3733" y="3048"/>
                  </a:lnTo>
                  <a:lnTo>
                    <a:pt x="3781" y="2964"/>
                  </a:lnTo>
                  <a:lnTo>
                    <a:pt x="3825" y="2878"/>
                  </a:lnTo>
                  <a:lnTo>
                    <a:pt x="3865" y="2788"/>
                  </a:lnTo>
                  <a:lnTo>
                    <a:pt x="3902" y="2698"/>
                  </a:lnTo>
                  <a:lnTo>
                    <a:pt x="3933" y="2605"/>
                  </a:lnTo>
                  <a:lnTo>
                    <a:pt x="3960" y="2509"/>
                  </a:lnTo>
                  <a:lnTo>
                    <a:pt x="3983" y="2412"/>
                  </a:lnTo>
                  <a:lnTo>
                    <a:pt x="4000" y="2313"/>
                  </a:lnTo>
                  <a:lnTo>
                    <a:pt x="4013" y="2212"/>
                  </a:lnTo>
                  <a:lnTo>
                    <a:pt x="4021" y="2111"/>
                  </a:lnTo>
                  <a:lnTo>
                    <a:pt x="4023" y="2008"/>
                  </a:lnTo>
                  <a:lnTo>
                    <a:pt x="4021" y="1904"/>
                  </a:lnTo>
                  <a:lnTo>
                    <a:pt x="4013" y="1802"/>
                  </a:lnTo>
                  <a:lnTo>
                    <a:pt x="4000" y="1701"/>
                  </a:lnTo>
                  <a:lnTo>
                    <a:pt x="3983" y="1603"/>
                  </a:lnTo>
                  <a:lnTo>
                    <a:pt x="3960" y="1506"/>
                  </a:lnTo>
                  <a:lnTo>
                    <a:pt x="3933" y="1410"/>
                  </a:lnTo>
                  <a:lnTo>
                    <a:pt x="3902" y="1317"/>
                  </a:lnTo>
                  <a:lnTo>
                    <a:pt x="3865" y="1226"/>
                  </a:lnTo>
                  <a:lnTo>
                    <a:pt x="3825" y="1137"/>
                  </a:lnTo>
                  <a:lnTo>
                    <a:pt x="3781" y="1050"/>
                  </a:lnTo>
                  <a:lnTo>
                    <a:pt x="3733" y="967"/>
                  </a:lnTo>
                  <a:lnTo>
                    <a:pt x="3680" y="884"/>
                  </a:lnTo>
                  <a:lnTo>
                    <a:pt x="3624" y="806"/>
                  </a:lnTo>
                  <a:lnTo>
                    <a:pt x="3565" y="731"/>
                  </a:lnTo>
                  <a:lnTo>
                    <a:pt x="3501" y="658"/>
                  </a:lnTo>
                  <a:lnTo>
                    <a:pt x="3435" y="587"/>
                  </a:lnTo>
                  <a:lnTo>
                    <a:pt x="3364" y="521"/>
                  </a:lnTo>
                  <a:lnTo>
                    <a:pt x="3292" y="458"/>
                  </a:lnTo>
                  <a:lnTo>
                    <a:pt x="3216" y="399"/>
                  </a:lnTo>
                  <a:lnTo>
                    <a:pt x="3137" y="342"/>
                  </a:lnTo>
                  <a:lnTo>
                    <a:pt x="3055" y="290"/>
                  </a:lnTo>
                  <a:lnTo>
                    <a:pt x="2971" y="242"/>
                  </a:lnTo>
                  <a:lnTo>
                    <a:pt x="2884" y="198"/>
                  </a:lnTo>
                  <a:lnTo>
                    <a:pt x="2795" y="158"/>
                  </a:lnTo>
                  <a:lnTo>
                    <a:pt x="2704" y="122"/>
                  </a:lnTo>
                  <a:lnTo>
                    <a:pt x="2610" y="90"/>
                  </a:lnTo>
                  <a:lnTo>
                    <a:pt x="2514" y="63"/>
                  </a:lnTo>
                  <a:lnTo>
                    <a:pt x="2417" y="41"/>
                  </a:lnTo>
                  <a:lnTo>
                    <a:pt x="2318" y="23"/>
                  </a:lnTo>
                  <a:lnTo>
                    <a:pt x="2218" y="10"/>
                  </a:lnTo>
                  <a:lnTo>
                    <a:pt x="2115" y="3"/>
                  </a:lnTo>
                  <a:lnTo>
                    <a:pt x="201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grpSp>
      <p:grpSp>
        <p:nvGrpSpPr>
          <p:cNvPr id="53" name="Group 25"/>
          <p:cNvGrpSpPr/>
          <p:nvPr/>
        </p:nvGrpSpPr>
        <p:grpSpPr>
          <a:xfrm>
            <a:off x="7664825" y="5446660"/>
            <a:ext cx="345331" cy="345331"/>
            <a:chOff x="2005013" y="1077913"/>
            <a:chExt cx="688975" cy="688975"/>
          </a:xfrm>
          <a:solidFill>
            <a:schemeClr val="bg1">
              <a:lumMod val="65000"/>
            </a:schemeClr>
          </a:solidFill>
        </p:grpSpPr>
        <p:sp>
          <p:nvSpPr>
            <p:cNvPr id="54" name="Freeform 5"/>
            <p:cNvSpPr>
              <a:spLocks noEditPoints="1"/>
            </p:cNvSpPr>
            <p:nvPr/>
          </p:nvSpPr>
          <p:spPr bwMode="auto">
            <a:xfrm>
              <a:off x="2005013" y="1077913"/>
              <a:ext cx="688975" cy="688975"/>
            </a:xfrm>
            <a:custGeom>
              <a:avLst/>
              <a:gdLst>
                <a:gd name="T0" fmla="*/ 8083 w 16058"/>
                <a:gd name="T1" fmla="*/ 10645 h 16058"/>
                <a:gd name="T2" fmla="*/ 6322 w 16058"/>
                <a:gd name="T3" fmla="*/ 9396 h 16058"/>
                <a:gd name="T4" fmla="*/ 5244 w 16058"/>
                <a:gd name="T5" fmla="*/ 7514 h 16058"/>
                <a:gd name="T6" fmla="*/ 5076 w 16058"/>
                <a:gd name="T7" fmla="*/ 5258 h 16058"/>
                <a:gd name="T8" fmla="*/ 5875 w 16058"/>
                <a:gd name="T9" fmla="*/ 3217 h 16058"/>
                <a:gd name="T10" fmla="*/ 7435 w 16058"/>
                <a:gd name="T11" fmla="*/ 1730 h 16058"/>
                <a:gd name="T12" fmla="*/ 9523 w 16058"/>
                <a:gd name="T13" fmla="*/ 1030 h 16058"/>
                <a:gd name="T14" fmla="*/ 11761 w 16058"/>
                <a:gd name="T15" fmla="*/ 1308 h 16058"/>
                <a:gd name="T16" fmla="*/ 13584 w 16058"/>
                <a:gd name="T17" fmla="*/ 2474 h 16058"/>
                <a:gd name="T18" fmla="*/ 14750 w 16058"/>
                <a:gd name="T19" fmla="*/ 4297 h 16058"/>
                <a:gd name="T20" fmla="*/ 15028 w 16058"/>
                <a:gd name="T21" fmla="*/ 6535 h 16058"/>
                <a:gd name="T22" fmla="*/ 14328 w 16058"/>
                <a:gd name="T23" fmla="*/ 8624 h 16058"/>
                <a:gd name="T24" fmla="*/ 12841 w 16058"/>
                <a:gd name="T25" fmla="*/ 10183 h 16058"/>
                <a:gd name="T26" fmla="*/ 10800 w 16058"/>
                <a:gd name="T27" fmla="*/ 10982 h 16058"/>
                <a:gd name="T28" fmla="*/ 2326 w 16058"/>
                <a:gd name="T29" fmla="*/ 14973 h 16058"/>
                <a:gd name="T30" fmla="*/ 2162 w 16058"/>
                <a:gd name="T31" fmla="*/ 15080 h 16058"/>
                <a:gd name="T32" fmla="*/ 1975 w 16058"/>
                <a:gd name="T33" fmla="*/ 15148 h 16058"/>
                <a:gd name="T34" fmla="*/ 1771 w 16058"/>
                <a:gd name="T35" fmla="*/ 15172 h 16058"/>
                <a:gd name="T36" fmla="*/ 1387 w 16058"/>
                <a:gd name="T37" fmla="*/ 15084 h 16058"/>
                <a:gd name="T38" fmla="*/ 1088 w 16058"/>
                <a:gd name="T39" fmla="*/ 14850 h 16058"/>
                <a:gd name="T40" fmla="*/ 913 w 16058"/>
                <a:gd name="T41" fmla="*/ 14508 h 16058"/>
                <a:gd name="T42" fmla="*/ 890 w 16058"/>
                <a:gd name="T43" fmla="*/ 14194 h 16058"/>
                <a:gd name="T44" fmla="*/ 935 w 16058"/>
                <a:gd name="T45" fmla="*/ 13998 h 16058"/>
                <a:gd name="T46" fmla="*/ 1021 w 16058"/>
                <a:gd name="T47" fmla="*/ 13820 h 16058"/>
                <a:gd name="T48" fmla="*/ 1142 w 16058"/>
                <a:gd name="T49" fmla="*/ 13667 h 16058"/>
                <a:gd name="T50" fmla="*/ 5408 w 16058"/>
                <a:gd name="T51" fmla="*/ 9863 h 16058"/>
                <a:gd name="T52" fmla="*/ 5742 w 16058"/>
                <a:gd name="T53" fmla="*/ 10234 h 16058"/>
                <a:gd name="T54" fmla="*/ 6106 w 16058"/>
                <a:gd name="T55" fmla="*/ 10575 h 16058"/>
                <a:gd name="T56" fmla="*/ 2407 w 16058"/>
                <a:gd name="T57" fmla="*/ 14900 h 16058"/>
                <a:gd name="T58" fmla="*/ 7693 w 16058"/>
                <a:gd name="T59" fmla="*/ 474 h 16058"/>
                <a:gd name="T60" fmla="*/ 5579 w 16058"/>
                <a:gd name="T61" fmla="*/ 1973 h 16058"/>
                <a:gd name="T62" fmla="*/ 4285 w 16058"/>
                <a:gd name="T63" fmla="*/ 4231 h 16058"/>
                <a:gd name="T64" fmla="*/ 4022 w 16058"/>
                <a:gd name="T65" fmla="*/ 6306 h 16058"/>
                <a:gd name="T66" fmla="*/ 4119 w 16058"/>
                <a:gd name="T67" fmla="*/ 7138 h 16058"/>
                <a:gd name="T68" fmla="*/ 4326 w 16058"/>
                <a:gd name="T69" fmla="*/ 7930 h 16058"/>
                <a:gd name="T70" fmla="*/ 4634 w 16058"/>
                <a:gd name="T71" fmla="*/ 8676 h 16058"/>
                <a:gd name="T72" fmla="*/ 386 w 16058"/>
                <a:gd name="T73" fmla="*/ 13185 h 16058"/>
                <a:gd name="T74" fmla="*/ 179 w 16058"/>
                <a:gd name="T75" fmla="*/ 13512 h 16058"/>
                <a:gd name="T76" fmla="*/ 46 w 16058"/>
                <a:gd name="T77" fmla="*/ 13883 h 16058"/>
                <a:gd name="T78" fmla="*/ 0 w 16058"/>
                <a:gd name="T79" fmla="*/ 14287 h 16058"/>
                <a:gd name="T80" fmla="*/ 175 w 16058"/>
                <a:gd name="T81" fmla="*/ 15054 h 16058"/>
                <a:gd name="T82" fmla="*/ 644 w 16058"/>
                <a:gd name="T83" fmla="*/ 15654 h 16058"/>
                <a:gd name="T84" fmla="*/ 1329 w 16058"/>
                <a:gd name="T85" fmla="*/ 16002 h 16058"/>
                <a:gd name="T86" fmla="*/ 1954 w 16058"/>
                <a:gd name="T87" fmla="*/ 16049 h 16058"/>
                <a:gd name="T88" fmla="*/ 2344 w 16058"/>
                <a:gd name="T89" fmla="*/ 15963 h 16058"/>
                <a:gd name="T90" fmla="*/ 2698 w 16058"/>
                <a:gd name="T91" fmla="*/ 15795 h 16058"/>
                <a:gd name="T92" fmla="*/ 3003 w 16058"/>
                <a:gd name="T93" fmla="*/ 15557 h 16058"/>
                <a:gd name="T94" fmla="*/ 7703 w 16058"/>
                <a:gd name="T95" fmla="*/ 11572 h 16058"/>
                <a:gd name="T96" fmla="*/ 8472 w 16058"/>
                <a:gd name="T97" fmla="*/ 11837 h 16058"/>
                <a:gd name="T98" fmla="*/ 9285 w 16058"/>
                <a:gd name="T99" fmla="*/ 11996 h 16058"/>
                <a:gd name="T100" fmla="*/ 10346 w 16058"/>
                <a:gd name="T101" fmla="*/ 12035 h 16058"/>
                <a:gd name="T102" fmla="*/ 12907 w 16058"/>
                <a:gd name="T103" fmla="*/ 11317 h 16058"/>
                <a:gd name="T104" fmla="*/ 14862 w 16058"/>
                <a:gd name="T105" fmla="*/ 9625 h 16058"/>
                <a:gd name="T106" fmla="*/ 15936 w 16058"/>
                <a:gd name="T107" fmla="*/ 7235 h 16058"/>
                <a:gd name="T108" fmla="*/ 15868 w 16058"/>
                <a:gd name="T109" fmla="*/ 4517 h 16058"/>
                <a:gd name="T110" fmla="*/ 14683 w 16058"/>
                <a:gd name="T111" fmla="*/ 2191 h 16058"/>
                <a:gd name="T112" fmla="*/ 12647 w 16058"/>
                <a:gd name="T113" fmla="*/ 594 h 16058"/>
                <a:gd name="T114" fmla="*/ 10036 w 16058"/>
                <a:gd name="T115" fmla="*/ 0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058" h="16058">
                  <a:moveTo>
                    <a:pt x="10036" y="11040"/>
                  </a:moveTo>
                  <a:lnTo>
                    <a:pt x="9778" y="11034"/>
                  </a:lnTo>
                  <a:lnTo>
                    <a:pt x="9523" y="11014"/>
                  </a:lnTo>
                  <a:lnTo>
                    <a:pt x="9272" y="10982"/>
                  </a:lnTo>
                  <a:lnTo>
                    <a:pt x="9025" y="10938"/>
                  </a:lnTo>
                  <a:lnTo>
                    <a:pt x="8783" y="10882"/>
                  </a:lnTo>
                  <a:lnTo>
                    <a:pt x="8544" y="10814"/>
                  </a:lnTo>
                  <a:lnTo>
                    <a:pt x="8311" y="10736"/>
                  </a:lnTo>
                  <a:lnTo>
                    <a:pt x="8083" y="10645"/>
                  </a:lnTo>
                  <a:lnTo>
                    <a:pt x="7860" y="10545"/>
                  </a:lnTo>
                  <a:lnTo>
                    <a:pt x="7645" y="10434"/>
                  </a:lnTo>
                  <a:lnTo>
                    <a:pt x="7435" y="10313"/>
                  </a:lnTo>
                  <a:lnTo>
                    <a:pt x="7231" y="10183"/>
                  </a:lnTo>
                  <a:lnTo>
                    <a:pt x="7034" y="10043"/>
                  </a:lnTo>
                  <a:lnTo>
                    <a:pt x="6845" y="9894"/>
                  </a:lnTo>
                  <a:lnTo>
                    <a:pt x="6662" y="9736"/>
                  </a:lnTo>
                  <a:lnTo>
                    <a:pt x="6488" y="9570"/>
                  </a:lnTo>
                  <a:lnTo>
                    <a:pt x="6322" y="9396"/>
                  </a:lnTo>
                  <a:lnTo>
                    <a:pt x="6164" y="9213"/>
                  </a:lnTo>
                  <a:lnTo>
                    <a:pt x="6015" y="9024"/>
                  </a:lnTo>
                  <a:lnTo>
                    <a:pt x="5875" y="8827"/>
                  </a:lnTo>
                  <a:lnTo>
                    <a:pt x="5745" y="8624"/>
                  </a:lnTo>
                  <a:lnTo>
                    <a:pt x="5624" y="8413"/>
                  </a:lnTo>
                  <a:lnTo>
                    <a:pt x="5513" y="8198"/>
                  </a:lnTo>
                  <a:lnTo>
                    <a:pt x="5413" y="7975"/>
                  </a:lnTo>
                  <a:lnTo>
                    <a:pt x="5322" y="7747"/>
                  </a:lnTo>
                  <a:lnTo>
                    <a:pt x="5244" y="7514"/>
                  </a:lnTo>
                  <a:lnTo>
                    <a:pt x="5176" y="7275"/>
                  </a:lnTo>
                  <a:lnTo>
                    <a:pt x="5120" y="7033"/>
                  </a:lnTo>
                  <a:lnTo>
                    <a:pt x="5076" y="6786"/>
                  </a:lnTo>
                  <a:lnTo>
                    <a:pt x="5044" y="6535"/>
                  </a:lnTo>
                  <a:lnTo>
                    <a:pt x="5025" y="6280"/>
                  </a:lnTo>
                  <a:lnTo>
                    <a:pt x="5018" y="6022"/>
                  </a:lnTo>
                  <a:lnTo>
                    <a:pt x="5025" y="5764"/>
                  </a:lnTo>
                  <a:lnTo>
                    <a:pt x="5044" y="5509"/>
                  </a:lnTo>
                  <a:lnTo>
                    <a:pt x="5076" y="5258"/>
                  </a:lnTo>
                  <a:lnTo>
                    <a:pt x="5120" y="5011"/>
                  </a:lnTo>
                  <a:lnTo>
                    <a:pt x="5176" y="4768"/>
                  </a:lnTo>
                  <a:lnTo>
                    <a:pt x="5244" y="4529"/>
                  </a:lnTo>
                  <a:lnTo>
                    <a:pt x="5322" y="4297"/>
                  </a:lnTo>
                  <a:lnTo>
                    <a:pt x="5413" y="4069"/>
                  </a:lnTo>
                  <a:lnTo>
                    <a:pt x="5513" y="3846"/>
                  </a:lnTo>
                  <a:lnTo>
                    <a:pt x="5624" y="3630"/>
                  </a:lnTo>
                  <a:lnTo>
                    <a:pt x="5745" y="3420"/>
                  </a:lnTo>
                  <a:lnTo>
                    <a:pt x="5875" y="3217"/>
                  </a:lnTo>
                  <a:lnTo>
                    <a:pt x="6015" y="3020"/>
                  </a:lnTo>
                  <a:lnTo>
                    <a:pt x="6164" y="2830"/>
                  </a:lnTo>
                  <a:lnTo>
                    <a:pt x="6322" y="2648"/>
                  </a:lnTo>
                  <a:lnTo>
                    <a:pt x="6488" y="2474"/>
                  </a:lnTo>
                  <a:lnTo>
                    <a:pt x="6662" y="2307"/>
                  </a:lnTo>
                  <a:lnTo>
                    <a:pt x="6845" y="2150"/>
                  </a:lnTo>
                  <a:lnTo>
                    <a:pt x="7034" y="2000"/>
                  </a:lnTo>
                  <a:lnTo>
                    <a:pt x="7231" y="1861"/>
                  </a:lnTo>
                  <a:lnTo>
                    <a:pt x="7435" y="1730"/>
                  </a:lnTo>
                  <a:lnTo>
                    <a:pt x="7645" y="1610"/>
                  </a:lnTo>
                  <a:lnTo>
                    <a:pt x="7860" y="1498"/>
                  </a:lnTo>
                  <a:lnTo>
                    <a:pt x="8083" y="1398"/>
                  </a:lnTo>
                  <a:lnTo>
                    <a:pt x="8311" y="1308"/>
                  </a:lnTo>
                  <a:lnTo>
                    <a:pt x="8544" y="1229"/>
                  </a:lnTo>
                  <a:lnTo>
                    <a:pt x="8783" y="1161"/>
                  </a:lnTo>
                  <a:lnTo>
                    <a:pt x="9025" y="1106"/>
                  </a:lnTo>
                  <a:lnTo>
                    <a:pt x="9272" y="1062"/>
                  </a:lnTo>
                  <a:lnTo>
                    <a:pt x="9523" y="1030"/>
                  </a:lnTo>
                  <a:lnTo>
                    <a:pt x="9778" y="1010"/>
                  </a:lnTo>
                  <a:lnTo>
                    <a:pt x="10036" y="1004"/>
                  </a:lnTo>
                  <a:lnTo>
                    <a:pt x="10294" y="1010"/>
                  </a:lnTo>
                  <a:lnTo>
                    <a:pt x="10549" y="1030"/>
                  </a:lnTo>
                  <a:lnTo>
                    <a:pt x="10800" y="1062"/>
                  </a:lnTo>
                  <a:lnTo>
                    <a:pt x="11048" y="1106"/>
                  </a:lnTo>
                  <a:lnTo>
                    <a:pt x="11291" y="1161"/>
                  </a:lnTo>
                  <a:lnTo>
                    <a:pt x="11529" y="1229"/>
                  </a:lnTo>
                  <a:lnTo>
                    <a:pt x="11761" y="1308"/>
                  </a:lnTo>
                  <a:lnTo>
                    <a:pt x="11989" y="1398"/>
                  </a:lnTo>
                  <a:lnTo>
                    <a:pt x="12212" y="1498"/>
                  </a:lnTo>
                  <a:lnTo>
                    <a:pt x="12428" y="1610"/>
                  </a:lnTo>
                  <a:lnTo>
                    <a:pt x="12639" y="1730"/>
                  </a:lnTo>
                  <a:lnTo>
                    <a:pt x="12841" y="1861"/>
                  </a:lnTo>
                  <a:lnTo>
                    <a:pt x="13038" y="2000"/>
                  </a:lnTo>
                  <a:lnTo>
                    <a:pt x="13228" y="2150"/>
                  </a:lnTo>
                  <a:lnTo>
                    <a:pt x="13410" y="2307"/>
                  </a:lnTo>
                  <a:lnTo>
                    <a:pt x="13584" y="2474"/>
                  </a:lnTo>
                  <a:lnTo>
                    <a:pt x="13751" y="2648"/>
                  </a:lnTo>
                  <a:lnTo>
                    <a:pt x="13908" y="2830"/>
                  </a:lnTo>
                  <a:lnTo>
                    <a:pt x="14058" y="3020"/>
                  </a:lnTo>
                  <a:lnTo>
                    <a:pt x="14197" y="3217"/>
                  </a:lnTo>
                  <a:lnTo>
                    <a:pt x="14328" y="3420"/>
                  </a:lnTo>
                  <a:lnTo>
                    <a:pt x="14448" y="3630"/>
                  </a:lnTo>
                  <a:lnTo>
                    <a:pt x="14560" y="3846"/>
                  </a:lnTo>
                  <a:lnTo>
                    <a:pt x="14660" y="4069"/>
                  </a:lnTo>
                  <a:lnTo>
                    <a:pt x="14750" y="4297"/>
                  </a:lnTo>
                  <a:lnTo>
                    <a:pt x="14829" y="4529"/>
                  </a:lnTo>
                  <a:lnTo>
                    <a:pt x="14897" y="4768"/>
                  </a:lnTo>
                  <a:lnTo>
                    <a:pt x="14952" y="5011"/>
                  </a:lnTo>
                  <a:lnTo>
                    <a:pt x="14996" y="5258"/>
                  </a:lnTo>
                  <a:lnTo>
                    <a:pt x="15028" y="5509"/>
                  </a:lnTo>
                  <a:lnTo>
                    <a:pt x="15048" y="5764"/>
                  </a:lnTo>
                  <a:lnTo>
                    <a:pt x="15054" y="6022"/>
                  </a:lnTo>
                  <a:lnTo>
                    <a:pt x="15048" y="6280"/>
                  </a:lnTo>
                  <a:lnTo>
                    <a:pt x="15028" y="6535"/>
                  </a:lnTo>
                  <a:lnTo>
                    <a:pt x="14996" y="6786"/>
                  </a:lnTo>
                  <a:lnTo>
                    <a:pt x="14952" y="7033"/>
                  </a:lnTo>
                  <a:lnTo>
                    <a:pt x="14897" y="7275"/>
                  </a:lnTo>
                  <a:lnTo>
                    <a:pt x="14829" y="7514"/>
                  </a:lnTo>
                  <a:lnTo>
                    <a:pt x="14750" y="7747"/>
                  </a:lnTo>
                  <a:lnTo>
                    <a:pt x="14660" y="7975"/>
                  </a:lnTo>
                  <a:lnTo>
                    <a:pt x="14560" y="8198"/>
                  </a:lnTo>
                  <a:lnTo>
                    <a:pt x="14448" y="8413"/>
                  </a:lnTo>
                  <a:lnTo>
                    <a:pt x="14328" y="8624"/>
                  </a:lnTo>
                  <a:lnTo>
                    <a:pt x="14197" y="8827"/>
                  </a:lnTo>
                  <a:lnTo>
                    <a:pt x="14058" y="9024"/>
                  </a:lnTo>
                  <a:lnTo>
                    <a:pt x="13908" y="9213"/>
                  </a:lnTo>
                  <a:lnTo>
                    <a:pt x="13751" y="9396"/>
                  </a:lnTo>
                  <a:lnTo>
                    <a:pt x="13584" y="9570"/>
                  </a:lnTo>
                  <a:lnTo>
                    <a:pt x="13410" y="9736"/>
                  </a:lnTo>
                  <a:lnTo>
                    <a:pt x="13228" y="9894"/>
                  </a:lnTo>
                  <a:lnTo>
                    <a:pt x="13038" y="10043"/>
                  </a:lnTo>
                  <a:lnTo>
                    <a:pt x="12841" y="10183"/>
                  </a:lnTo>
                  <a:lnTo>
                    <a:pt x="12639" y="10313"/>
                  </a:lnTo>
                  <a:lnTo>
                    <a:pt x="12428" y="10434"/>
                  </a:lnTo>
                  <a:lnTo>
                    <a:pt x="12212" y="10545"/>
                  </a:lnTo>
                  <a:lnTo>
                    <a:pt x="11989" y="10645"/>
                  </a:lnTo>
                  <a:lnTo>
                    <a:pt x="11761" y="10736"/>
                  </a:lnTo>
                  <a:lnTo>
                    <a:pt x="11529" y="10814"/>
                  </a:lnTo>
                  <a:lnTo>
                    <a:pt x="11291" y="10882"/>
                  </a:lnTo>
                  <a:lnTo>
                    <a:pt x="11048" y="10938"/>
                  </a:lnTo>
                  <a:lnTo>
                    <a:pt x="10800" y="10982"/>
                  </a:lnTo>
                  <a:lnTo>
                    <a:pt x="10549" y="11014"/>
                  </a:lnTo>
                  <a:lnTo>
                    <a:pt x="10294" y="11034"/>
                  </a:lnTo>
                  <a:lnTo>
                    <a:pt x="10036" y="11040"/>
                  </a:lnTo>
                  <a:close/>
                  <a:moveTo>
                    <a:pt x="2407" y="14900"/>
                  </a:moveTo>
                  <a:lnTo>
                    <a:pt x="2391" y="14915"/>
                  </a:lnTo>
                  <a:lnTo>
                    <a:pt x="2376" y="14930"/>
                  </a:lnTo>
                  <a:lnTo>
                    <a:pt x="2360" y="14945"/>
                  </a:lnTo>
                  <a:lnTo>
                    <a:pt x="2342" y="14959"/>
                  </a:lnTo>
                  <a:lnTo>
                    <a:pt x="2326" y="14973"/>
                  </a:lnTo>
                  <a:lnTo>
                    <a:pt x="2309" y="14987"/>
                  </a:lnTo>
                  <a:lnTo>
                    <a:pt x="2291" y="15000"/>
                  </a:lnTo>
                  <a:lnTo>
                    <a:pt x="2274" y="15013"/>
                  </a:lnTo>
                  <a:lnTo>
                    <a:pt x="2256" y="15025"/>
                  </a:lnTo>
                  <a:lnTo>
                    <a:pt x="2238" y="15037"/>
                  </a:lnTo>
                  <a:lnTo>
                    <a:pt x="2219" y="15048"/>
                  </a:lnTo>
                  <a:lnTo>
                    <a:pt x="2200" y="15059"/>
                  </a:lnTo>
                  <a:lnTo>
                    <a:pt x="2181" y="15069"/>
                  </a:lnTo>
                  <a:lnTo>
                    <a:pt x="2162" y="15080"/>
                  </a:lnTo>
                  <a:lnTo>
                    <a:pt x="2142" y="15090"/>
                  </a:lnTo>
                  <a:lnTo>
                    <a:pt x="2122" y="15099"/>
                  </a:lnTo>
                  <a:lnTo>
                    <a:pt x="2102" y="15108"/>
                  </a:lnTo>
                  <a:lnTo>
                    <a:pt x="2081" y="15116"/>
                  </a:lnTo>
                  <a:lnTo>
                    <a:pt x="2060" y="15123"/>
                  </a:lnTo>
                  <a:lnTo>
                    <a:pt x="2039" y="15130"/>
                  </a:lnTo>
                  <a:lnTo>
                    <a:pt x="2018" y="15137"/>
                  </a:lnTo>
                  <a:lnTo>
                    <a:pt x="1996" y="15143"/>
                  </a:lnTo>
                  <a:lnTo>
                    <a:pt x="1975" y="15148"/>
                  </a:lnTo>
                  <a:lnTo>
                    <a:pt x="1953" y="15153"/>
                  </a:lnTo>
                  <a:lnTo>
                    <a:pt x="1931" y="15158"/>
                  </a:lnTo>
                  <a:lnTo>
                    <a:pt x="1909" y="15162"/>
                  </a:lnTo>
                  <a:lnTo>
                    <a:pt x="1886" y="15165"/>
                  </a:lnTo>
                  <a:lnTo>
                    <a:pt x="1864" y="15168"/>
                  </a:lnTo>
                  <a:lnTo>
                    <a:pt x="1841" y="15170"/>
                  </a:lnTo>
                  <a:lnTo>
                    <a:pt x="1818" y="15171"/>
                  </a:lnTo>
                  <a:lnTo>
                    <a:pt x="1794" y="15172"/>
                  </a:lnTo>
                  <a:lnTo>
                    <a:pt x="1771" y="15172"/>
                  </a:lnTo>
                  <a:lnTo>
                    <a:pt x="1725" y="15171"/>
                  </a:lnTo>
                  <a:lnTo>
                    <a:pt x="1680" y="15168"/>
                  </a:lnTo>
                  <a:lnTo>
                    <a:pt x="1636" y="15162"/>
                  </a:lnTo>
                  <a:lnTo>
                    <a:pt x="1593" y="15154"/>
                  </a:lnTo>
                  <a:lnTo>
                    <a:pt x="1550" y="15145"/>
                  </a:lnTo>
                  <a:lnTo>
                    <a:pt x="1507" y="15133"/>
                  </a:lnTo>
                  <a:lnTo>
                    <a:pt x="1466" y="15119"/>
                  </a:lnTo>
                  <a:lnTo>
                    <a:pt x="1426" y="15103"/>
                  </a:lnTo>
                  <a:lnTo>
                    <a:pt x="1387" y="15084"/>
                  </a:lnTo>
                  <a:lnTo>
                    <a:pt x="1349" y="15065"/>
                  </a:lnTo>
                  <a:lnTo>
                    <a:pt x="1312" y="15044"/>
                  </a:lnTo>
                  <a:lnTo>
                    <a:pt x="1276" y="15021"/>
                  </a:lnTo>
                  <a:lnTo>
                    <a:pt x="1241" y="14996"/>
                  </a:lnTo>
                  <a:lnTo>
                    <a:pt x="1208" y="14970"/>
                  </a:lnTo>
                  <a:lnTo>
                    <a:pt x="1176" y="14942"/>
                  </a:lnTo>
                  <a:lnTo>
                    <a:pt x="1145" y="14913"/>
                  </a:lnTo>
                  <a:lnTo>
                    <a:pt x="1116" y="14882"/>
                  </a:lnTo>
                  <a:lnTo>
                    <a:pt x="1088" y="14850"/>
                  </a:lnTo>
                  <a:lnTo>
                    <a:pt x="1062" y="14817"/>
                  </a:lnTo>
                  <a:lnTo>
                    <a:pt x="1037" y="14782"/>
                  </a:lnTo>
                  <a:lnTo>
                    <a:pt x="1014" y="14746"/>
                  </a:lnTo>
                  <a:lnTo>
                    <a:pt x="993" y="14709"/>
                  </a:lnTo>
                  <a:lnTo>
                    <a:pt x="974" y="14671"/>
                  </a:lnTo>
                  <a:lnTo>
                    <a:pt x="955" y="14632"/>
                  </a:lnTo>
                  <a:lnTo>
                    <a:pt x="939" y="14592"/>
                  </a:lnTo>
                  <a:lnTo>
                    <a:pt x="925" y="14551"/>
                  </a:lnTo>
                  <a:lnTo>
                    <a:pt x="913" y="14508"/>
                  </a:lnTo>
                  <a:lnTo>
                    <a:pt x="903" y="14465"/>
                  </a:lnTo>
                  <a:lnTo>
                    <a:pt x="896" y="14422"/>
                  </a:lnTo>
                  <a:lnTo>
                    <a:pt x="890" y="14378"/>
                  </a:lnTo>
                  <a:lnTo>
                    <a:pt x="887" y="14333"/>
                  </a:lnTo>
                  <a:lnTo>
                    <a:pt x="886" y="14287"/>
                  </a:lnTo>
                  <a:lnTo>
                    <a:pt x="886" y="14264"/>
                  </a:lnTo>
                  <a:lnTo>
                    <a:pt x="887" y="14240"/>
                  </a:lnTo>
                  <a:lnTo>
                    <a:pt x="888" y="14217"/>
                  </a:lnTo>
                  <a:lnTo>
                    <a:pt x="890" y="14194"/>
                  </a:lnTo>
                  <a:lnTo>
                    <a:pt x="893" y="14172"/>
                  </a:lnTo>
                  <a:lnTo>
                    <a:pt x="896" y="14149"/>
                  </a:lnTo>
                  <a:lnTo>
                    <a:pt x="900" y="14127"/>
                  </a:lnTo>
                  <a:lnTo>
                    <a:pt x="905" y="14105"/>
                  </a:lnTo>
                  <a:lnTo>
                    <a:pt x="910" y="14083"/>
                  </a:lnTo>
                  <a:lnTo>
                    <a:pt x="915" y="14062"/>
                  </a:lnTo>
                  <a:lnTo>
                    <a:pt x="921" y="14040"/>
                  </a:lnTo>
                  <a:lnTo>
                    <a:pt x="928" y="14019"/>
                  </a:lnTo>
                  <a:lnTo>
                    <a:pt x="935" y="13998"/>
                  </a:lnTo>
                  <a:lnTo>
                    <a:pt x="942" y="13977"/>
                  </a:lnTo>
                  <a:lnTo>
                    <a:pt x="950" y="13956"/>
                  </a:lnTo>
                  <a:lnTo>
                    <a:pt x="959" y="13936"/>
                  </a:lnTo>
                  <a:lnTo>
                    <a:pt x="968" y="13916"/>
                  </a:lnTo>
                  <a:lnTo>
                    <a:pt x="978" y="13896"/>
                  </a:lnTo>
                  <a:lnTo>
                    <a:pt x="988" y="13877"/>
                  </a:lnTo>
                  <a:lnTo>
                    <a:pt x="999" y="13858"/>
                  </a:lnTo>
                  <a:lnTo>
                    <a:pt x="1010" y="13839"/>
                  </a:lnTo>
                  <a:lnTo>
                    <a:pt x="1021" y="13820"/>
                  </a:lnTo>
                  <a:lnTo>
                    <a:pt x="1033" y="13802"/>
                  </a:lnTo>
                  <a:lnTo>
                    <a:pt x="1045" y="13784"/>
                  </a:lnTo>
                  <a:lnTo>
                    <a:pt x="1058" y="13767"/>
                  </a:lnTo>
                  <a:lnTo>
                    <a:pt x="1071" y="13749"/>
                  </a:lnTo>
                  <a:lnTo>
                    <a:pt x="1085" y="13732"/>
                  </a:lnTo>
                  <a:lnTo>
                    <a:pt x="1099" y="13716"/>
                  </a:lnTo>
                  <a:lnTo>
                    <a:pt x="1113" y="13698"/>
                  </a:lnTo>
                  <a:lnTo>
                    <a:pt x="1127" y="13682"/>
                  </a:lnTo>
                  <a:lnTo>
                    <a:pt x="1142" y="13667"/>
                  </a:lnTo>
                  <a:lnTo>
                    <a:pt x="1158" y="13651"/>
                  </a:lnTo>
                  <a:lnTo>
                    <a:pt x="1154" y="13647"/>
                  </a:lnTo>
                  <a:lnTo>
                    <a:pt x="5202" y="9601"/>
                  </a:lnTo>
                  <a:lnTo>
                    <a:pt x="5235" y="9645"/>
                  </a:lnTo>
                  <a:lnTo>
                    <a:pt x="5268" y="9689"/>
                  </a:lnTo>
                  <a:lnTo>
                    <a:pt x="5302" y="9733"/>
                  </a:lnTo>
                  <a:lnTo>
                    <a:pt x="5337" y="9776"/>
                  </a:lnTo>
                  <a:lnTo>
                    <a:pt x="5372" y="9819"/>
                  </a:lnTo>
                  <a:lnTo>
                    <a:pt x="5408" y="9863"/>
                  </a:lnTo>
                  <a:lnTo>
                    <a:pt x="5443" y="9906"/>
                  </a:lnTo>
                  <a:lnTo>
                    <a:pt x="5479" y="9948"/>
                  </a:lnTo>
                  <a:lnTo>
                    <a:pt x="5516" y="9989"/>
                  </a:lnTo>
                  <a:lnTo>
                    <a:pt x="5552" y="10031"/>
                  </a:lnTo>
                  <a:lnTo>
                    <a:pt x="5589" y="10072"/>
                  </a:lnTo>
                  <a:lnTo>
                    <a:pt x="5627" y="10114"/>
                  </a:lnTo>
                  <a:lnTo>
                    <a:pt x="5665" y="10154"/>
                  </a:lnTo>
                  <a:lnTo>
                    <a:pt x="5704" y="10194"/>
                  </a:lnTo>
                  <a:lnTo>
                    <a:pt x="5742" y="10234"/>
                  </a:lnTo>
                  <a:lnTo>
                    <a:pt x="5781" y="10273"/>
                  </a:lnTo>
                  <a:lnTo>
                    <a:pt x="5820" y="10312"/>
                  </a:lnTo>
                  <a:lnTo>
                    <a:pt x="5860" y="10350"/>
                  </a:lnTo>
                  <a:lnTo>
                    <a:pt x="5900" y="10390"/>
                  </a:lnTo>
                  <a:lnTo>
                    <a:pt x="5940" y="10427"/>
                  </a:lnTo>
                  <a:lnTo>
                    <a:pt x="5982" y="10465"/>
                  </a:lnTo>
                  <a:lnTo>
                    <a:pt x="6023" y="10502"/>
                  </a:lnTo>
                  <a:lnTo>
                    <a:pt x="6064" y="10539"/>
                  </a:lnTo>
                  <a:lnTo>
                    <a:pt x="6106" y="10575"/>
                  </a:lnTo>
                  <a:lnTo>
                    <a:pt x="6148" y="10611"/>
                  </a:lnTo>
                  <a:lnTo>
                    <a:pt x="6190" y="10647"/>
                  </a:lnTo>
                  <a:lnTo>
                    <a:pt x="6234" y="10683"/>
                  </a:lnTo>
                  <a:lnTo>
                    <a:pt x="6277" y="10718"/>
                  </a:lnTo>
                  <a:lnTo>
                    <a:pt x="6320" y="10752"/>
                  </a:lnTo>
                  <a:lnTo>
                    <a:pt x="6364" y="10786"/>
                  </a:lnTo>
                  <a:lnTo>
                    <a:pt x="6408" y="10820"/>
                  </a:lnTo>
                  <a:lnTo>
                    <a:pt x="6453" y="10854"/>
                  </a:lnTo>
                  <a:lnTo>
                    <a:pt x="2407" y="14900"/>
                  </a:lnTo>
                  <a:close/>
                  <a:moveTo>
                    <a:pt x="10036" y="0"/>
                  </a:moveTo>
                  <a:lnTo>
                    <a:pt x="9726" y="8"/>
                  </a:lnTo>
                  <a:lnTo>
                    <a:pt x="9421" y="31"/>
                  </a:lnTo>
                  <a:lnTo>
                    <a:pt x="9119" y="69"/>
                  </a:lnTo>
                  <a:lnTo>
                    <a:pt x="8823" y="122"/>
                  </a:lnTo>
                  <a:lnTo>
                    <a:pt x="8532" y="190"/>
                  </a:lnTo>
                  <a:lnTo>
                    <a:pt x="8246" y="271"/>
                  </a:lnTo>
                  <a:lnTo>
                    <a:pt x="7966" y="365"/>
                  </a:lnTo>
                  <a:lnTo>
                    <a:pt x="7693" y="474"/>
                  </a:lnTo>
                  <a:lnTo>
                    <a:pt x="7426" y="594"/>
                  </a:lnTo>
                  <a:lnTo>
                    <a:pt x="7166" y="727"/>
                  </a:lnTo>
                  <a:lnTo>
                    <a:pt x="6914" y="872"/>
                  </a:lnTo>
                  <a:lnTo>
                    <a:pt x="6669" y="1029"/>
                  </a:lnTo>
                  <a:lnTo>
                    <a:pt x="6433" y="1196"/>
                  </a:lnTo>
                  <a:lnTo>
                    <a:pt x="6206" y="1375"/>
                  </a:lnTo>
                  <a:lnTo>
                    <a:pt x="5988" y="1565"/>
                  </a:lnTo>
                  <a:lnTo>
                    <a:pt x="5778" y="1763"/>
                  </a:lnTo>
                  <a:lnTo>
                    <a:pt x="5579" y="1973"/>
                  </a:lnTo>
                  <a:lnTo>
                    <a:pt x="5389" y="2191"/>
                  </a:lnTo>
                  <a:lnTo>
                    <a:pt x="5211" y="2419"/>
                  </a:lnTo>
                  <a:lnTo>
                    <a:pt x="5043" y="2655"/>
                  </a:lnTo>
                  <a:lnTo>
                    <a:pt x="4887" y="2899"/>
                  </a:lnTo>
                  <a:lnTo>
                    <a:pt x="4741" y="3151"/>
                  </a:lnTo>
                  <a:lnTo>
                    <a:pt x="4609" y="3411"/>
                  </a:lnTo>
                  <a:lnTo>
                    <a:pt x="4488" y="3678"/>
                  </a:lnTo>
                  <a:lnTo>
                    <a:pt x="4380" y="3951"/>
                  </a:lnTo>
                  <a:lnTo>
                    <a:pt x="4285" y="4231"/>
                  </a:lnTo>
                  <a:lnTo>
                    <a:pt x="4204" y="4517"/>
                  </a:lnTo>
                  <a:lnTo>
                    <a:pt x="4137" y="4808"/>
                  </a:lnTo>
                  <a:lnTo>
                    <a:pt x="4084" y="5104"/>
                  </a:lnTo>
                  <a:lnTo>
                    <a:pt x="4046" y="5407"/>
                  </a:lnTo>
                  <a:lnTo>
                    <a:pt x="4023" y="5712"/>
                  </a:lnTo>
                  <a:lnTo>
                    <a:pt x="4015" y="6022"/>
                  </a:lnTo>
                  <a:lnTo>
                    <a:pt x="4016" y="6117"/>
                  </a:lnTo>
                  <a:lnTo>
                    <a:pt x="4018" y="6211"/>
                  </a:lnTo>
                  <a:lnTo>
                    <a:pt x="4022" y="6306"/>
                  </a:lnTo>
                  <a:lnTo>
                    <a:pt x="4027" y="6400"/>
                  </a:lnTo>
                  <a:lnTo>
                    <a:pt x="4033" y="6493"/>
                  </a:lnTo>
                  <a:lnTo>
                    <a:pt x="4041" y="6587"/>
                  </a:lnTo>
                  <a:lnTo>
                    <a:pt x="4051" y="6680"/>
                  </a:lnTo>
                  <a:lnTo>
                    <a:pt x="4062" y="6772"/>
                  </a:lnTo>
                  <a:lnTo>
                    <a:pt x="4074" y="6864"/>
                  </a:lnTo>
                  <a:lnTo>
                    <a:pt x="4087" y="6956"/>
                  </a:lnTo>
                  <a:lnTo>
                    <a:pt x="4102" y="7046"/>
                  </a:lnTo>
                  <a:lnTo>
                    <a:pt x="4119" y="7138"/>
                  </a:lnTo>
                  <a:lnTo>
                    <a:pt x="4136" y="7227"/>
                  </a:lnTo>
                  <a:lnTo>
                    <a:pt x="4155" y="7317"/>
                  </a:lnTo>
                  <a:lnTo>
                    <a:pt x="4176" y="7406"/>
                  </a:lnTo>
                  <a:lnTo>
                    <a:pt x="4197" y="7495"/>
                  </a:lnTo>
                  <a:lnTo>
                    <a:pt x="4220" y="7583"/>
                  </a:lnTo>
                  <a:lnTo>
                    <a:pt x="4244" y="7671"/>
                  </a:lnTo>
                  <a:lnTo>
                    <a:pt x="4270" y="7758"/>
                  </a:lnTo>
                  <a:lnTo>
                    <a:pt x="4298" y="7844"/>
                  </a:lnTo>
                  <a:lnTo>
                    <a:pt x="4326" y="7930"/>
                  </a:lnTo>
                  <a:lnTo>
                    <a:pt x="4355" y="8015"/>
                  </a:lnTo>
                  <a:lnTo>
                    <a:pt x="4386" y="8100"/>
                  </a:lnTo>
                  <a:lnTo>
                    <a:pt x="4417" y="8185"/>
                  </a:lnTo>
                  <a:lnTo>
                    <a:pt x="4450" y="8268"/>
                  </a:lnTo>
                  <a:lnTo>
                    <a:pt x="4484" y="8351"/>
                  </a:lnTo>
                  <a:lnTo>
                    <a:pt x="4520" y="8433"/>
                  </a:lnTo>
                  <a:lnTo>
                    <a:pt x="4556" y="8515"/>
                  </a:lnTo>
                  <a:lnTo>
                    <a:pt x="4595" y="8596"/>
                  </a:lnTo>
                  <a:lnTo>
                    <a:pt x="4634" y="8676"/>
                  </a:lnTo>
                  <a:lnTo>
                    <a:pt x="4673" y="8757"/>
                  </a:lnTo>
                  <a:lnTo>
                    <a:pt x="4715" y="8835"/>
                  </a:lnTo>
                  <a:lnTo>
                    <a:pt x="528" y="13021"/>
                  </a:lnTo>
                  <a:lnTo>
                    <a:pt x="531" y="13025"/>
                  </a:lnTo>
                  <a:lnTo>
                    <a:pt x="501" y="13055"/>
                  </a:lnTo>
                  <a:lnTo>
                    <a:pt x="471" y="13086"/>
                  </a:lnTo>
                  <a:lnTo>
                    <a:pt x="443" y="13118"/>
                  </a:lnTo>
                  <a:lnTo>
                    <a:pt x="414" y="13152"/>
                  </a:lnTo>
                  <a:lnTo>
                    <a:pt x="386" y="13185"/>
                  </a:lnTo>
                  <a:lnTo>
                    <a:pt x="360" y="13219"/>
                  </a:lnTo>
                  <a:lnTo>
                    <a:pt x="335" y="13253"/>
                  </a:lnTo>
                  <a:lnTo>
                    <a:pt x="310" y="13288"/>
                  </a:lnTo>
                  <a:lnTo>
                    <a:pt x="286" y="13324"/>
                  </a:lnTo>
                  <a:lnTo>
                    <a:pt x="263" y="13360"/>
                  </a:lnTo>
                  <a:lnTo>
                    <a:pt x="241" y="13397"/>
                  </a:lnTo>
                  <a:lnTo>
                    <a:pt x="219" y="13436"/>
                  </a:lnTo>
                  <a:lnTo>
                    <a:pt x="199" y="13474"/>
                  </a:lnTo>
                  <a:lnTo>
                    <a:pt x="179" y="13512"/>
                  </a:lnTo>
                  <a:lnTo>
                    <a:pt x="161" y="13551"/>
                  </a:lnTo>
                  <a:lnTo>
                    <a:pt x="143" y="13591"/>
                  </a:lnTo>
                  <a:lnTo>
                    <a:pt x="126" y="13631"/>
                  </a:lnTo>
                  <a:lnTo>
                    <a:pt x="110" y="13672"/>
                  </a:lnTo>
                  <a:lnTo>
                    <a:pt x="95" y="13714"/>
                  </a:lnTo>
                  <a:lnTo>
                    <a:pt x="81" y="13755"/>
                  </a:lnTo>
                  <a:lnTo>
                    <a:pt x="69" y="13797"/>
                  </a:lnTo>
                  <a:lnTo>
                    <a:pt x="57" y="13840"/>
                  </a:lnTo>
                  <a:lnTo>
                    <a:pt x="46" y="13883"/>
                  </a:lnTo>
                  <a:lnTo>
                    <a:pt x="37" y="13926"/>
                  </a:lnTo>
                  <a:lnTo>
                    <a:pt x="28" y="13970"/>
                  </a:lnTo>
                  <a:lnTo>
                    <a:pt x="21" y="14015"/>
                  </a:lnTo>
                  <a:lnTo>
                    <a:pt x="15" y="14059"/>
                  </a:lnTo>
                  <a:lnTo>
                    <a:pt x="9" y="14104"/>
                  </a:lnTo>
                  <a:lnTo>
                    <a:pt x="5" y="14149"/>
                  </a:lnTo>
                  <a:lnTo>
                    <a:pt x="2" y="14195"/>
                  </a:lnTo>
                  <a:lnTo>
                    <a:pt x="1" y="14240"/>
                  </a:lnTo>
                  <a:lnTo>
                    <a:pt x="0" y="14287"/>
                  </a:lnTo>
                  <a:lnTo>
                    <a:pt x="2" y="14378"/>
                  </a:lnTo>
                  <a:lnTo>
                    <a:pt x="9" y="14468"/>
                  </a:lnTo>
                  <a:lnTo>
                    <a:pt x="20" y="14557"/>
                  </a:lnTo>
                  <a:lnTo>
                    <a:pt x="36" y="14644"/>
                  </a:lnTo>
                  <a:lnTo>
                    <a:pt x="56" y="14729"/>
                  </a:lnTo>
                  <a:lnTo>
                    <a:pt x="79" y="14814"/>
                  </a:lnTo>
                  <a:lnTo>
                    <a:pt x="107" y="14896"/>
                  </a:lnTo>
                  <a:lnTo>
                    <a:pt x="140" y="14976"/>
                  </a:lnTo>
                  <a:lnTo>
                    <a:pt x="175" y="15054"/>
                  </a:lnTo>
                  <a:lnTo>
                    <a:pt x="214" y="15132"/>
                  </a:lnTo>
                  <a:lnTo>
                    <a:pt x="256" y="15205"/>
                  </a:lnTo>
                  <a:lnTo>
                    <a:pt x="302" y="15277"/>
                  </a:lnTo>
                  <a:lnTo>
                    <a:pt x="352" y="15346"/>
                  </a:lnTo>
                  <a:lnTo>
                    <a:pt x="404" y="15414"/>
                  </a:lnTo>
                  <a:lnTo>
                    <a:pt x="460" y="15478"/>
                  </a:lnTo>
                  <a:lnTo>
                    <a:pt x="519" y="15539"/>
                  </a:lnTo>
                  <a:lnTo>
                    <a:pt x="580" y="15598"/>
                  </a:lnTo>
                  <a:lnTo>
                    <a:pt x="644" y="15654"/>
                  </a:lnTo>
                  <a:lnTo>
                    <a:pt x="712" y="15706"/>
                  </a:lnTo>
                  <a:lnTo>
                    <a:pt x="781" y="15756"/>
                  </a:lnTo>
                  <a:lnTo>
                    <a:pt x="853" y="15801"/>
                  </a:lnTo>
                  <a:lnTo>
                    <a:pt x="926" y="15844"/>
                  </a:lnTo>
                  <a:lnTo>
                    <a:pt x="1004" y="15883"/>
                  </a:lnTo>
                  <a:lnTo>
                    <a:pt x="1082" y="15918"/>
                  </a:lnTo>
                  <a:lnTo>
                    <a:pt x="1162" y="15951"/>
                  </a:lnTo>
                  <a:lnTo>
                    <a:pt x="1244" y="15979"/>
                  </a:lnTo>
                  <a:lnTo>
                    <a:pt x="1329" y="16002"/>
                  </a:lnTo>
                  <a:lnTo>
                    <a:pt x="1414" y="16022"/>
                  </a:lnTo>
                  <a:lnTo>
                    <a:pt x="1501" y="16038"/>
                  </a:lnTo>
                  <a:lnTo>
                    <a:pt x="1590" y="16049"/>
                  </a:lnTo>
                  <a:lnTo>
                    <a:pt x="1680" y="16056"/>
                  </a:lnTo>
                  <a:lnTo>
                    <a:pt x="1771" y="16058"/>
                  </a:lnTo>
                  <a:lnTo>
                    <a:pt x="1818" y="16057"/>
                  </a:lnTo>
                  <a:lnTo>
                    <a:pt x="1863" y="16056"/>
                  </a:lnTo>
                  <a:lnTo>
                    <a:pt x="1909" y="16053"/>
                  </a:lnTo>
                  <a:lnTo>
                    <a:pt x="1954" y="16049"/>
                  </a:lnTo>
                  <a:lnTo>
                    <a:pt x="1999" y="16043"/>
                  </a:lnTo>
                  <a:lnTo>
                    <a:pt x="2043" y="16037"/>
                  </a:lnTo>
                  <a:lnTo>
                    <a:pt x="2088" y="16030"/>
                  </a:lnTo>
                  <a:lnTo>
                    <a:pt x="2132" y="16021"/>
                  </a:lnTo>
                  <a:lnTo>
                    <a:pt x="2175" y="16012"/>
                  </a:lnTo>
                  <a:lnTo>
                    <a:pt x="2218" y="16001"/>
                  </a:lnTo>
                  <a:lnTo>
                    <a:pt x="2261" y="15989"/>
                  </a:lnTo>
                  <a:lnTo>
                    <a:pt x="2302" y="15977"/>
                  </a:lnTo>
                  <a:lnTo>
                    <a:pt x="2344" y="15963"/>
                  </a:lnTo>
                  <a:lnTo>
                    <a:pt x="2386" y="15948"/>
                  </a:lnTo>
                  <a:lnTo>
                    <a:pt x="2427" y="15932"/>
                  </a:lnTo>
                  <a:lnTo>
                    <a:pt x="2467" y="15915"/>
                  </a:lnTo>
                  <a:lnTo>
                    <a:pt x="2507" y="15897"/>
                  </a:lnTo>
                  <a:lnTo>
                    <a:pt x="2546" y="15878"/>
                  </a:lnTo>
                  <a:lnTo>
                    <a:pt x="2584" y="15859"/>
                  </a:lnTo>
                  <a:lnTo>
                    <a:pt x="2622" y="15839"/>
                  </a:lnTo>
                  <a:lnTo>
                    <a:pt x="2661" y="15817"/>
                  </a:lnTo>
                  <a:lnTo>
                    <a:pt x="2698" y="15795"/>
                  </a:lnTo>
                  <a:lnTo>
                    <a:pt x="2734" y="15772"/>
                  </a:lnTo>
                  <a:lnTo>
                    <a:pt x="2770" y="15748"/>
                  </a:lnTo>
                  <a:lnTo>
                    <a:pt x="2805" y="15723"/>
                  </a:lnTo>
                  <a:lnTo>
                    <a:pt x="2839" y="15698"/>
                  </a:lnTo>
                  <a:lnTo>
                    <a:pt x="2873" y="15671"/>
                  </a:lnTo>
                  <a:lnTo>
                    <a:pt x="2906" y="15644"/>
                  </a:lnTo>
                  <a:lnTo>
                    <a:pt x="2940" y="15615"/>
                  </a:lnTo>
                  <a:lnTo>
                    <a:pt x="2971" y="15587"/>
                  </a:lnTo>
                  <a:lnTo>
                    <a:pt x="3003" y="15557"/>
                  </a:lnTo>
                  <a:lnTo>
                    <a:pt x="3033" y="15527"/>
                  </a:lnTo>
                  <a:lnTo>
                    <a:pt x="3032" y="15526"/>
                  </a:lnTo>
                  <a:lnTo>
                    <a:pt x="7217" y="11342"/>
                  </a:lnTo>
                  <a:lnTo>
                    <a:pt x="7296" y="11383"/>
                  </a:lnTo>
                  <a:lnTo>
                    <a:pt x="7377" y="11423"/>
                  </a:lnTo>
                  <a:lnTo>
                    <a:pt x="7457" y="11462"/>
                  </a:lnTo>
                  <a:lnTo>
                    <a:pt x="7538" y="11500"/>
                  </a:lnTo>
                  <a:lnTo>
                    <a:pt x="7621" y="11537"/>
                  </a:lnTo>
                  <a:lnTo>
                    <a:pt x="7703" y="11572"/>
                  </a:lnTo>
                  <a:lnTo>
                    <a:pt x="7786" y="11606"/>
                  </a:lnTo>
                  <a:lnTo>
                    <a:pt x="7869" y="11640"/>
                  </a:lnTo>
                  <a:lnTo>
                    <a:pt x="7954" y="11671"/>
                  </a:lnTo>
                  <a:lnTo>
                    <a:pt x="8039" y="11702"/>
                  </a:lnTo>
                  <a:lnTo>
                    <a:pt x="8124" y="11731"/>
                  </a:lnTo>
                  <a:lnTo>
                    <a:pt x="8211" y="11759"/>
                  </a:lnTo>
                  <a:lnTo>
                    <a:pt x="8297" y="11787"/>
                  </a:lnTo>
                  <a:lnTo>
                    <a:pt x="8384" y="11813"/>
                  </a:lnTo>
                  <a:lnTo>
                    <a:pt x="8472" y="11837"/>
                  </a:lnTo>
                  <a:lnTo>
                    <a:pt x="8560" y="11860"/>
                  </a:lnTo>
                  <a:lnTo>
                    <a:pt x="8649" y="11882"/>
                  </a:lnTo>
                  <a:lnTo>
                    <a:pt x="8739" y="11902"/>
                  </a:lnTo>
                  <a:lnTo>
                    <a:pt x="8828" y="11921"/>
                  </a:lnTo>
                  <a:lnTo>
                    <a:pt x="8918" y="11939"/>
                  </a:lnTo>
                  <a:lnTo>
                    <a:pt x="9010" y="11955"/>
                  </a:lnTo>
                  <a:lnTo>
                    <a:pt x="9100" y="11970"/>
                  </a:lnTo>
                  <a:lnTo>
                    <a:pt x="9192" y="11984"/>
                  </a:lnTo>
                  <a:lnTo>
                    <a:pt x="9285" y="11996"/>
                  </a:lnTo>
                  <a:lnTo>
                    <a:pt x="9377" y="12007"/>
                  </a:lnTo>
                  <a:lnTo>
                    <a:pt x="9470" y="12016"/>
                  </a:lnTo>
                  <a:lnTo>
                    <a:pt x="9564" y="12024"/>
                  </a:lnTo>
                  <a:lnTo>
                    <a:pt x="9657" y="12031"/>
                  </a:lnTo>
                  <a:lnTo>
                    <a:pt x="9751" y="12036"/>
                  </a:lnTo>
                  <a:lnTo>
                    <a:pt x="9846" y="12040"/>
                  </a:lnTo>
                  <a:lnTo>
                    <a:pt x="9941" y="12042"/>
                  </a:lnTo>
                  <a:lnTo>
                    <a:pt x="10036" y="12044"/>
                  </a:lnTo>
                  <a:lnTo>
                    <a:pt x="10346" y="12035"/>
                  </a:lnTo>
                  <a:lnTo>
                    <a:pt x="10651" y="12012"/>
                  </a:lnTo>
                  <a:lnTo>
                    <a:pt x="10954" y="11974"/>
                  </a:lnTo>
                  <a:lnTo>
                    <a:pt x="11250" y="11921"/>
                  </a:lnTo>
                  <a:lnTo>
                    <a:pt x="11541" y="11854"/>
                  </a:lnTo>
                  <a:lnTo>
                    <a:pt x="11827" y="11773"/>
                  </a:lnTo>
                  <a:lnTo>
                    <a:pt x="12107" y="11678"/>
                  </a:lnTo>
                  <a:lnTo>
                    <a:pt x="12380" y="11570"/>
                  </a:lnTo>
                  <a:lnTo>
                    <a:pt x="12647" y="11449"/>
                  </a:lnTo>
                  <a:lnTo>
                    <a:pt x="12907" y="11317"/>
                  </a:lnTo>
                  <a:lnTo>
                    <a:pt x="13159" y="11171"/>
                  </a:lnTo>
                  <a:lnTo>
                    <a:pt x="13403" y="11015"/>
                  </a:lnTo>
                  <a:lnTo>
                    <a:pt x="13639" y="10847"/>
                  </a:lnTo>
                  <a:lnTo>
                    <a:pt x="13866" y="10669"/>
                  </a:lnTo>
                  <a:lnTo>
                    <a:pt x="14085" y="10479"/>
                  </a:lnTo>
                  <a:lnTo>
                    <a:pt x="14295" y="10280"/>
                  </a:lnTo>
                  <a:lnTo>
                    <a:pt x="14493" y="10070"/>
                  </a:lnTo>
                  <a:lnTo>
                    <a:pt x="14683" y="9852"/>
                  </a:lnTo>
                  <a:lnTo>
                    <a:pt x="14862" y="9625"/>
                  </a:lnTo>
                  <a:lnTo>
                    <a:pt x="15029" y="9389"/>
                  </a:lnTo>
                  <a:lnTo>
                    <a:pt x="15186" y="9144"/>
                  </a:lnTo>
                  <a:lnTo>
                    <a:pt x="15331" y="8892"/>
                  </a:lnTo>
                  <a:lnTo>
                    <a:pt x="15464" y="8632"/>
                  </a:lnTo>
                  <a:lnTo>
                    <a:pt x="15584" y="8365"/>
                  </a:lnTo>
                  <a:lnTo>
                    <a:pt x="15693" y="8092"/>
                  </a:lnTo>
                  <a:lnTo>
                    <a:pt x="15787" y="7812"/>
                  </a:lnTo>
                  <a:lnTo>
                    <a:pt x="15868" y="7526"/>
                  </a:lnTo>
                  <a:lnTo>
                    <a:pt x="15936" y="7235"/>
                  </a:lnTo>
                  <a:lnTo>
                    <a:pt x="15989" y="6939"/>
                  </a:lnTo>
                  <a:lnTo>
                    <a:pt x="16027" y="6638"/>
                  </a:lnTo>
                  <a:lnTo>
                    <a:pt x="16050" y="6332"/>
                  </a:lnTo>
                  <a:lnTo>
                    <a:pt x="16058" y="6022"/>
                  </a:lnTo>
                  <a:lnTo>
                    <a:pt x="16050" y="5712"/>
                  </a:lnTo>
                  <a:lnTo>
                    <a:pt x="16027" y="5407"/>
                  </a:lnTo>
                  <a:lnTo>
                    <a:pt x="15989" y="5104"/>
                  </a:lnTo>
                  <a:lnTo>
                    <a:pt x="15936" y="4808"/>
                  </a:lnTo>
                  <a:lnTo>
                    <a:pt x="15868" y="4517"/>
                  </a:lnTo>
                  <a:lnTo>
                    <a:pt x="15787" y="4231"/>
                  </a:lnTo>
                  <a:lnTo>
                    <a:pt x="15693" y="3951"/>
                  </a:lnTo>
                  <a:lnTo>
                    <a:pt x="15584" y="3678"/>
                  </a:lnTo>
                  <a:lnTo>
                    <a:pt x="15464" y="3411"/>
                  </a:lnTo>
                  <a:lnTo>
                    <a:pt x="15331" y="3151"/>
                  </a:lnTo>
                  <a:lnTo>
                    <a:pt x="15186" y="2899"/>
                  </a:lnTo>
                  <a:lnTo>
                    <a:pt x="15029" y="2655"/>
                  </a:lnTo>
                  <a:lnTo>
                    <a:pt x="14862" y="2419"/>
                  </a:lnTo>
                  <a:lnTo>
                    <a:pt x="14683" y="2191"/>
                  </a:lnTo>
                  <a:lnTo>
                    <a:pt x="14493" y="1973"/>
                  </a:lnTo>
                  <a:lnTo>
                    <a:pt x="14295" y="1763"/>
                  </a:lnTo>
                  <a:lnTo>
                    <a:pt x="14085" y="1565"/>
                  </a:lnTo>
                  <a:lnTo>
                    <a:pt x="13866" y="1375"/>
                  </a:lnTo>
                  <a:lnTo>
                    <a:pt x="13639" y="1196"/>
                  </a:lnTo>
                  <a:lnTo>
                    <a:pt x="13403" y="1029"/>
                  </a:lnTo>
                  <a:lnTo>
                    <a:pt x="13159" y="872"/>
                  </a:lnTo>
                  <a:lnTo>
                    <a:pt x="12907" y="727"/>
                  </a:lnTo>
                  <a:lnTo>
                    <a:pt x="12647" y="594"/>
                  </a:lnTo>
                  <a:lnTo>
                    <a:pt x="12380" y="474"/>
                  </a:lnTo>
                  <a:lnTo>
                    <a:pt x="12107" y="365"/>
                  </a:lnTo>
                  <a:lnTo>
                    <a:pt x="11827" y="271"/>
                  </a:lnTo>
                  <a:lnTo>
                    <a:pt x="11541" y="190"/>
                  </a:lnTo>
                  <a:lnTo>
                    <a:pt x="11250" y="122"/>
                  </a:lnTo>
                  <a:lnTo>
                    <a:pt x="10954" y="69"/>
                  </a:lnTo>
                  <a:lnTo>
                    <a:pt x="10651" y="31"/>
                  </a:lnTo>
                  <a:lnTo>
                    <a:pt x="10346" y="8"/>
                  </a:lnTo>
                  <a:lnTo>
                    <a:pt x="1003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sp>
          <p:nvSpPr>
            <p:cNvPr id="55" name="Freeform 6"/>
            <p:cNvSpPr/>
            <p:nvPr/>
          </p:nvSpPr>
          <p:spPr bwMode="auto">
            <a:xfrm>
              <a:off x="2284413" y="1185863"/>
              <a:ext cx="161925" cy="161925"/>
            </a:xfrm>
            <a:custGeom>
              <a:avLst/>
              <a:gdLst>
                <a:gd name="T0" fmla="*/ 2977 w 3763"/>
                <a:gd name="T1" fmla="*/ 40 h 3764"/>
                <a:gd name="T2" fmla="*/ 2305 w 3763"/>
                <a:gd name="T3" fmla="*/ 213 h 3764"/>
                <a:gd name="T4" fmla="*/ 1691 w 3763"/>
                <a:gd name="T5" fmla="*/ 509 h 3764"/>
                <a:gd name="T6" fmla="*/ 1151 w 3763"/>
                <a:gd name="T7" fmla="*/ 912 h 3764"/>
                <a:gd name="T8" fmla="*/ 697 w 3763"/>
                <a:gd name="T9" fmla="*/ 1411 h 3764"/>
                <a:gd name="T10" fmla="*/ 346 w 3763"/>
                <a:gd name="T11" fmla="*/ 1990 h 3764"/>
                <a:gd name="T12" fmla="*/ 110 w 3763"/>
                <a:gd name="T13" fmla="*/ 2635 h 3764"/>
                <a:gd name="T14" fmla="*/ 5 w 3763"/>
                <a:gd name="T15" fmla="*/ 3332 h 3764"/>
                <a:gd name="T16" fmla="*/ 3 w 3763"/>
                <a:gd name="T17" fmla="*/ 3551 h 3764"/>
                <a:gd name="T18" fmla="*/ 15 w 3763"/>
                <a:gd name="T19" fmla="*/ 3599 h 3764"/>
                <a:gd name="T20" fmla="*/ 36 w 3763"/>
                <a:gd name="T21" fmla="*/ 3643 h 3764"/>
                <a:gd name="T22" fmla="*/ 65 w 3763"/>
                <a:gd name="T23" fmla="*/ 3681 h 3764"/>
                <a:gd name="T24" fmla="*/ 100 w 3763"/>
                <a:gd name="T25" fmla="*/ 3713 h 3764"/>
                <a:gd name="T26" fmla="*/ 142 w 3763"/>
                <a:gd name="T27" fmla="*/ 3739 h 3764"/>
                <a:gd name="T28" fmla="*/ 188 w 3763"/>
                <a:gd name="T29" fmla="*/ 3756 h 3764"/>
                <a:gd name="T30" fmla="*/ 237 w 3763"/>
                <a:gd name="T31" fmla="*/ 3764 h 3764"/>
                <a:gd name="T32" fmla="*/ 289 w 3763"/>
                <a:gd name="T33" fmla="*/ 3761 h 3764"/>
                <a:gd name="T34" fmla="*/ 337 w 3763"/>
                <a:gd name="T35" fmla="*/ 3749 h 3764"/>
                <a:gd name="T36" fmla="*/ 381 w 3763"/>
                <a:gd name="T37" fmla="*/ 3728 h 3764"/>
                <a:gd name="T38" fmla="*/ 419 w 3763"/>
                <a:gd name="T39" fmla="*/ 3698 h 3764"/>
                <a:gd name="T40" fmla="*/ 451 w 3763"/>
                <a:gd name="T41" fmla="*/ 3663 h 3764"/>
                <a:gd name="T42" fmla="*/ 476 w 3763"/>
                <a:gd name="T43" fmla="*/ 3621 h 3764"/>
                <a:gd name="T44" fmla="*/ 493 w 3763"/>
                <a:gd name="T45" fmla="*/ 3576 h 3764"/>
                <a:gd name="T46" fmla="*/ 501 w 3763"/>
                <a:gd name="T47" fmla="*/ 3526 h 3764"/>
                <a:gd name="T48" fmla="*/ 537 w 3763"/>
                <a:gd name="T49" fmla="*/ 3054 h 3764"/>
                <a:gd name="T50" fmla="*/ 684 w 3763"/>
                <a:gd name="T51" fmla="*/ 2478 h 3764"/>
                <a:gd name="T52" fmla="*/ 937 w 3763"/>
                <a:gd name="T53" fmla="*/ 1952 h 3764"/>
                <a:gd name="T54" fmla="*/ 1283 w 3763"/>
                <a:gd name="T55" fmla="*/ 1488 h 3764"/>
                <a:gd name="T56" fmla="*/ 1711 w 3763"/>
                <a:gd name="T57" fmla="*/ 1100 h 3764"/>
                <a:gd name="T58" fmla="*/ 2208 w 3763"/>
                <a:gd name="T59" fmla="*/ 799 h 3764"/>
                <a:gd name="T60" fmla="*/ 2760 w 3763"/>
                <a:gd name="T61" fmla="*/ 596 h 3764"/>
                <a:gd name="T62" fmla="*/ 3358 w 3763"/>
                <a:gd name="T63" fmla="*/ 506 h 3764"/>
                <a:gd name="T64" fmla="*/ 3550 w 3763"/>
                <a:gd name="T65" fmla="*/ 499 h 3764"/>
                <a:gd name="T66" fmla="*/ 3599 w 3763"/>
                <a:gd name="T67" fmla="*/ 487 h 3764"/>
                <a:gd name="T68" fmla="*/ 3643 w 3763"/>
                <a:gd name="T69" fmla="*/ 466 h 3764"/>
                <a:gd name="T70" fmla="*/ 3681 w 3763"/>
                <a:gd name="T71" fmla="*/ 437 h 3764"/>
                <a:gd name="T72" fmla="*/ 3713 w 3763"/>
                <a:gd name="T73" fmla="*/ 402 h 3764"/>
                <a:gd name="T74" fmla="*/ 3738 w 3763"/>
                <a:gd name="T75" fmla="*/ 359 h 3764"/>
                <a:gd name="T76" fmla="*/ 3755 w 3763"/>
                <a:gd name="T77" fmla="*/ 313 h 3764"/>
                <a:gd name="T78" fmla="*/ 3763 w 3763"/>
                <a:gd name="T79" fmla="*/ 264 h 3764"/>
                <a:gd name="T80" fmla="*/ 3760 w 3763"/>
                <a:gd name="T81" fmla="*/ 213 h 3764"/>
                <a:gd name="T82" fmla="*/ 3748 w 3763"/>
                <a:gd name="T83" fmla="*/ 165 h 3764"/>
                <a:gd name="T84" fmla="*/ 3727 w 3763"/>
                <a:gd name="T85" fmla="*/ 120 h 3764"/>
                <a:gd name="T86" fmla="*/ 3698 w 3763"/>
                <a:gd name="T87" fmla="*/ 82 h 3764"/>
                <a:gd name="T88" fmla="*/ 3663 w 3763"/>
                <a:gd name="T89" fmla="*/ 50 h 3764"/>
                <a:gd name="T90" fmla="*/ 3621 w 3763"/>
                <a:gd name="T91" fmla="*/ 25 h 3764"/>
                <a:gd name="T92" fmla="*/ 3574 w 3763"/>
                <a:gd name="T93" fmla="*/ 8 h 3764"/>
                <a:gd name="T94" fmla="*/ 3525 w 3763"/>
                <a:gd name="T95" fmla="*/ 0 h 3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63" h="3764">
                  <a:moveTo>
                    <a:pt x="3512" y="0"/>
                  </a:moveTo>
                  <a:lnTo>
                    <a:pt x="3332" y="5"/>
                  </a:lnTo>
                  <a:lnTo>
                    <a:pt x="3153" y="18"/>
                  </a:lnTo>
                  <a:lnTo>
                    <a:pt x="2977" y="40"/>
                  </a:lnTo>
                  <a:lnTo>
                    <a:pt x="2805" y="71"/>
                  </a:lnTo>
                  <a:lnTo>
                    <a:pt x="2634" y="110"/>
                  </a:lnTo>
                  <a:lnTo>
                    <a:pt x="2467" y="158"/>
                  </a:lnTo>
                  <a:lnTo>
                    <a:pt x="2305" y="213"/>
                  </a:lnTo>
                  <a:lnTo>
                    <a:pt x="2145" y="276"/>
                  </a:lnTo>
                  <a:lnTo>
                    <a:pt x="1990" y="346"/>
                  </a:lnTo>
                  <a:lnTo>
                    <a:pt x="1838" y="424"/>
                  </a:lnTo>
                  <a:lnTo>
                    <a:pt x="1691" y="509"/>
                  </a:lnTo>
                  <a:lnTo>
                    <a:pt x="1548" y="600"/>
                  </a:lnTo>
                  <a:lnTo>
                    <a:pt x="1411" y="698"/>
                  </a:lnTo>
                  <a:lnTo>
                    <a:pt x="1278" y="802"/>
                  </a:lnTo>
                  <a:lnTo>
                    <a:pt x="1151" y="912"/>
                  </a:lnTo>
                  <a:lnTo>
                    <a:pt x="1028" y="1029"/>
                  </a:lnTo>
                  <a:lnTo>
                    <a:pt x="912" y="1151"/>
                  </a:lnTo>
                  <a:lnTo>
                    <a:pt x="801" y="1279"/>
                  </a:lnTo>
                  <a:lnTo>
                    <a:pt x="697" y="1411"/>
                  </a:lnTo>
                  <a:lnTo>
                    <a:pt x="600" y="1549"/>
                  </a:lnTo>
                  <a:lnTo>
                    <a:pt x="508" y="1691"/>
                  </a:lnTo>
                  <a:lnTo>
                    <a:pt x="423" y="1839"/>
                  </a:lnTo>
                  <a:lnTo>
                    <a:pt x="346" y="1990"/>
                  </a:lnTo>
                  <a:lnTo>
                    <a:pt x="276" y="2146"/>
                  </a:lnTo>
                  <a:lnTo>
                    <a:pt x="212" y="2305"/>
                  </a:lnTo>
                  <a:lnTo>
                    <a:pt x="157" y="2468"/>
                  </a:lnTo>
                  <a:lnTo>
                    <a:pt x="110" y="2635"/>
                  </a:lnTo>
                  <a:lnTo>
                    <a:pt x="71" y="2805"/>
                  </a:lnTo>
                  <a:lnTo>
                    <a:pt x="40" y="2978"/>
                  </a:lnTo>
                  <a:lnTo>
                    <a:pt x="18" y="3153"/>
                  </a:lnTo>
                  <a:lnTo>
                    <a:pt x="5" y="3332"/>
                  </a:lnTo>
                  <a:lnTo>
                    <a:pt x="0" y="3513"/>
                  </a:lnTo>
                  <a:lnTo>
                    <a:pt x="0" y="3526"/>
                  </a:lnTo>
                  <a:lnTo>
                    <a:pt x="1" y="3539"/>
                  </a:lnTo>
                  <a:lnTo>
                    <a:pt x="3" y="3551"/>
                  </a:lnTo>
                  <a:lnTo>
                    <a:pt x="5" y="3563"/>
                  </a:lnTo>
                  <a:lnTo>
                    <a:pt x="8" y="3576"/>
                  </a:lnTo>
                  <a:lnTo>
                    <a:pt x="11" y="3587"/>
                  </a:lnTo>
                  <a:lnTo>
                    <a:pt x="15" y="3599"/>
                  </a:lnTo>
                  <a:lnTo>
                    <a:pt x="20" y="3610"/>
                  </a:lnTo>
                  <a:lnTo>
                    <a:pt x="25" y="3621"/>
                  </a:lnTo>
                  <a:lnTo>
                    <a:pt x="30" y="3632"/>
                  </a:lnTo>
                  <a:lnTo>
                    <a:pt x="36" y="3643"/>
                  </a:lnTo>
                  <a:lnTo>
                    <a:pt x="43" y="3653"/>
                  </a:lnTo>
                  <a:lnTo>
                    <a:pt x="50" y="3663"/>
                  </a:lnTo>
                  <a:lnTo>
                    <a:pt x="57" y="3672"/>
                  </a:lnTo>
                  <a:lnTo>
                    <a:pt x="65" y="3681"/>
                  </a:lnTo>
                  <a:lnTo>
                    <a:pt x="73" y="3690"/>
                  </a:lnTo>
                  <a:lnTo>
                    <a:pt x="82" y="3698"/>
                  </a:lnTo>
                  <a:lnTo>
                    <a:pt x="91" y="3706"/>
                  </a:lnTo>
                  <a:lnTo>
                    <a:pt x="100" y="3713"/>
                  </a:lnTo>
                  <a:lnTo>
                    <a:pt x="110" y="3721"/>
                  </a:lnTo>
                  <a:lnTo>
                    <a:pt x="120" y="3728"/>
                  </a:lnTo>
                  <a:lnTo>
                    <a:pt x="131" y="3734"/>
                  </a:lnTo>
                  <a:lnTo>
                    <a:pt x="142" y="3739"/>
                  </a:lnTo>
                  <a:lnTo>
                    <a:pt x="153" y="3744"/>
                  </a:lnTo>
                  <a:lnTo>
                    <a:pt x="164" y="3749"/>
                  </a:lnTo>
                  <a:lnTo>
                    <a:pt x="176" y="3753"/>
                  </a:lnTo>
                  <a:lnTo>
                    <a:pt x="188" y="3756"/>
                  </a:lnTo>
                  <a:lnTo>
                    <a:pt x="200" y="3759"/>
                  </a:lnTo>
                  <a:lnTo>
                    <a:pt x="212" y="3761"/>
                  </a:lnTo>
                  <a:lnTo>
                    <a:pt x="224" y="3763"/>
                  </a:lnTo>
                  <a:lnTo>
                    <a:pt x="237" y="3764"/>
                  </a:lnTo>
                  <a:lnTo>
                    <a:pt x="250" y="3764"/>
                  </a:lnTo>
                  <a:lnTo>
                    <a:pt x="264" y="3764"/>
                  </a:lnTo>
                  <a:lnTo>
                    <a:pt x="276" y="3763"/>
                  </a:lnTo>
                  <a:lnTo>
                    <a:pt x="289" y="3761"/>
                  </a:lnTo>
                  <a:lnTo>
                    <a:pt x="301" y="3759"/>
                  </a:lnTo>
                  <a:lnTo>
                    <a:pt x="313" y="3756"/>
                  </a:lnTo>
                  <a:lnTo>
                    <a:pt x="325" y="3753"/>
                  </a:lnTo>
                  <a:lnTo>
                    <a:pt x="337" y="3749"/>
                  </a:lnTo>
                  <a:lnTo>
                    <a:pt x="348" y="3744"/>
                  </a:lnTo>
                  <a:lnTo>
                    <a:pt x="359" y="3739"/>
                  </a:lnTo>
                  <a:lnTo>
                    <a:pt x="370" y="3734"/>
                  </a:lnTo>
                  <a:lnTo>
                    <a:pt x="381" y="3728"/>
                  </a:lnTo>
                  <a:lnTo>
                    <a:pt x="391" y="3721"/>
                  </a:lnTo>
                  <a:lnTo>
                    <a:pt x="401" y="3713"/>
                  </a:lnTo>
                  <a:lnTo>
                    <a:pt x="410" y="3706"/>
                  </a:lnTo>
                  <a:lnTo>
                    <a:pt x="419" y="3698"/>
                  </a:lnTo>
                  <a:lnTo>
                    <a:pt x="428" y="3690"/>
                  </a:lnTo>
                  <a:lnTo>
                    <a:pt x="436" y="3681"/>
                  </a:lnTo>
                  <a:lnTo>
                    <a:pt x="444" y="3672"/>
                  </a:lnTo>
                  <a:lnTo>
                    <a:pt x="451" y="3663"/>
                  </a:lnTo>
                  <a:lnTo>
                    <a:pt x="458" y="3653"/>
                  </a:lnTo>
                  <a:lnTo>
                    <a:pt x="465" y="3643"/>
                  </a:lnTo>
                  <a:lnTo>
                    <a:pt x="471" y="3632"/>
                  </a:lnTo>
                  <a:lnTo>
                    <a:pt x="476" y="3621"/>
                  </a:lnTo>
                  <a:lnTo>
                    <a:pt x="481" y="3610"/>
                  </a:lnTo>
                  <a:lnTo>
                    <a:pt x="486" y="3599"/>
                  </a:lnTo>
                  <a:lnTo>
                    <a:pt x="490" y="3587"/>
                  </a:lnTo>
                  <a:lnTo>
                    <a:pt x="493" y="3576"/>
                  </a:lnTo>
                  <a:lnTo>
                    <a:pt x="496" y="3563"/>
                  </a:lnTo>
                  <a:lnTo>
                    <a:pt x="498" y="3551"/>
                  </a:lnTo>
                  <a:lnTo>
                    <a:pt x="500" y="3539"/>
                  </a:lnTo>
                  <a:lnTo>
                    <a:pt x="501" y="3526"/>
                  </a:lnTo>
                  <a:lnTo>
                    <a:pt x="501" y="3513"/>
                  </a:lnTo>
                  <a:lnTo>
                    <a:pt x="505" y="3358"/>
                  </a:lnTo>
                  <a:lnTo>
                    <a:pt x="517" y="3205"/>
                  </a:lnTo>
                  <a:lnTo>
                    <a:pt x="537" y="3054"/>
                  </a:lnTo>
                  <a:lnTo>
                    <a:pt x="563" y="2907"/>
                  </a:lnTo>
                  <a:lnTo>
                    <a:pt x="596" y="2760"/>
                  </a:lnTo>
                  <a:lnTo>
                    <a:pt x="637" y="2618"/>
                  </a:lnTo>
                  <a:lnTo>
                    <a:pt x="684" y="2478"/>
                  </a:lnTo>
                  <a:lnTo>
                    <a:pt x="738" y="2341"/>
                  </a:lnTo>
                  <a:lnTo>
                    <a:pt x="798" y="2208"/>
                  </a:lnTo>
                  <a:lnTo>
                    <a:pt x="865" y="2078"/>
                  </a:lnTo>
                  <a:lnTo>
                    <a:pt x="937" y="1952"/>
                  </a:lnTo>
                  <a:lnTo>
                    <a:pt x="1015" y="1830"/>
                  </a:lnTo>
                  <a:lnTo>
                    <a:pt x="1100" y="1711"/>
                  </a:lnTo>
                  <a:lnTo>
                    <a:pt x="1189" y="1598"/>
                  </a:lnTo>
                  <a:lnTo>
                    <a:pt x="1283" y="1488"/>
                  </a:lnTo>
                  <a:lnTo>
                    <a:pt x="1384" y="1384"/>
                  </a:lnTo>
                  <a:lnTo>
                    <a:pt x="1488" y="1285"/>
                  </a:lnTo>
                  <a:lnTo>
                    <a:pt x="1597" y="1189"/>
                  </a:lnTo>
                  <a:lnTo>
                    <a:pt x="1711" y="1100"/>
                  </a:lnTo>
                  <a:lnTo>
                    <a:pt x="1829" y="1017"/>
                  </a:lnTo>
                  <a:lnTo>
                    <a:pt x="1952" y="937"/>
                  </a:lnTo>
                  <a:lnTo>
                    <a:pt x="2077" y="865"/>
                  </a:lnTo>
                  <a:lnTo>
                    <a:pt x="2208" y="799"/>
                  </a:lnTo>
                  <a:lnTo>
                    <a:pt x="2340" y="739"/>
                  </a:lnTo>
                  <a:lnTo>
                    <a:pt x="2478" y="685"/>
                  </a:lnTo>
                  <a:lnTo>
                    <a:pt x="2617" y="637"/>
                  </a:lnTo>
                  <a:lnTo>
                    <a:pt x="2760" y="596"/>
                  </a:lnTo>
                  <a:lnTo>
                    <a:pt x="2906" y="563"/>
                  </a:lnTo>
                  <a:lnTo>
                    <a:pt x="3054" y="537"/>
                  </a:lnTo>
                  <a:lnTo>
                    <a:pt x="3204" y="517"/>
                  </a:lnTo>
                  <a:lnTo>
                    <a:pt x="3358" y="506"/>
                  </a:lnTo>
                  <a:lnTo>
                    <a:pt x="3512" y="502"/>
                  </a:lnTo>
                  <a:lnTo>
                    <a:pt x="3525" y="502"/>
                  </a:lnTo>
                  <a:lnTo>
                    <a:pt x="3538" y="501"/>
                  </a:lnTo>
                  <a:lnTo>
                    <a:pt x="3550" y="499"/>
                  </a:lnTo>
                  <a:lnTo>
                    <a:pt x="3562" y="497"/>
                  </a:lnTo>
                  <a:lnTo>
                    <a:pt x="3574" y="494"/>
                  </a:lnTo>
                  <a:lnTo>
                    <a:pt x="3587" y="491"/>
                  </a:lnTo>
                  <a:lnTo>
                    <a:pt x="3599" y="487"/>
                  </a:lnTo>
                  <a:lnTo>
                    <a:pt x="3610" y="482"/>
                  </a:lnTo>
                  <a:lnTo>
                    <a:pt x="3621" y="477"/>
                  </a:lnTo>
                  <a:lnTo>
                    <a:pt x="3632" y="472"/>
                  </a:lnTo>
                  <a:lnTo>
                    <a:pt x="3643" y="466"/>
                  </a:lnTo>
                  <a:lnTo>
                    <a:pt x="3653" y="459"/>
                  </a:lnTo>
                  <a:lnTo>
                    <a:pt x="3663" y="452"/>
                  </a:lnTo>
                  <a:lnTo>
                    <a:pt x="3672" y="445"/>
                  </a:lnTo>
                  <a:lnTo>
                    <a:pt x="3681" y="437"/>
                  </a:lnTo>
                  <a:lnTo>
                    <a:pt x="3690" y="429"/>
                  </a:lnTo>
                  <a:lnTo>
                    <a:pt x="3698" y="420"/>
                  </a:lnTo>
                  <a:lnTo>
                    <a:pt x="3706" y="411"/>
                  </a:lnTo>
                  <a:lnTo>
                    <a:pt x="3713" y="402"/>
                  </a:lnTo>
                  <a:lnTo>
                    <a:pt x="3720" y="391"/>
                  </a:lnTo>
                  <a:lnTo>
                    <a:pt x="3727" y="381"/>
                  </a:lnTo>
                  <a:lnTo>
                    <a:pt x="3733" y="370"/>
                  </a:lnTo>
                  <a:lnTo>
                    <a:pt x="3738" y="359"/>
                  </a:lnTo>
                  <a:lnTo>
                    <a:pt x="3743" y="348"/>
                  </a:lnTo>
                  <a:lnTo>
                    <a:pt x="3748" y="337"/>
                  </a:lnTo>
                  <a:lnTo>
                    <a:pt x="3752" y="325"/>
                  </a:lnTo>
                  <a:lnTo>
                    <a:pt x="3755" y="313"/>
                  </a:lnTo>
                  <a:lnTo>
                    <a:pt x="3758" y="301"/>
                  </a:lnTo>
                  <a:lnTo>
                    <a:pt x="3760" y="289"/>
                  </a:lnTo>
                  <a:lnTo>
                    <a:pt x="3762" y="276"/>
                  </a:lnTo>
                  <a:lnTo>
                    <a:pt x="3763" y="264"/>
                  </a:lnTo>
                  <a:lnTo>
                    <a:pt x="3763" y="251"/>
                  </a:lnTo>
                  <a:lnTo>
                    <a:pt x="3763" y="238"/>
                  </a:lnTo>
                  <a:lnTo>
                    <a:pt x="3762" y="225"/>
                  </a:lnTo>
                  <a:lnTo>
                    <a:pt x="3760" y="213"/>
                  </a:lnTo>
                  <a:lnTo>
                    <a:pt x="3758" y="201"/>
                  </a:lnTo>
                  <a:lnTo>
                    <a:pt x="3755" y="188"/>
                  </a:lnTo>
                  <a:lnTo>
                    <a:pt x="3752" y="177"/>
                  </a:lnTo>
                  <a:lnTo>
                    <a:pt x="3748" y="165"/>
                  </a:lnTo>
                  <a:lnTo>
                    <a:pt x="3743" y="154"/>
                  </a:lnTo>
                  <a:lnTo>
                    <a:pt x="3738" y="143"/>
                  </a:lnTo>
                  <a:lnTo>
                    <a:pt x="3733" y="132"/>
                  </a:lnTo>
                  <a:lnTo>
                    <a:pt x="3727" y="120"/>
                  </a:lnTo>
                  <a:lnTo>
                    <a:pt x="3720" y="110"/>
                  </a:lnTo>
                  <a:lnTo>
                    <a:pt x="3713" y="100"/>
                  </a:lnTo>
                  <a:lnTo>
                    <a:pt x="3706" y="91"/>
                  </a:lnTo>
                  <a:lnTo>
                    <a:pt x="3698" y="82"/>
                  </a:lnTo>
                  <a:lnTo>
                    <a:pt x="3690" y="73"/>
                  </a:lnTo>
                  <a:lnTo>
                    <a:pt x="3681" y="65"/>
                  </a:lnTo>
                  <a:lnTo>
                    <a:pt x="3672" y="57"/>
                  </a:lnTo>
                  <a:lnTo>
                    <a:pt x="3663" y="50"/>
                  </a:lnTo>
                  <a:lnTo>
                    <a:pt x="3653" y="43"/>
                  </a:lnTo>
                  <a:lnTo>
                    <a:pt x="3643" y="36"/>
                  </a:lnTo>
                  <a:lnTo>
                    <a:pt x="3632" y="30"/>
                  </a:lnTo>
                  <a:lnTo>
                    <a:pt x="3621" y="25"/>
                  </a:lnTo>
                  <a:lnTo>
                    <a:pt x="3610" y="20"/>
                  </a:lnTo>
                  <a:lnTo>
                    <a:pt x="3599" y="15"/>
                  </a:lnTo>
                  <a:lnTo>
                    <a:pt x="3587" y="11"/>
                  </a:lnTo>
                  <a:lnTo>
                    <a:pt x="3574" y="8"/>
                  </a:lnTo>
                  <a:lnTo>
                    <a:pt x="3562" y="5"/>
                  </a:lnTo>
                  <a:lnTo>
                    <a:pt x="3550" y="3"/>
                  </a:lnTo>
                  <a:lnTo>
                    <a:pt x="3538" y="1"/>
                  </a:lnTo>
                  <a:lnTo>
                    <a:pt x="3525" y="0"/>
                  </a:lnTo>
                  <a:lnTo>
                    <a:pt x="351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grpSp>
      <p:sp>
        <p:nvSpPr>
          <p:cNvPr id="56" name="Freeform 286"/>
          <p:cNvSpPr>
            <a:spLocks noEditPoints="1"/>
          </p:cNvSpPr>
          <p:nvPr/>
        </p:nvSpPr>
        <p:spPr bwMode="auto">
          <a:xfrm>
            <a:off x="6527254" y="5439000"/>
            <a:ext cx="335481" cy="336278"/>
          </a:xfrm>
          <a:custGeom>
            <a:avLst/>
            <a:gdLst>
              <a:gd name="T0" fmla="*/ 11438 w 16419"/>
              <a:gd name="T1" fmla="*/ 11992 h 16036"/>
              <a:gd name="T2" fmla="*/ 12051 w 16419"/>
              <a:gd name="T3" fmla="*/ 9611 h 16036"/>
              <a:gd name="T4" fmla="*/ 15080 w 16419"/>
              <a:gd name="T5" fmla="*/ 9931 h 16036"/>
              <a:gd name="T6" fmla="*/ 13248 w 16419"/>
              <a:gd name="T7" fmla="*/ 12967 h 16036"/>
              <a:gd name="T8" fmla="*/ 4590 w 16419"/>
              <a:gd name="T9" fmla="*/ 10655 h 16036"/>
              <a:gd name="T10" fmla="*/ 4429 w 16419"/>
              <a:gd name="T11" fmla="*/ 12231 h 16036"/>
              <a:gd name="T12" fmla="*/ 2147 w 16419"/>
              <a:gd name="T13" fmla="*/ 11712 h 16036"/>
              <a:gd name="T14" fmla="*/ 1073 w 16419"/>
              <a:gd name="T15" fmla="*/ 8277 h 16036"/>
              <a:gd name="T16" fmla="*/ 4139 w 16419"/>
              <a:gd name="T17" fmla="*/ 4183 h 16036"/>
              <a:gd name="T18" fmla="*/ 4533 w 16419"/>
              <a:gd name="T19" fmla="*/ 5582 h 16036"/>
              <a:gd name="T20" fmla="*/ 1073 w 16419"/>
              <a:gd name="T21" fmla="*/ 7759 h 16036"/>
              <a:gd name="T22" fmla="*/ 1997 w 16419"/>
              <a:gd name="T23" fmla="*/ 4578 h 16036"/>
              <a:gd name="T24" fmla="*/ 9313 w 16419"/>
              <a:gd name="T25" fmla="*/ 5095 h 16036"/>
              <a:gd name="T26" fmla="*/ 11066 w 16419"/>
              <a:gd name="T27" fmla="*/ 4695 h 16036"/>
              <a:gd name="T28" fmla="*/ 11565 w 16419"/>
              <a:gd name="T29" fmla="*/ 6759 h 16036"/>
              <a:gd name="T30" fmla="*/ 10152 w 16419"/>
              <a:gd name="T31" fmla="*/ 11598 h 16036"/>
              <a:gd name="T32" fmla="*/ 8474 w 16419"/>
              <a:gd name="T33" fmla="*/ 11394 h 16036"/>
              <a:gd name="T34" fmla="*/ 11313 w 16419"/>
              <a:gd name="T35" fmla="*/ 10543 h 16036"/>
              <a:gd name="T36" fmla="*/ 12142 w 16419"/>
              <a:gd name="T37" fmla="*/ 12889 h 16036"/>
              <a:gd name="T38" fmla="*/ 11354 w 16419"/>
              <a:gd name="T39" fmla="*/ 14282 h 16036"/>
              <a:gd name="T40" fmla="*/ 9710 w 16419"/>
              <a:gd name="T41" fmla="*/ 14564 h 16036"/>
              <a:gd name="T42" fmla="*/ 10935 w 16419"/>
              <a:gd name="T43" fmla="*/ 12871 h 16036"/>
              <a:gd name="T44" fmla="*/ 9524 w 16419"/>
              <a:gd name="T45" fmla="*/ 12005 h 16036"/>
              <a:gd name="T46" fmla="*/ 10393 w 16419"/>
              <a:gd name="T47" fmla="*/ 12757 h 16036"/>
              <a:gd name="T48" fmla="*/ 8904 w 16419"/>
              <a:gd name="T49" fmla="*/ 14636 h 16036"/>
              <a:gd name="T50" fmla="*/ 5284 w 16419"/>
              <a:gd name="T51" fmla="*/ 14382 h 16036"/>
              <a:gd name="T52" fmla="*/ 4071 w 16419"/>
              <a:gd name="T53" fmla="*/ 13005 h 16036"/>
              <a:gd name="T54" fmla="*/ 5783 w 16419"/>
              <a:gd name="T55" fmla="*/ 13367 h 16036"/>
              <a:gd name="T56" fmla="*/ 7945 w 16419"/>
              <a:gd name="T57" fmla="*/ 8277 h 16036"/>
              <a:gd name="T58" fmla="*/ 6342 w 16419"/>
              <a:gd name="T59" fmla="*/ 11582 h 16036"/>
              <a:gd name="T60" fmla="*/ 5136 w 16419"/>
              <a:gd name="T61" fmla="*/ 10650 h 16036"/>
              <a:gd name="T62" fmla="*/ 7945 w 16419"/>
              <a:gd name="T63" fmla="*/ 8277 h 16036"/>
              <a:gd name="T64" fmla="*/ 7024 w 16419"/>
              <a:gd name="T65" fmla="*/ 5084 h 16036"/>
              <a:gd name="T66" fmla="*/ 4843 w 16419"/>
              <a:gd name="T67" fmla="*/ 6857 h 16036"/>
              <a:gd name="T68" fmla="*/ 5321 w 16419"/>
              <a:gd name="T69" fmla="*/ 4784 h 16036"/>
              <a:gd name="T70" fmla="*/ 3667 w 16419"/>
              <a:gd name="T71" fmla="*/ 3305 h 16036"/>
              <a:gd name="T72" fmla="*/ 5215 w 16419"/>
              <a:gd name="T73" fmla="*/ 1684 h 16036"/>
              <a:gd name="T74" fmla="*/ 6448 w 16419"/>
              <a:gd name="T75" fmla="*/ 1771 h 16036"/>
              <a:gd name="T76" fmla="*/ 5148 w 16419"/>
              <a:gd name="T77" fmla="*/ 3833 h 16036"/>
              <a:gd name="T78" fmla="*/ 6569 w 16419"/>
              <a:gd name="T79" fmla="*/ 4486 h 16036"/>
              <a:gd name="T80" fmla="*/ 6014 w 16419"/>
              <a:gd name="T81" fmla="*/ 3301 h 16036"/>
              <a:gd name="T82" fmla="*/ 7732 w 16419"/>
              <a:gd name="T83" fmla="*/ 1205 h 16036"/>
              <a:gd name="T84" fmla="*/ 11565 w 16419"/>
              <a:gd name="T85" fmla="*/ 1859 h 16036"/>
              <a:gd name="T86" fmla="*/ 12421 w 16419"/>
              <a:gd name="T87" fmla="*/ 3513 h 16036"/>
              <a:gd name="T88" fmla="*/ 11123 w 16419"/>
              <a:gd name="T89" fmla="*/ 3527 h 16036"/>
              <a:gd name="T90" fmla="*/ 9758 w 16419"/>
              <a:gd name="T91" fmla="*/ 1525 h 16036"/>
              <a:gd name="T92" fmla="*/ 9852 w 16419"/>
              <a:gd name="T93" fmla="*/ 2463 h 16036"/>
              <a:gd name="T94" fmla="*/ 10437 w 16419"/>
              <a:gd name="T95" fmla="*/ 4348 h 16036"/>
              <a:gd name="T96" fmla="*/ 8786 w 16419"/>
              <a:gd name="T97" fmla="*/ 4626 h 16036"/>
              <a:gd name="T98" fmla="*/ 6848 w 16419"/>
              <a:gd name="T99" fmla="*/ 13930 h 16036"/>
              <a:gd name="T100" fmla="*/ 6020 w 16419"/>
              <a:gd name="T101" fmla="*/ 12187 h 16036"/>
              <a:gd name="T102" fmla="*/ 7521 w 16419"/>
              <a:gd name="T103" fmla="*/ 11934 h 16036"/>
              <a:gd name="T104" fmla="*/ 12063 w 16419"/>
              <a:gd name="T105" fmla="*/ 6494 h 16036"/>
              <a:gd name="T106" fmla="*/ 11695 w 16419"/>
              <a:gd name="T107" fmla="*/ 4461 h 16036"/>
              <a:gd name="T108" fmla="*/ 13078 w 16419"/>
              <a:gd name="T109" fmla="*/ 3710 h 16036"/>
              <a:gd name="T110" fmla="*/ 14700 w 16419"/>
              <a:gd name="T111" fmla="*/ 5106 h 16036"/>
              <a:gd name="T112" fmla="*/ 6960 w 16419"/>
              <a:gd name="T113" fmla="*/ 92 h 16036"/>
              <a:gd name="T114" fmla="*/ 498 w 16419"/>
              <a:gd name="T115" fmla="*/ 5261 h 16036"/>
              <a:gd name="T116" fmla="*/ 2132 w 16419"/>
              <a:gd name="T117" fmla="*/ 13409 h 16036"/>
              <a:gd name="T118" fmla="*/ 10261 w 16419"/>
              <a:gd name="T119" fmla="*/ 15783 h 16036"/>
              <a:gd name="T120" fmla="*/ 16160 w 16419"/>
              <a:gd name="T121" fmla="*/ 10021 h 16036"/>
              <a:gd name="T122" fmla="*/ 13729 w 16419"/>
              <a:gd name="T123" fmla="*/ 2083 h 160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419" h="16036">
                <a:moveTo>
                  <a:pt x="13248" y="12967"/>
                </a:moveTo>
                <a:lnTo>
                  <a:pt x="13139" y="12892"/>
                </a:lnTo>
                <a:lnTo>
                  <a:pt x="13030" y="12819"/>
                </a:lnTo>
                <a:lnTo>
                  <a:pt x="12919" y="12748"/>
                </a:lnTo>
                <a:lnTo>
                  <a:pt x="12807" y="12676"/>
                </a:lnTo>
                <a:lnTo>
                  <a:pt x="12693" y="12608"/>
                </a:lnTo>
                <a:lnTo>
                  <a:pt x="12579" y="12541"/>
                </a:lnTo>
                <a:lnTo>
                  <a:pt x="12463" y="12476"/>
                </a:lnTo>
                <a:lnTo>
                  <a:pt x="12347" y="12413"/>
                </a:lnTo>
                <a:lnTo>
                  <a:pt x="12229" y="12351"/>
                </a:lnTo>
                <a:lnTo>
                  <a:pt x="12110" y="12291"/>
                </a:lnTo>
                <a:lnTo>
                  <a:pt x="12051" y="12261"/>
                </a:lnTo>
                <a:lnTo>
                  <a:pt x="11990" y="12231"/>
                </a:lnTo>
                <a:lnTo>
                  <a:pt x="11930" y="12203"/>
                </a:lnTo>
                <a:lnTo>
                  <a:pt x="11869" y="12175"/>
                </a:lnTo>
                <a:lnTo>
                  <a:pt x="11808" y="12147"/>
                </a:lnTo>
                <a:lnTo>
                  <a:pt x="11747" y="12120"/>
                </a:lnTo>
                <a:lnTo>
                  <a:pt x="11686" y="12094"/>
                </a:lnTo>
                <a:lnTo>
                  <a:pt x="11625" y="12068"/>
                </a:lnTo>
                <a:lnTo>
                  <a:pt x="11562" y="12042"/>
                </a:lnTo>
                <a:lnTo>
                  <a:pt x="11499" y="12017"/>
                </a:lnTo>
                <a:lnTo>
                  <a:pt x="11438" y="11992"/>
                </a:lnTo>
                <a:lnTo>
                  <a:pt x="11374" y="11968"/>
                </a:lnTo>
                <a:lnTo>
                  <a:pt x="11419" y="11863"/>
                </a:lnTo>
                <a:lnTo>
                  <a:pt x="11463" y="11756"/>
                </a:lnTo>
                <a:lnTo>
                  <a:pt x="11505" y="11649"/>
                </a:lnTo>
                <a:lnTo>
                  <a:pt x="11546" y="11541"/>
                </a:lnTo>
                <a:lnTo>
                  <a:pt x="11585" y="11433"/>
                </a:lnTo>
                <a:lnTo>
                  <a:pt x="11624" y="11323"/>
                </a:lnTo>
                <a:lnTo>
                  <a:pt x="11661" y="11214"/>
                </a:lnTo>
                <a:lnTo>
                  <a:pt x="11696" y="11104"/>
                </a:lnTo>
                <a:lnTo>
                  <a:pt x="11731" y="10993"/>
                </a:lnTo>
                <a:lnTo>
                  <a:pt x="11765" y="10880"/>
                </a:lnTo>
                <a:lnTo>
                  <a:pt x="11798" y="10768"/>
                </a:lnTo>
                <a:lnTo>
                  <a:pt x="11829" y="10655"/>
                </a:lnTo>
                <a:lnTo>
                  <a:pt x="11859" y="10542"/>
                </a:lnTo>
                <a:lnTo>
                  <a:pt x="11887" y="10427"/>
                </a:lnTo>
                <a:lnTo>
                  <a:pt x="11914" y="10312"/>
                </a:lnTo>
                <a:lnTo>
                  <a:pt x="11941" y="10197"/>
                </a:lnTo>
                <a:lnTo>
                  <a:pt x="11965" y="10081"/>
                </a:lnTo>
                <a:lnTo>
                  <a:pt x="11988" y="9964"/>
                </a:lnTo>
                <a:lnTo>
                  <a:pt x="12010" y="9847"/>
                </a:lnTo>
                <a:lnTo>
                  <a:pt x="12031" y="9729"/>
                </a:lnTo>
                <a:lnTo>
                  <a:pt x="12051" y="9611"/>
                </a:lnTo>
                <a:lnTo>
                  <a:pt x="12068" y="9492"/>
                </a:lnTo>
                <a:lnTo>
                  <a:pt x="12084" y="9373"/>
                </a:lnTo>
                <a:lnTo>
                  <a:pt x="12100" y="9253"/>
                </a:lnTo>
                <a:lnTo>
                  <a:pt x="12113" y="9133"/>
                </a:lnTo>
                <a:lnTo>
                  <a:pt x="12126" y="9011"/>
                </a:lnTo>
                <a:lnTo>
                  <a:pt x="12137" y="8890"/>
                </a:lnTo>
                <a:lnTo>
                  <a:pt x="12147" y="8769"/>
                </a:lnTo>
                <a:lnTo>
                  <a:pt x="12155" y="8646"/>
                </a:lnTo>
                <a:lnTo>
                  <a:pt x="12161" y="8523"/>
                </a:lnTo>
                <a:lnTo>
                  <a:pt x="12166" y="8400"/>
                </a:lnTo>
                <a:lnTo>
                  <a:pt x="12171" y="8277"/>
                </a:lnTo>
                <a:lnTo>
                  <a:pt x="15347" y="8277"/>
                </a:lnTo>
                <a:lnTo>
                  <a:pt x="15337" y="8448"/>
                </a:lnTo>
                <a:lnTo>
                  <a:pt x="15325" y="8617"/>
                </a:lnTo>
                <a:lnTo>
                  <a:pt x="15309" y="8786"/>
                </a:lnTo>
                <a:lnTo>
                  <a:pt x="15287" y="8954"/>
                </a:lnTo>
                <a:lnTo>
                  <a:pt x="15262" y="9119"/>
                </a:lnTo>
                <a:lnTo>
                  <a:pt x="15234" y="9285"/>
                </a:lnTo>
                <a:lnTo>
                  <a:pt x="15201" y="9449"/>
                </a:lnTo>
                <a:lnTo>
                  <a:pt x="15164" y="9612"/>
                </a:lnTo>
                <a:lnTo>
                  <a:pt x="15124" y="9772"/>
                </a:lnTo>
                <a:lnTo>
                  <a:pt x="15080" y="9931"/>
                </a:lnTo>
                <a:lnTo>
                  <a:pt x="15032" y="10090"/>
                </a:lnTo>
                <a:lnTo>
                  <a:pt x="14980" y="10246"/>
                </a:lnTo>
                <a:lnTo>
                  <a:pt x="14925" y="10400"/>
                </a:lnTo>
                <a:lnTo>
                  <a:pt x="14866" y="10554"/>
                </a:lnTo>
                <a:lnTo>
                  <a:pt x="14804" y="10705"/>
                </a:lnTo>
                <a:lnTo>
                  <a:pt x="14738" y="10854"/>
                </a:lnTo>
                <a:lnTo>
                  <a:pt x="14668" y="11002"/>
                </a:lnTo>
                <a:lnTo>
                  <a:pt x="14596" y="11148"/>
                </a:lnTo>
                <a:lnTo>
                  <a:pt x="14521" y="11292"/>
                </a:lnTo>
                <a:lnTo>
                  <a:pt x="14441" y="11434"/>
                </a:lnTo>
                <a:lnTo>
                  <a:pt x="14358" y="11574"/>
                </a:lnTo>
                <a:lnTo>
                  <a:pt x="14272" y="11712"/>
                </a:lnTo>
                <a:lnTo>
                  <a:pt x="14183" y="11848"/>
                </a:lnTo>
                <a:lnTo>
                  <a:pt x="14092" y="11981"/>
                </a:lnTo>
                <a:lnTo>
                  <a:pt x="13996" y="12113"/>
                </a:lnTo>
                <a:lnTo>
                  <a:pt x="13898" y="12241"/>
                </a:lnTo>
                <a:lnTo>
                  <a:pt x="13797" y="12369"/>
                </a:lnTo>
                <a:lnTo>
                  <a:pt x="13693" y="12493"/>
                </a:lnTo>
                <a:lnTo>
                  <a:pt x="13586" y="12615"/>
                </a:lnTo>
                <a:lnTo>
                  <a:pt x="13476" y="12735"/>
                </a:lnTo>
                <a:lnTo>
                  <a:pt x="13364" y="12852"/>
                </a:lnTo>
                <a:lnTo>
                  <a:pt x="13248" y="12967"/>
                </a:lnTo>
                <a:close/>
                <a:moveTo>
                  <a:pt x="1073" y="8277"/>
                </a:moveTo>
                <a:lnTo>
                  <a:pt x="4248" y="8277"/>
                </a:lnTo>
                <a:lnTo>
                  <a:pt x="4253" y="8400"/>
                </a:lnTo>
                <a:lnTo>
                  <a:pt x="4258" y="8523"/>
                </a:lnTo>
                <a:lnTo>
                  <a:pt x="4265" y="8646"/>
                </a:lnTo>
                <a:lnTo>
                  <a:pt x="4273" y="8769"/>
                </a:lnTo>
                <a:lnTo>
                  <a:pt x="4282" y="8890"/>
                </a:lnTo>
                <a:lnTo>
                  <a:pt x="4294" y="9011"/>
                </a:lnTo>
                <a:lnTo>
                  <a:pt x="4306" y="9133"/>
                </a:lnTo>
                <a:lnTo>
                  <a:pt x="4319" y="9253"/>
                </a:lnTo>
                <a:lnTo>
                  <a:pt x="4335" y="9373"/>
                </a:lnTo>
                <a:lnTo>
                  <a:pt x="4351" y="9492"/>
                </a:lnTo>
                <a:lnTo>
                  <a:pt x="4370" y="9611"/>
                </a:lnTo>
                <a:lnTo>
                  <a:pt x="4388" y="9729"/>
                </a:lnTo>
                <a:lnTo>
                  <a:pt x="4410" y="9847"/>
                </a:lnTo>
                <a:lnTo>
                  <a:pt x="4431" y="9964"/>
                </a:lnTo>
                <a:lnTo>
                  <a:pt x="4455" y="10081"/>
                </a:lnTo>
                <a:lnTo>
                  <a:pt x="4479" y="10197"/>
                </a:lnTo>
                <a:lnTo>
                  <a:pt x="4505" y="10312"/>
                </a:lnTo>
                <a:lnTo>
                  <a:pt x="4533" y="10427"/>
                </a:lnTo>
                <a:lnTo>
                  <a:pt x="4560" y="10542"/>
                </a:lnTo>
                <a:lnTo>
                  <a:pt x="4590" y="10655"/>
                </a:lnTo>
                <a:lnTo>
                  <a:pt x="4622" y="10768"/>
                </a:lnTo>
                <a:lnTo>
                  <a:pt x="4654" y="10880"/>
                </a:lnTo>
                <a:lnTo>
                  <a:pt x="4688" y="10993"/>
                </a:lnTo>
                <a:lnTo>
                  <a:pt x="4723" y="11104"/>
                </a:lnTo>
                <a:lnTo>
                  <a:pt x="4758" y="11214"/>
                </a:lnTo>
                <a:lnTo>
                  <a:pt x="4795" y="11323"/>
                </a:lnTo>
                <a:lnTo>
                  <a:pt x="4834" y="11433"/>
                </a:lnTo>
                <a:lnTo>
                  <a:pt x="4874" y="11541"/>
                </a:lnTo>
                <a:lnTo>
                  <a:pt x="4915" y="11649"/>
                </a:lnTo>
                <a:lnTo>
                  <a:pt x="4958" y="11756"/>
                </a:lnTo>
                <a:lnTo>
                  <a:pt x="5001" y="11863"/>
                </a:lnTo>
                <a:lnTo>
                  <a:pt x="5045" y="11968"/>
                </a:lnTo>
                <a:lnTo>
                  <a:pt x="4982" y="11992"/>
                </a:lnTo>
                <a:lnTo>
                  <a:pt x="4920" y="12017"/>
                </a:lnTo>
                <a:lnTo>
                  <a:pt x="4857" y="12042"/>
                </a:lnTo>
                <a:lnTo>
                  <a:pt x="4795" y="12068"/>
                </a:lnTo>
                <a:lnTo>
                  <a:pt x="4734" y="12094"/>
                </a:lnTo>
                <a:lnTo>
                  <a:pt x="4672" y="12120"/>
                </a:lnTo>
                <a:lnTo>
                  <a:pt x="4611" y="12147"/>
                </a:lnTo>
                <a:lnTo>
                  <a:pt x="4550" y="12175"/>
                </a:lnTo>
                <a:lnTo>
                  <a:pt x="4490" y="12203"/>
                </a:lnTo>
                <a:lnTo>
                  <a:pt x="4429" y="12231"/>
                </a:lnTo>
                <a:lnTo>
                  <a:pt x="4370" y="12261"/>
                </a:lnTo>
                <a:lnTo>
                  <a:pt x="4309" y="12291"/>
                </a:lnTo>
                <a:lnTo>
                  <a:pt x="4191" y="12351"/>
                </a:lnTo>
                <a:lnTo>
                  <a:pt x="4073" y="12413"/>
                </a:lnTo>
                <a:lnTo>
                  <a:pt x="3956" y="12476"/>
                </a:lnTo>
                <a:lnTo>
                  <a:pt x="3841" y="12541"/>
                </a:lnTo>
                <a:lnTo>
                  <a:pt x="3726" y="12608"/>
                </a:lnTo>
                <a:lnTo>
                  <a:pt x="3613" y="12676"/>
                </a:lnTo>
                <a:lnTo>
                  <a:pt x="3501" y="12748"/>
                </a:lnTo>
                <a:lnTo>
                  <a:pt x="3389" y="12819"/>
                </a:lnTo>
                <a:lnTo>
                  <a:pt x="3280" y="12892"/>
                </a:lnTo>
                <a:lnTo>
                  <a:pt x="3171" y="12967"/>
                </a:lnTo>
                <a:lnTo>
                  <a:pt x="3056" y="12852"/>
                </a:lnTo>
                <a:lnTo>
                  <a:pt x="2943" y="12735"/>
                </a:lnTo>
                <a:lnTo>
                  <a:pt x="2833" y="12615"/>
                </a:lnTo>
                <a:lnTo>
                  <a:pt x="2727" y="12493"/>
                </a:lnTo>
                <a:lnTo>
                  <a:pt x="2623" y="12369"/>
                </a:lnTo>
                <a:lnTo>
                  <a:pt x="2521" y="12241"/>
                </a:lnTo>
                <a:lnTo>
                  <a:pt x="2423" y="12113"/>
                </a:lnTo>
                <a:lnTo>
                  <a:pt x="2328" y="11981"/>
                </a:lnTo>
                <a:lnTo>
                  <a:pt x="2236" y="11848"/>
                </a:lnTo>
                <a:lnTo>
                  <a:pt x="2147" y="11712"/>
                </a:lnTo>
                <a:lnTo>
                  <a:pt x="2062" y="11574"/>
                </a:lnTo>
                <a:lnTo>
                  <a:pt x="1978" y="11434"/>
                </a:lnTo>
                <a:lnTo>
                  <a:pt x="1899" y="11292"/>
                </a:lnTo>
                <a:lnTo>
                  <a:pt x="1824" y="11148"/>
                </a:lnTo>
                <a:lnTo>
                  <a:pt x="1751" y="11002"/>
                </a:lnTo>
                <a:lnTo>
                  <a:pt x="1682" y="10854"/>
                </a:lnTo>
                <a:lnTo>
                  <a:pt x="1615" y="10705"/>
                </a:lnTo>
                <a:lnTo>
                  <a:pt x="1554" y="10554"/>
                </a:lnTo>
                <a:lnTo>
                  <a:pt x="1494" y="10400"/>
                </a:lnTo>
                <a:lnTo>
                  <a:pt x="1440" y="10246"/>
                </a:lnTo>
                <a:lnTo>
                  <a:pt x="1387" y="10090"/>
                </a:lnTo>
                <a:lnTo>
                  <a:pt x="1340" y="9931"/>
                </a:lnTo>
                <a:lnTo>
                  <a:pt x="1296" y="9772"/>
                </a:lnTo>
                <a:lnTo>
                  <a:pt x="1255" y="9612"/>
                </a:lnTo>
                <a:lnTo>
                  <a:pt x="1219" y="9449"/>
                </a:lnTo>
                <a:lnTo>
                  <a:pt x="1186" y="9285"/>
                </a:lnTo>
                <a:lnTo>
                  <a:pt x="1158" y="9119"/>
                </a:lnTo>
                <a:lnTo>
                  <a:pt x="1132" y="8954"/>
                </a:lnTo>
                <a:lnTo>
                  <a:pt x="1111" y="8786"/>
                </a:lnTo>
                <a:lnTo>
                  <a:pt x="1095" y="8617"/>
                </a:lnTo>
                <a:lnTo>
                  <a:pt x="1082" y="8448"/>
                </a:lnTo>
                <a:lnTo>
                  <a:pt x="1073" y="8277"/>
                </a:lnTo>
                <a:close/>
                <a:moveTo>
                  <a:pt x="2878" y="3381"/>
                </a:moveTo>
                <a:lnTo>
                  <a:pt x="2935" y="3423"/>
                </a:lnTo>
                <a:lnTo>
                  <a:pt x="2992" y="3466"/>
                </a:lnTo>
                <a:lnTo>
                  <a:pt x="3050" y="3507"/>
                </a:lnTo>
                <a:lnTo>
                  <a:pt x="3107" y="3549"/>
                </a:lnTo>
                <a:lnTo>
                  <a:pt x="3165" y="3590"/>
                </a:lnTo>
                <a:lnTo>
                  <a:pt x="3223" y="3630"/>
                </a:lnTo>
                <a:lnTo>
                  <a:pt x="3282" y="3670"/>
                </a:lnTo>
                <a:lnTo>
                  <a:pt x="3341" y="3710"/>
                </a:lnTo>
                <a:lnTo>
                  <a:pt x="3401" y="3749"/>
                </a:lnTo>
                <a:lnTo>
                  <a:pt x="3460" y="3789"/>
                </a:lnTo>
                <a:lnTo>
                  <a:pt x="3521" y="3827"/>
                </a:lnTo>
                <a:lnTo>
                  <a:pt x="3581" y="3865"/>
                </a:lnTo>
                <a:lnTo>
                  <a:pt x="3642" y="3902"/>
                </a:lnTo>
                <a:lnTo>
                  <a:pt x="3702" y="3939"/>
                </a:lnTo>
                <a:lnTo>
                  <a:pt x="3764" y="3975"/>
                </a:lnTo>
                <a:lnTo>
                  <a:pt x="3826" y="4011"/>
                </a:lnTo>
                <a:lnTo>
                  <a:pt x="3887" y="4046"/>
                </a:lnTo>
                <a:lnTo>
                  <a:pt x="3950" y="4081"/>
                </a:lnTo>
                <a:lnTo>
                  <a:pt x="4012" y="4116"/>
                </a:lnTo>
                <a:lnTo>
                  <a:pt x="4076" y="4150"/>
                </a:lnTo>
                <a:lnTo>
                  <a:pt x="4139" y="4183"/>
                </a:lnTo>
                <a:lnTo>
                  <a:pt x="4202" y="4216"/>
                </a:lnTo>
                <a:lnTo>
                  <a:pt x="4267" y="4249"/>
                </a:lnTo>
                <a:lnTo>
                  <a:pt x="4331" y="4281"/>
                </a:lnTo>
                <a:lnTo>
                  <a:pt x="4395" y="4312"/>
                </a:lnTo>
                <a:lnTo>
                  <a:pt x="4461" y="4343"/>
                </a:lnTo>
                <a:lnTo>
                  <a:pt x="4525" y="4374"/>
                </a:lnTo>
                <a:lnTo>
                  <a:pt x="4591" y="4403"/>
                </a:lnTo>
                <a:lnTo>
                  <a:pt x="4657" y="4432"/>
                </a:lnTo>
                <a:lnTo>
                  <a:pt x="4724" y="4461"/>
                </a:lnTo>
                <a:lnTo>
                  <a:pt x="4789" y="4489"/>
                </a:lnTo>
                <a:lnTo>
                  <a:pt x="4856" y="4517"/>
                </a:lnTo>
                <a:lnTo>
                  <a:pt x="4822" y="4611"/>
                </a:lnTo>
                <a:lnTo>
                  <a:pt x="4789" y="4706"/>
                </a:lnTo>
                <a:lnTo>
                  <a:pt x="4756" y="4801"/>
                </a:lnTo>
                <a:lnTo>
                  <a:pt x="4726" y="4897"/>
                </a:lnTo>
                <a:lnTo>
                  <a:pt x="4695" y="4993"/>
                </a:lnTo>
                <a:lnTo>
                  <a:pt x="4665" y="5090"/>
                </a:lnTo>
                <a:lnTo>
                  <a:pt x="4637" y="5188"/>
                </a:lnTo>
                <a:lnTo>
                  <a:pt x="4610" y="5285"/>
                </a:lnTo>
                <a:lnTo>
                  <a:pt x="4583" y="5383"/>
                </a:lnTo>
                <a:lnTo>
                  <a:pt x="4557" y="5482"/>
                </a:lnTo>
                <a:lnTo>
                  <a:pt x="4533" y="5582"/>
                </a:lnTo>
                <a:lnTo>
                  <a:pt x="4509" y="5681"/>
                </a:lnTo>
                <a:lnTo>
                  <a:pt x="4486" y="5781"/>
                </a:lnTo>
                <a:lnTo>
                  <a:pt x="4465" y="5881"/>
                </a:lnTo>
                <a:lnTo>
                  <a:pt x="4444" y="5982"/>
                </a:lnTo>
                <a:lnTo>
                  <a:pt x="4425" y="6084"/>
                </a:lnTo>
                <a:lnTo>
                  <a:pt x="4406" y="6186"/>
                </a:lnTo>
                <a:lnTo>
                  <a:pt x="4388" y="6288"/>
                </a:lnTo>
                <a:lnTo>
                  <a:pt x="4372" y="6391"/>
                </a:lnTo>
                <a:lnTo>
                  <a:pt x="4356" y="6494"/>
                </a:lnTo>
                <a:lnTo>
                  <a:pt x="4342" y="6598"/>
                </a:lnTo>
                <a:lnTo>
                  <a:pt x="4328" y="6701"/>
                </a:lnTo>
                <a:lnTo>
                  <a:pt x="4315" y="6805"/>
                </a:lnTo>
                <a:lnTo>
                  <a:pt x="4304" y="6911"/>
                </a:lnTo>
                <a:lnTo>
                  <a:pt x="4294" y="7015"/>
                </a:lnTo>
                <a:lnTo>
                  <a:pt x="4284" y="7120"/>
                </a:lnTo>
                <a:lnTo>
                  <a:pt x="4275" y="7226"/>
                </a:lnTo>
                <a:lnTo>
                  <a:pt x="4268" y="7332"/>
                </a:lnTo>
                <a:lnTo>
                  <a:pt x="4262" y="7439"/>
                </a:lnTo>
                <a:lnTo>
                  <a:pt x="4257" y="7545"/>
                </a:lnTo>
                <a:lnTo>
                  <a:pt x="4253" y="7652"/>
                </a:lnTo>
                <a:lnTo>
                  <a:pt x="4248" y="7759"/>
                </a:lnTo>
                <a:lnTo>
                  <a:pt x="1073" y="7759"/>
                </a:lnTo>
                <a:lnTo>
                  <a:pt x="1081" y="7602"/>
                </a:lnTo>
                <a:lnTo>
                  <a:pt x="1092" y="7446"/>
                </a:lnTo>
                <a:lnTo>
                  <a:pt x="1107" y="7291"/>
                </a:lnTo>
                <a:lnTo>
                  <a:pt x="1125" y="7137"/>
                </a:lnTo>
                <a:lnTo>
                  <a:pt x="1146" y="6984"/>
                </a:lnTo>
                <a:lnTo>
                  <a:pt x="1171" y="6832"/>
                </a:lnTo>
                <a:lnTo>
                  <a:pt x="1200" y="6681"/>
                </a:lnTo>
                <a:lnTo>
                  <a:pt x="1231" y="6532"/>
                </a:lnTo>
                <a:lnTo>
                  <a:pt x="1265" y="6383"/>
                </a:lnTo>
                <a:lnTo>
                  <a:pt x="1304" y="6236"/>
                </a:lnTo>
                <a:lnTo>
                  <a:pt x="1345" y="6090"/>
                </a:lnTo>
                <a:lnTo>
                  <a:pt x="1389" y="5945"/>
                </a:lnTo>
                <a:lnTo>
                  <a:pt x="1437" y="5802"/>
                </a:lnTo>
                <a:lnTo>
                  <a:pt x="1487" y="5660"/>
                </a:lnTo>
                <a:lnTo>
                  <a:pt x="1540" y="5519"/>
                </a:lnTo>
                <a:lnTo>
                  <a:pt x="1597" y="5380"/>
                </a:lnTo>
                <a:lnTo>
                  <a:pt x="1656" y="5243"/>
                </a:lnTo>
                <a:lnTo>
                  <a:pt x="1719" y="5106"/>
                </a:lnTo>
                <a:lnTo>
                  <a:pt x="1785" y="4972"/>
                </a:lnTo>
                <a:lnTo>
                  <a:pt x="1852" y="4839"/>
                </a:lnTo>
                <a:lnTo>
                  <a:pt x="1923" y="4708"/>
                </a:lnTo>
                <a:lnTo>
                  <a:pt x="1997" y="4578"/>
                </a:lnTo>
                <a:lnTo>
                  <a:pt x="2074" y="4450"/>
                </a:lnTo>
                <a:lnTo>
                  <a:pt x="2153" y="4324"/>
                </a:lnTo>
                <a:lnTo>
                  <a:pt x="2234" y="4199"/>
                </a:lnTo>
                <a:lnTo>
                  <a:pt x="2319" y="4076"/>
                </a:lnTo>
                <a:lnTo>
                  <a:pt x="2405" y="3956"/>
                </a:lnTo>
                <a:lnTo>
                  <a:pt x="2496" y="3837"/>
                </a:lnTo>
                <a:lnTo>
                  <a:pt x="2587" y="3719"/>
                </a:lnTo>
                <a:lnTo>
                  <a:pt x="2681" y="3605"/>
                </a:lnTo>
                <a:lnTo>
                  <a:pt x="2779" y="3492"/>
                </a:lnTo>
                <a:lnTo>
                  <a:pt x="2878" y="3381"/>
                </a:lnTo>
                <a:close/>
                <a:moveTo>
                  <a:pt x="8474" y="7759"/>
                </a:moveTo>
                <a:lnTo>
                  <a:pt x="8474" y="5160"/>
                </a:lnTo>
                <a:lnTo>
                  <a:pt x="8559" y="5157"/>
                </a:lnTo>
                <a:lnTo>
                  <a:pt x="8644" y="5153"/>
                </a:lnTo>
                <a:lnTo>
                  <a:pt x="8728" y="5149"/>
                </a:lnTo>
                <a:lnTo>
                  <a:pt x="8812" y="5143"/>
                </a:lnTo>
                <a:lnTo>
                  <a:pt x="8896" y="5137"/>
                </a:lnTo>
                <a:lnTo>
                  <a:pt x="8980" y="5131"/>
                </a:lnTo>
                <a:lnTo>
                  <a:pt x="9063" y="5122"/>
                </a:lnTo>
                <a:lnTo>
                  <a:pt x="9146" y="5114"/>
                </a:lnTo>
                <a:lnTo>
                  <a:pt x="9230" y="5105"/>
                </a:lnTo>
                <a:lnTo>
                  <a:pt x="9313" y="5095"/>
                </a:lnTo>
                <a:lnTo>
                  <a:pt x="9395" y="5084"/>
                </a:lnTo>
                <a:lnTo>
                  <a:pt x="9477" y="5073"/>
                </a:lnTo>
                <a:lnTo>
                  <a:pt x="9559" y="5061"/>
                </a:lnTo>
                <a:lnTo>
                  <a:pt x="9641" y="5048"/>
                </a:lnTo>
                <a:lnTo>
                  <a:pt x="9723" y="5035"/>
                </a:lnTo>
                <a:lnTo>
                  <a:pt x="9804" y="5020"/>
                </a:lnTo>
                <a:lnTo>
                  <a:pt x="9885" y="5005"/>
                </a:lnTo>
                <a:lnTo>
                  <a:pt x="9965" y="4990"/>
                </a:lnTo>
                <a:lnTo>
                  <a:pt x="10046" y="4973"/>
                </a:lnTo>
                <a:lnTo>
                  <a:pt x="10126" y="4956"/>
                </a:lnTo>
                <a:lnTo>
                  <a:pt x="10206" y="4938"/>
                </a:lnTo>
                <a:lnTo>
                  <a:pt x="10287" y="4920"/>
                </a:lnTo>
                <a:lnTo>
                  <a:pt x="10366" y="4900"/>
                </a:lnTo>
                <a:lnTo>
                  <a:pt x="10445" y="4880"/>
                </a:lnTo>
                <a:lnTo>
                  <a:pt x="10524" y="4860"/>
                </a:lnTo>
                <a:lnTo>
                  <a:pt x="10602" y="4838"/>
                </a:lnTo>
                <a:lnTo>
                  <a:pt x="10681" y="4816"/>
                </a:lnTo>
                <a:lnTo>
                  <a:pt x="10759" y="4793"/>
                </a:lnTo>
                <a:lnTo>
                  <a:pt x="10836" y="4770"/>
                </a:lnTo>
                <a:lnTo>
                  <a:pt x="10914" y="4746"/>
                </a:lnTo>
                <a:lnTo>
                  <a:pt x="10990" y="4721"/>
                </a:lnTo>
                <a:lnTo>
                  <a:pt x="11066" y="4695"/>
                </a:lnTo>
                <a:lnTo>
                  <a:pt x="11099" y="4784"/>
                </a:lnTo>
                <a:lnTo>
                  <a:pt x="11130" y="4873"/>
                </a:lnTo>
                <a:lnTo>
                  <a:pt x="11161" y="4963"/>
                </a:lnTo>
                <a:lnTo>
                  <a:pt x="11191" y="5053"/>
                </a:lnTo>
                <a:lnTo>
                  <a:pt x="11219" y="5145"/>
                </a:lnTo>
                <a:lnTo>
                  <a:pt x="11247" y="5236"/>
                </a:lnTo>
                <a:lnTo>
                  <a:pt x="11274" y="5328"/>
                </a:lnTo>
                <a:lnTo>
                  <a:pt x="11299" y="5420"/>
                </a:lnTo>
                <a:lnTo>
                  <a:pt x="11325" y="5513"/>
                </a:lnTo>
                <a:lnTo>
                  <a:pt x="11349" y="5607"/>
                </a:lnTo>
                <a:lnTo>
                  <a:pt x="11372" y="5701"/>
                </a:lnTo>
                <a:lnTo>
                  <a:pt x="11395" y="5795"/>
                </a:lnTo>
                <a:lnTo>
                  <a:pt x="11415" y="5889"/>
                </a:lnTo>
                <a:lnTo>
                  <a:pt x="11436" y="5984"/>
                </a:lnTo>
                <a:lnTo>
                  <a:pt x="11455" y="6080"/>
                </a:lnTo>
                <a:lnTo>
                  <a:pt x="11474" y="6176"/>
                </a:lnTo>
                <a:lnTo>
                  <a:pt x="11491" y="6272"/>
                </a:lnTo>
                <a:lnTo>
                  <a:pt x="11509" y="6368"/>
                </a:lnTo>
                <a:lnTo>
                  <a:pt x="11524" y="6466"/>
                </a:lnTo>
                <a:lnTo>
                  <a:pt x="11538" y="6563"/>
                </a:lnTo>
                <a:lnTo>
                  <a:pt x="11553" y="6661"/>
                </a:lnTo>
                <a:lnTo>
                  <a:pt x="11565" y="6759"/>
                </a:lnTo>
                <a:lnTo>
                  <a:pt x="11577" y="6857"/>
                </a:lnTo>
                <a:lnTo>
                  <a:pt x="11589" y="6957"/>
                </a:lnTo>
                <a:lnTo>
                  <a:pt x="11598" y="7056"/>
                </a:lnTo>
                <a:lnTo>
                  <a:pt x="11607" y="7155"/>
                </a:lnTo>
                <a:lnTo>
                  <a:pt x="11615" y="7255"/>
                </a:lnTo>
                <a:lnTo>
                  <a:pt x="11623" y="7356"/>
                </a:lnTo>
                <a:lnTo>
                  <a:pt x="11629" y="7456"/>
                </a:lnTo>
                <a:lnTo>
                  <a:pt x="11634" y="7557"/>
                </a:lnTo>
                <a:lnTo>
                  <a:pt x="11638" y="7658"/>
                </a:lnTo>
                <a:lnTo>
                  <a:pt x="11641" y="7759"/>
                </a:lnTo>
                <a:lnTo>
                  <a:pt x="8474" y="7759"/>
                </a:lnTo>
                <a:close/>
                <a:moveTo>
                  <a:pt x="10879" y="11791"/>
                </a:moveTo>
                <a:lnTo>
                  <a:pt x="10807" y="11768"/>
                </a:lnTo>
                <a:lnTo>
                  <a:pt x="10735" y="11747"/>
                </a:lnTo>
                <a:lnTo>
                  <a:pt x="10663" y="11726"/>
                </a:lnTo>
                <a:lnTo>
                  <a:pt x="10590" y="11706"/>
                </a:lnTo>
                <a:lnTo>
                  <a:pt x="10518" y="11686"/>
                </a:lnTo>
                <a:lnTo>
                  <a:pt x="10446" y="11667"/>
                </a:lnTo>
                <a:lnTo>
                  <a:pt x="10373" y="11649"/>
                </a:lnTo>
                <a:lnTo>
                  <a:pt x="10299" y="11631"/>
                </a:lnTo>
                <a:lnTo>
                  <a:pt x="10226" y="11614"/>
                </a:lnTo>
                <a:lnTo>
                  <a:pt x="10152" y="11598"/>
                </a:lnTo>
                <a:lnTo>
                  <a:pt x="10078" y="11582"/>
                </a:lnTo>
                <a:lnTo>
                  <a:pt x="10003" y="11566"/>
                </a:lnTo>
                <a:lnTo>
                  <a:pt x="9929" y="11552"/>
                </a:lnTo>
                <a:lnTo>
                  <a:pt x="9854" y="11538"/>
                </a:lnTo>
                <a:lnTo>
                  <a:pt x="9780" y="11525"/>
                </a:lnTo>
                <a:lnTo>
                  <a:pt x="9704" y="11512"/>
                </a:lnTo>
                <a:lnTo>
                  <a:pt x="9629" y="11500"/>
                </a:lnTo>
                <a:lnTo>
                  <a:pt x="9553" y="11488"/>
                </a:lnTo>
                <a:lnTo>
                  <a:pt x="9477" y="11477"/>
                </a:lnTo>
                <a:lnTo>
                  <a:pt x="9401" y="11467"/>
                </a:lnTo>
                <a:lnTo>
                  <a:pt x="9325" y="11458"/>
                </a:lnTo>
                <a:lnTo>
                  <a:pt x="9249" y="11449"/>
                </a:lnTo>
                <a:lnTo>
                  <a:pt x="9172" y="11440"/>
                </a:lnTo>
                <a:lnTo>
                  <a:pt x="9095" y="11433"/>
                </a:lnTo>
                <a:lnTo>
                  <a:pt x="9018" y="11425"/>
                </a:lnTo>
                <a:lnTo>
                  <a:pt x="8941" y="11419"/>
                </a:lnTo>
                <a:lnTo>
                  <a:pt x="8864" y="11413"/>
                </a:lnTo>
                <a:lnTo>
                  <a:pt x="8786" y="11408"/>
                </a:lnTo>
                <a:lnTo>
                  <a:pt x="8708" y="11404"/>
                </a:lnTo>
                <a:lnTo>
                  <a:pt x="8630" y="11400"/>
                </a:lnTo>
                <a:lnTo>
                  <a:pt x="8552" y="11396"/>
                </a:lnTo>
                <a:lnTo>
                  <a:pt x="8474" y="11394"/>
                </a:lnTo>
                <a:lnTo>
                  <a:pt x="8474" y="8277"/>
                </a:lnTo>
                <a:lnTo>
                  <a:pt x="11641" y="8277"/>
                </a:lnTo>
                <a:lnTo>
                  <a:pt x="11637" y="8394"/>
                </a:lnTo>
                <a:lnTo>
                  <a:pt x="11632" y="8512"/>
                </a:lnTo>
                <a:lnTo>
                  <a:pt x="11626" y="8628"/>
                </a:lnTo>
                <a:lnTo>
                  <a:pt x="11617" y="8746"/>
                </a:lnTo>
                <a:lnTo>
                  <a:pt x="11608" y="8862"/>
                </a:lnTo>
                <a:lnTo>
                  <a:pt x="11598" y="8977"/>
                </a:lnTo>
                <a:lnTo>
                  <a:pt x="11586" y="9092"/>
                </a:lnTo>
                <a:lnTo>
                  <a:pt x="11572" y="9207"/>
                </a:lnTo>
                <a:lnTo>
                  <a:pt x="11558" y="9321"/>
                </a:lnTo>
                <a:lnTo>
                  <a:pt x="11542" y="9435"/>
                </a:lnTo>
                <a:lnTo>
                  <a:pt x="11525" y="9548"/>
                </a:lnTo>
                <a:lnTo>
                  <a:pt x="11506" y="9661"/>
                </a:lnTo>
                <a:lnTo>
                  <a:pt x="11486" y="9773"/>
                </a:lnTo>
                <a:lnTo>
                  <a:pt x="11466" y="9884"/>
                </a:lnTo>
                <a:lnTo>
                  <a:pt x="11443" y="9995"/>
                </a:lnTo>
                <a:lnTo>
                  <a:pt x="11419" y="10106"/>
                </a:lnTo>
                <a:lnTo>
                  <a:pt x="11395" y="10216"/>
                </a:lnTo>
                <a:lnTo>
                  <a:pt x="11368" y="10325"/>
                </a:lnTo>
                <a:lnTo>
                  <a:pt x="11341" y="10434"/>
                </a:lnTo>
                <a:lnTo>
                  <a:pt x="11313" y="10543"/>
                </a:lnTo>
                <a:lnTo>
                  <a:pt x="11283" y="10650"/>
                </a:lnTo>
                <a:lnTo>
                  <a:pt x="11252" y="10757"/>
                </a:lnTo>
                <a:lnTo>
                  <a:pt x="11220" y="10863"/>
                </a:lnTo>
                <a:lnTo>
                  <a:pt x="11186" y="10969"/>
                </a:lnTo>
                <a:lnTo>
                  <a:pt x="11152" y="11074"/>
                </a:lnTo>
                <a:lnTo>
                  <a:pt x="11117" y="11178"/>
                </a:lnTo>
                <a:lnTo>
                  <a:pt x="11080" y="11282"/>
                </a:lnTo>
                <a:lnTo>
                  <a:pt x="11042" y="11386"/>
                </a:lnTo>
                <a:lnTo>
                  <a:pt x="11003" y="11488"/>
                </a:lnTo>
                <a:lnTo>
                  <a:pt x="10962" y="11590"/>
                </a:lnTo>
                <a:lnTo>
                  <a:pt x="10921" y="11690"/>
                </a:lnTo>
                <a:lnTo>
                  <a:pt x="10879" y="11791"/>
                </a:lnTo>
                <a:close/>
                <a:moveTo>
                  <a:pt x="11162" y="12440"/>
                </a:moveTo>
                <a:lnTo>
                  <a:pt x="11275" y="12484"/>
                </a:lnTo>
                <a:lnTo>
                  <a:pt x="11387" y="12529"/>
                </a:lnTo>
                <a:lnTo>
                  <a:pt x="11497" y="12575"/>
                </a:lnTo>
                <a:lnTo>
                  <a:pt x="11606" y="12624"/>
                </a:lnTo>
                <a:lnTo>
                  <a:pt x="11715" y="12674"/>
                </a:lnTo>
                <a:lnTo>
                  <a:pt x="11824" y="12726"/>
                </a:lnTo>
                <a:lnTo>
                  <a:pt x="11930" y="12779"/>
                </a:lnTo>
                <a:lnTo>
                  <a:pt x="12036" y="12833"/>
                </a:lnTo>
                <a:lnTo>
                  <a:pt x="12142" y="12889"/>
                </a:lnTo>
                <a:lnTo>
                  <a:pt x="12245" y="12946"/>
                </a:lnTo>
                <a:lnTo>
                  <a:pt x="12349" y="13005"/>
                </a:lnTo>
                <a:lnTo>
                  <a:pt x="12451" y="13065"/>
                </a:lnTo>
                <a:lnTo>
                  <a:pt x="12552" y="13127"/>
                </a:lnTo>
                <a:lnTo>
                  <a:pt x="12653" y="13191"/>
                </a:lnTo>
                <a:lnTo>
                  <a:pt x="12751" y="13255"/>
                </a:lnTo>
                <a:lnTo>
                  <a:pt x="12850" y="13320"/>
                </a:lnTo>
                <a:lnTo>
                  <a:pt x="12759" y="13395"/>
                </a:lnTo>
                <a:lnTo>
                  <a:pt x="12666" y="13469"/>
                </a:lnTo>
                <a:lnTo>
                  <a:pt x="12573" y="13540"/>
                </a:lnTo>
                <a:lnTo>
                  <a:pt x="12477" y="13612"/>
                </a:lnTo>
                <a:lnTo>
                  <a:pt x="12381" y="13681"/>
                </a:lnTo>
                <a:lnTo>
                  <a:pt x="12283" y="13748"/>
                </a:lnTo>
                <a:lnTo>
                  <a:pt x="12185" y="13814"/>
                </a:lnTo>
                <a:lnTo>
                  <a:pt x="12084" y="13878"/>
                </a:lnTo>
                <a:lnTo>
                  <a:pt x="11984" y="13940"/>
                </a:lnTo>
                <a:lnTo>
                  <a:pt x="11881" y="14001"/>
                </a:lnTo>
                <a:lnTo>
                  <a:pt x="11779" y="14062"/>
                </a:lnTo>
                <a:lnTo>
                  <a:pt x="11674" y="14119"/>
                </a:lnTo>
                <a:lnTo>
                  <a:pt x="11568" y="14175"/>
                </a:lnTo>
                <a:lnTo>
                  <a:pt x="11461" y="14229"/>
                </a:lnTo>
                <a:lnTo>
                  <a:pt x="11354" y="14282"/>
                </a:lnTo>
                <a:lnTo>
                  <a:pt x="11245" y="14333"/>
                </a:lnTo>
                <a:lnTo>
                  <a:pt x="11136" y="14382"/>
                </a:lnTo>
                <a:lnTo>
                  <a:pt x="11025" y="14429"/>
                </a:lnTo>
                <a:lnTo>
                  <a:pt x="10914" y="14475"/>
                </a:lnTo>
                <a:lnTo>
                  <a:pt x="10802" y="14519"/>
                </a:lnTo>
                <a:lnTo>
                  <a:pt x="10688" y="14561"/>
                </a:lnTo>
                <a:lnTo>
                  <a:pt x="10573" y="14601"/>
                </a:lnTo>
                <a:lnTo>
                  <a:pt x="10458" y="14639"/>
                </a:lnTo>
                <a:lnTo>
                  <a:pt x="10342" y="14676"/>
                </a:lnTo>
                <a:lnTo>
                  <a:pt x="10225" y="14710"/>
                </a:lnTo>
                <a:lnTo>
                  <a:pt x="10107" y="14743"/>
                </a:lnTo>
                <a:lnTo>
                  <a:pt x="9989" y="14774"/>
                </a:lnTo>
                <a:lnTo>
                  <a:pt x="9869" y="14802"/>
                </a:lnTo>
                <a:lnTo>
                  <a:pt x="9749" y="14829"/>
                </a:lnTo>
                <a:lnTo>
                  <a:pt x="9628" y="14854"/>
                </a:lnTo>
                <a:lnTo>
                  <a:pt x="9507" y="14877"/>
                </a:lnTo>
                <a:lnTo>
                  <a:pt x="9383" y="14898"/>
                </a:lnTo>
                <a:lnTo>
                  <a:pt x="9450" y="14833"/>
                </a:lnTo>
                <a:lnTo>
                  <a:pt x="9516" y="14767"/>
                </a:lnTo>
                <a:lnTo>
                  <a:pt x="9582" y="14700"/>
                </a:lnTo>
                <a:lnTo>
                  <a:pt x="9645" y="14633"/>
                </a:lnTo>
                <a:lnTo>
                  <a:pt x="9710" y="14564"/>
                </a:lnTo>
                <a:lnTo>
                  <a:pt x="9772" y="14495"/>
                </a:lnTo>
                <a:lnTo>
                  <a:pt x="9835" y="14424"/>
                </a:lnTo>
                <a:lnTo>
                  <a:pt x="9897" y="14354"/>
                </a:lnTo>
                <a:lnTo>
                  <a:pt x="9958" y="14282"/>
                </a:lnTo>
                <a:lnTo>
                  <a:pt x="10019" y="14210"/>
                </a:lnTo>
                <a:lnTo>
                  <a:pt x="10078" y="14137"/>
                </a:lnTo>
                <a:lnTo>
                  <a:pt x="10138" y="14064"/>
                </a:lnTo>
                <a:lnTo>
                  <a:pt x="10195" y="13988"/>
                </a:lnTo>
                <a:lnTo>
                  <a:pt x="10254" y="13913"/>
                </a:lnTo>
                <a:lnTo>
                  <a:pt x="10310" y="13837"/>
                </a:lnTo>
                <a:lnTo>
                  <a:pt x="10367" y="13761"/>
                </a:lnTo>
                <a:lnTo>
                  <a:pt x="10422" y="13684"/>
                </a:lnTo>
                <a:lnTo>
                  <a:pt x="10476" y="13606"/>
                </a:lnTo>
                <a:lnTo>
                  <a:pt x="10531" y="13526"/>
                </a:lnTo>
                <a:lnTo>
                  <a:pt x="10584" y="13447"/>
                </a:lnTo>
                <a:lnTo>
                  <a:pt x="10636" y="13367"/>
                </a:lnTo>
                <a:lnTo>
                  <a:pt x="10688" y="13286"/>
                </a:lnTo>
                <a:lnTo>
                  <a:pt x="10739" y="13204"/>
                </a:lnTo>
                <a:lnTo>
                  <a:pt x="10789" y="13121"/>
                </a:lnTo>
                <a:lnTo>
                  <a:pt x="10839" y="13039"/>
                </a:lnTo>
                <a:lnTo>
                  <a:pt x="10888" y="12955"/>
                </a:lnTo>
                <a:lnTo>
                  <a:pt x="10935" y="12871"/>
                </a:lnTo>
                <a:lnTo>
                  <a:pt x="10982" y="12786"/>
                </a:lnTo>
                <a:lnTo>
                  <a:pt x="11028" y="12701"/>
                </a:lnTo>
                <a:lnTo>
                  <a:pt x="11074" y="12614"/>
                </a:lnTo>
                <a:lnTo>
                  <a:pt x="11119" y="12528"/>
                </a:lnTo>
                <a:lnTo>
                  <a:pt x="11162" y="12440"/>
                </a:lnTo>
                <a:close/>
                <a:moveTo>
                  <a:pt x="8474" y="14988"/>
                </a:moveTo>
                <a:lnTo>
                  <a:pt x="8474" y="11911"/>
                </a:lnTo>
                <a:lnTo>
                  <a:pt x="8545" y="11913"/>
                </a:lnTo>
                <a:lnTo>
                  <a:pt x="8616" y="11916"/>
                </a:lnTo>
                <a:lnTo>
                  <a:pt x="8687" y="11920"/>
                </a:lnTo>
                <a:lnTo>
                  <a:pt x="8757" y="11924"/>
                </a:lnTo>
                <a:lnTo>
                  <a:pt x="8828" y="11929"/>
                </a:lnTo>
                <a:lnTo>
                  <a:pt x="8899" y="11934"/>
                </a:lnTo>
                <a:lnTo>
                  <a:pt x="8969" y="11940"/>
                </a:lnTo>
                <a:lnTo>
                  <a:pt x="9039" y="11946"/>
                </a:lnTo>
                <a:lnTo>
                  <a:pt x="9108" y="11953"/>
                </a:lnTo>
                <a:lnTo>
                  <a:pt x="9178" y="11960"/>
                </a:lnTo>
                <a:lnTo>
                  <a:pt x="9248" y="11968"/>
                </a:lnTo>
                <a:lnTo>
                  <a:pt x="9317" y="11976"/>
                </a:lnTo>
                <a:lnTo>
                  <a:pt x="9387" y="11986"/>
                </a:lnTo>
                <a:lnTo>
                  <a:pt x="9455" y="11995"/>
                </a:lnTo>
                <a:lnTo>
                  <a:pt x="9524" y="12005"/>
                </a:lnTo>
                <a:lnTo>
                  <a:pt x="9593" y="12016"/>
                </a:lnTo>
                <a:lnTo>
                  <a:pt x="9661" y="12027"/>
                </a:lnTo>
                <a:lnTo>
                  <a:pt x="9729" y="12039"/>
                </a:lnTo>
                <a:lnTo>
                  <a:pt x="9797" y="12051"/>
                </a:lnTo>
                <a:lnTo>
                  <a:pt x="9865" y="12064"/>
                </a:lnTo>
                <a:lnTo>
                  <a:pt x="9932" y="12077"/>
                </a:lnTo>
                <a:lnTo>
                  <a:pt x="10000" y="12091"/>
                </a:lnTo>
                <a:lnTo>
                  <a:pt x="10067" y="12106"/>
                </a:lnTo>
                <a:lnTo>
                  <a:pt x="10134" y="12121"/>
                </a:lnTo>
                <a:lnTo>
                  <a:pt x="10200" y="12136"/>
                </a:lnTo>
                <a:lnTo>
                  <a:pt x="10267" y="12153"/>
                </a:lnTo>
                <a:lnTo>
                  <a:pt x="10334" y="12169"/>
                </a:lnTo>
                <a:lnTo>
                  <a:pt x="10399" y="12187"/>
                </a:lnTo>
                <a:lnTo>
                  <a:pt x="10465" y="12204"/>
                </a:lnTo>
                <a:lnTo>
                  <a:pt x="10531" y="12223"/>
                </a:lnTo>
                <a:lnTo>
                  <a:pt x="10596" y="12242"/>
                </a:lnTo>
                <a:lnTo>
                  <a:pt x="10661" y="12262"/>
                </a:lnTo>
                <a:lnTo>
                  <a:pt x="10610" y="12363"/>
                </a:lnTo>
                <a:lnTo>
                  <a:pt x="10557" y="12462"/>
                </a:lnTo>
                <a:lnTo>
                  <a:pt x="10504" y="12561"/>
                </a:lnTo>
                <a:lnTo>
                  <a:pt x="10450" y="12659"/>
                </a:lnTo>
                <a:lnTo>
                  <a:pt x="10393" y="12757"/>
                </a:lnTo>
                <a:lnTo>
                  <a:pt x="10337" y="12853"/>
                </a:lnTo>
                <a:lnTo>
                  <a:pt x="10279" y="12948"/>
                </a:lnTo>
                <a:lnTo>
                  <a:pt x="10220" y="13042"/>
                </a:lnTo>
                <a:lnTo>
                  <a:pt x="10159" y="13135"/>
                </a:lnTo>
                <a:lnTo>
                  <a:pt x="10099" y="13228"/>
                </a:lnTo>
                <a:lnTo>
                  <a:pt x="10036" y="13319"/>
                </a:lnTo>
                <a:lnTo>
                  <a:pt x="9972" y="13410"/>
                </a:lnTo>
                <a:lnTo>
                  <a:pt x="9909" y="13499"/>
                </a:lnTo>
                <a:lnTo>
                  <a:pt x="9843" y="13588"/>
                </a:lnTo>
                <a:lnTo>
                  <a:pt x="9776" y="13675"/>
                </a:lnTo>
                <a:lnTo>
                  <a:pt x="9710" y="13761"/>
                </a:lnTo>
                <a:lnTo>
                  <a:pt x="9641" y="13846"/>
                </a:lnTo>
                <a:lnTo>
                  <a:pt x="9571" y="13930"/>
                </a:lnTo>
                <a:lnTo>
                  <a:pt x="9501" y="14012"/>
                </a:lnTo>
                <a:lnTo>
                  <a:pt x="9430" y="14095"/>
                </a:lnTo>
                <a:lnTo>
                  <a:pt x="9358" y="14175"/>
                </a:lnTo>
                <a:lnTo>
                  <a:pt x="9284" y="14255"/>
                </a:lnTo>
                <a:lnTo>
                  <a:pt x="9210" y="14333"/>
                </a:lnTo>
                <a:lnTo>
                  <a:pt x="9135" y="14410"/>
                </a:lnTo>
                <a:lnTo>
                  <a:pt x="9059" y="14487"/>
                </a:lnTo>
                <a:lnTo>
                  <a:pt x="8982" y="14562"/>
                </a:lnTo>
                <a:lnTo>
                  <a:pt x="8904" y="14636"/>
                </a:lnTo>
                <a:lnTo>
                  <a:pt x="8825" y="14708"/>
                </a:lnTo>
                <a:lnTo>
                  <a:pt x="8746" y="14779"/>
                </a:lnTo>
                <a:lnTo>
                  <a:pt x="8666" y="14850"/>
                </a:lnTo>
                <a:lnTo>
                  <a:pt x="8584" y="14918"/>
                </a:lnTo>
                <a:lnTo>
                  <a:pt x="8502" y="14987"/>
                </a:lnTo>
                <a:lnTo>
                  <a:pt x="8474" y="14988"/>
                </a:lnTo>
                <a:close/>
                <a:moveTo>
                  <a:pt x="7036" y="14898"/>
                </a:moveTo>
                <a:lnTo>
                  <a:pt x="6913" y="14877"/>
                </a:lnTo>
                <a:lnTo>
                  <a:pt x="6791" y="14854"/>
                </a:lnTo>
                <a:lnTo>
                  <a:pt x="6670" y="14829"/>
                </a:lnTo>
                <a:lnTo>
                  <a:pt x="6550" y="14802"/>
                </a:lnTo>
                <a:lnTo>
                  <a:pt x="6431" y="14774"/>
                </a:lnTo>
                <a:lnTo>
                  <a:pt x="6312" y="14743"/>
                </a:lnTo>
                <a:lnTo>
                  <a:pt x="6194" y="14710"/>
                </a:lnTo>
                <a:lnTo>
                  <a:pt x="6077" y="14676"/>
                </a:lnTo>
                <a:lnTo>
                  <a:pt x="5961" y="14639"/>
                </a:lnTo>
                <a:lnTo>
                  <a:pt x="5846" y="14601"/>
                </a:lnTo>
                <a:lnTo>
                  <a:pt x="5731" y="14561"/>
                </a:lnTo>
                <a:lnTo>
                  <a:pt x="5618" y="14519"/>
                </a:lnTo>
                <a:lnTo>
                  <a:pt x="5505" y="14475"/>
                </a:lnTo>
                <a:lnTo>
                  <a:pt x="5395" y="14429"/>
                </a:lnTo>
                <a:lnTo>
                  <a:pt x="5284" y="14382"/>
                </a:lnTo>
                <a:lnTo>
                  <a:pt x="5174" y="14333"/>
                </a:lnTo>
                <a:lnTo>
                  <a:pt x="5065" y="14282"/>
                </a:lnTo>
                <a:lnTo>
                  <a:pt x="4958" y="14229"/>
                </a:lnTo>
                <a:lnTo>
                  <a:pt x="4851" y="14175"/>
                </a:lnTo>
                <a:lnTo>
                  <a:pt x="4746" y="14119"/>
                </a:lnTo>
                <a:lnTo>
                  <a:pt x="4641" y="14062"/>
                </a:lnTo>
                <a:lnTo>
                  <a:pt x="4538" y="14001"/>
                </a:lnTo>
                <a:lnTo>
                  <a:pt x="4436" y="13940"/>
                </a:lnTo>
                <a:lnTo>
                  <a:pt x="4335" y="13878"/>
                </a:lnTo>
                <a:lnTo>
                  <a:pt x="4235" y="13814"/>
                </a:lnTo>
                <a:lnTo>
                  <a:pt x="4137" y="13748"/>
                </a:lnTo>
                <a:lnTo>
                  <a:pt x="4038" y="13681"/>
                </a:lnTo>
                <a:lnTo>
                  <a:pt x="3943" y="13612"/>
                </a:lnTo>
                <a:lnTo>
                  <a:pt x="3847" y="13540"/>
                </a:lnTo>
                <a:lnTo>
                  <a:pt x="3753" y="13469"/>
                </a:lnTo>
                <a:lnTo>
                  <a:pt x="3660" y="13395"/>
                </a:lnTo>
                <a:lnTo>
                  <a:pt x="3569" y="13320"/>
                </a:lnTo>
                <a:lnTo>
                  <a:pt x="3668" y="13255"/>
                </a:lnTo>
                <a:lnTo>
                  <a:pt x="3767" y="13191"/>
                </a:lnTo>
                <a:lnTo>
                  <a:pt x="3867" y="13127"/>
                </a:lnTo>
                <a:lnTo>
                  <a:pt x="3968" y="13065"/>
                </a:lnTo>
                <a:lnTo>
                  <a:pt x="4071" y="13005"/>
                </a:lnTo>
                <a:lnTo>
                  <a:pt x="4174" y="12946"/>
                </a:lnTo>
                <a:lnTo>
                  <a:pt x="4278" y="12889"/>
                </a:lnTo>
                <a:lnTo>
                  <a:pt x="4383" y="12833"/>
                </a:lnTo>
                <a:lnTo>
                  <a:pt x="4489" y="12779"/>
                </a:lnTo>
                <a:lnTo>
                  <a:pt x="4596" y="12726"/>
                </a:lnTo>
                <a:lnTo>
                  <a:pt x="4704" y="12674"/>
                </a:lnTo>
                <a:lnTo>
                  <a:pt x="4813" y="12624"/>
                </a:lnTo>
                <a:lnTo>
                  <a:pt x="4923" y="12575"/>
                </a:lnTo>
                <a:lnTo>
                  <a:pt x="5033" y="12529"/>
                </a:lnTo>
                <a:lnTo>
                  <a:pt x="5144" y="12484"/>
                </a:lnTo>
                <a:lnTo>
                  <a:pt x="5257" y="12440"/>
                </a:lnTo>
                <a:lnTo>
                  <a:pt x="5301" y="12528"/>
                </a:lnTo>
                <a:lnTo>
                  <a:pt x="5345" y="12614"/>
                </a:lnTo>
                <a:lnTo>
                  <a:pt x="5391" y="12701"/>
                </a:lnTo>
                <a:lnTo>
                  <a:pt x="5437" y="12786"/>
                </a:lnTo>
                <a:lnTo>
                  <a:pt x="5484" y="12871"/>
                </a:lnTo>
                <a:lnTo>
                  <a:pt x="5532" y="12955"/>
                </a:lnTo>
                <a:lnTo>
                  <a:pt x="5580" y="13039"/>
                </a:lnTo>
                <a:lnTo>
                  <a:pt x="5630" y="13121"/>
                </a:lnTo>
                <a:lnTo>
                  <a:pt x="5680" y="13204"/>
                </a:lnTo>
                <a:lnTo>
                  <a:pt x="5731" y="13286"/>
                </a:lnTo>
                <a:lnTo>
                  <a:pt x="5783" y="13367"/>
                </a:lnTo>
                <a:lnTo>
                  <a:pt x="5835" y="13447"/>
                </a:lnTo>
                <a:lnTo>
                  <a:pt x="5888" y="13526"/>
                </a:lnTo>
                <a:lnTo>
                  <a:pt x="5943" y="13606"/>
                </a:lnTo>
                <a:lnTo>
                  <a:pt x="5997" y="13684"/>
                </a:lnTo>
                <a:lnTo>
                  <a:pt x="6052" y="13761"/>
                </a:lnTo>
                <a:lnTo>
                  <a:pt x="6109" y="13837"/>
                </a:lnTo>
                <a:lnTo>
                  <a:pt x="6166" y="13913"/>
                </a:lnTo>
                <a:lnTo>
                  <a:pt x="6224" y="13988"/>
                </a:lnTo>
                <a:lnTo>
                  <a:pt x="6282" y="14064"/>
                </a:lnTo>
                <a:lnTo>
                  <a:pt x="6341" y="14137"/>
                </a:lnTo>
                <a:lnTo>
                  <a:pt x="6400" y="14210"/>
                </a:lnTo>
                <a:lnTo>
                  <a:pt x="6461" y="14282"/>
                </a:lnTo>
                <a:lnTo>
                  <a:pt x="6522" y="14354"/>
                </a:lnTo>
                <a:lnTo>
                  <a:pt x="6584" y="14424"/>
                </a:lnTo>
                <a:lnTo>
                  <a:pt x="6647" y="14495"/>
                </a:lnTo>
                <a:lnTo>
                  <a:pt x="6710" y="14564"/>
                </a:lnTo>
                <a:lnTo>
                  <a:pt x="6774" y="14633"/>
                </a:lnTo>
                <a:lnTo>
                  <a:pt x="6839" y="14700"/>
                </a:lnTo>
                <a:lnTo>
                  <a:pt x="6903" y="14767"/>
                </a:lnTo>
                <a:lnTo>
                  <a:pt x="6969" y="14833"/>
                </a:lnTo>
                <a:lnTo>
                  <a:pt x="7036" y="14898"/>
                </a:lnTo>
                <a:close/>
                <a:moveTo>
                  <a:pt x="7945" y="8277"/>
                </a:moveTo>
                <a:lnTo>
                  <a:pt x="7945" y="11394"/>
                </a:lnTo>
                <a:lnTo>
                  <a:pt x="7867" y="11396"/>
                </a:lnTo>
                <a:lnTo>
                  <a:pt x="7789" y="11400"/>
                </a:lnTo>
                <a:lnTo>
                  <a:pt x="7711" y="11404"/>
                </a:lnTo>
                <a:lnTo>
                  <a:pt x="7633" y="11408"/>
                </a:lnTo>
                <a:lnTo>
                  <a:pt x="7555" y="11413"/>
                </a:lnTo>
                <a:lnTo>
                  <a:pt x="7478" y="11419"/>
                </a:lnTo>
                <a:lnTo>
                  <a:pt x="7401" y="11425"/>
                </a:lnTo>
                <a:lnTo>
                  <a:pt x="7324" y="11433"/>
                </a:lnTo>
                <a:lnTo>
                  <a:pt x="7247" y="11440"/>
                </a:lnTo>
                <a:lnTo>
                  <a:pt x="7170" y="11449"/>
                </a:lnTo>
                <a:lnTo>
                  <a:pt x="7094" y="11458"/>
                </a:lnTo>
                <a:lnTo>
                  <a:pt x="7018" y="11467"/>
                </a:lnTo>
                <a:lnTo>
                  <a:pt x="6942" y="11477"/>
                </a:lnTo>
                <a:lnTo>
                  <a:pt x="6866" y="11488"/>
                </a:lnTo>
                <a:lnTo>
                  <a:pt x="6790" y="11500"/>
                </a:lnTo>
                <a:lnTo>
                  <a:pt x="6715" y="11512"/>
                </a:lnTo>
                <a:lnTo>
                  <a:pt x="6640" y="11525"/>
                </a:lnTo>
                <a:lnTo>
                  <a:pt x="6565" y="11538"/>
                </a:lnTo>
                <a:lnTo>
                  <a:pt x="6491" y="11552"/>
                </a:lnTo>
                <a:lnTo>
                  <a:pt x="6416" y="11566"/>
                </a:lnTo>
                <a:lnTo>
                  <a:pt x="6342" y="11582"/>
                </a:lnTo>
                <a:lnTo>
                  <a:pt x="6268" y="11598"/>
                </a:lnTo>
                <a:lnTo>
                  <a:pt x="6194" y="11614"/>
                </a:lnTo>
                <a:lnTo>
                  <a:pt x="6120" y="11631"/>
                </a:lnTo>
                <a:lnTo>
                  <a:pt x="6047" y="11649"/>
                </a:lnTo>
                <a:lnTo>
                  <a:pt x="5973" y="11667"/>
                </a:lnTo>
                <a:lnTo>
                  <a:pt x="5901" y="11686"/>
                </a:lnTo>
                <a:lnTo>
                  <a:pt x="5829" y="11706"/>
                </a:lnTo>
                <a:lnTo>
                  <a:pt x="5756" y="11726"/>
                </a:lnTo>
                <a:lnTo>
                  <a:pt x="5684" y="11747"/>
                </a:lnTo>
                <a:lnTo>
                  <a:pt x="5612" y="11768"/>
                </a:lnTo>
                <a:lnTo>
                  <a:pt x="5540" y="11791"/>
                </a:lnTo>
                <a:lnTo>
                  <a:pt x="5498" y="11690"/>
                </a:lnTo>
                <a:lnTo>
                  <a:pt x="5457" y="11590"/>
                </a:lnTo>
                <a:lnTo>
                  <a:pt x="5417" y="11488"/>
                </a:lnTo>
                <a:lnTo>
                  <a:pt x="5377" y="11386"/>
                </a:lnTo>
                <a:lnTo>
                  <a:pt x="5339" y="11282"/>
                </a:lnTo>
                <a:lnTo>
                  <a:pt x="5303" y="11178"/>
                </a:lnTo>
                <a:lnTo>
                  <a:pt x="5267" y="11074"/>
                </a:lnTo>
                <a:lnTo>
                  <a:pt x="5233" y="10969"/>
                </a:lnTo>
                <a:lnTo>
                  <a:pt x="5200" y="10863"/>
                </a:lnTo>
                <a:lnTo>
                  <a:pt x="5167" y="10757"/>
                </a:lnTo>
                <a:lnTo>
                  <a:pt x="5136" y="10650"/>
                </a:lnTo>
                <a:lnTo>
                  <a:pt x="5106" y="10543"/>
                </a:lnTo>
                <a:lnTo>
                  <a:pt x="5079" y="10434"/>
                </a:lnTo>
                <a:lnTo>
                  <a:pt x="5051" y="10325"/>
                </a:lnTo>
                <a:lnTo>
                  <a:pt x="5025" y="10216"/>
                </a:lnTo>
                <a:lnTo>
                  <a:pt x="5000" y="10106"/>
                </a:lnTo>
                <a:lnTo>
                  <a:pt x="4976" y="9995"/>
                </a:lnTo>
                <a:lnTo>
                  <a:pt x="4954" y="9884"/>
                </a:lnTo>
                <a:lnTo>
                  <a:pt x="4933" y="9773"/>
                </a:lnTo>
                <a:lnTo>
                  <a:pt x="4913" y="9661"/>
                </a:lnTo>
                <a:lnTo>
                  <a:pt x="4895" y="9548"/>
                </a:lnTo>
                <a:lnTo>
                  <a:pt x="4877" y="9435"/>
                </a:lnTo>
                <a:lnTo>
                  <a:pt x="4861" y="9321"/>
                </a:lnTo>
                <a:lnTo>
                  <a:pt x="4847" y="9207"/>
                </a:lnTo>
                <a:lnTo>
                  <a:pt x="4833" y="9092"/>
                </a:lnTo>
                <a:lnTo>
                  <a:pt x="4822" y="8977"/>
                </a:lnTo>
                <a:lnTo>
                  <a:pt x="4811" y="8862"/>
                </a:lnTo>
                <a:lnTo>
                  <a:pt x="4802" y="8746"/>
                </a:lnTo>
                <a:lnTo>
                  <a:pt x="4794" y="8628"/>
                </a:lnTo>
                <a:lnTo>
                  <a:pt x="4787" y="8512"/>
                </a:lnTo>
                <a:lnTo>
                  <a:pt x="4782" y="8394"/>
                </a:lnTo>
                <a:lnTo>
                  <a:pt x="4779" y="8277"/>
                </a:lnTo>
                <a:lnTo>
                  <a:pt x="7945" y="8277"/>
                </a:lnTo>
                <a:close/>
                <a:moveTo>
                  <a:pt x="5353" y="4695"/>
                </a:moveTo>
                <a:lnTo>
                  <a:pt x="5430" y="4721"/>
                </a:lnTo>
                <a:lnTo>
                  <a:pt x="5507" y="4746"/>
                </a:lnTo>
                <a:lnTo>
                  <a:pt x="5583" y="4770"/>
                </a:lnTo>
                <a:lnTo>
                  <a:pt x="5661" y="4793"/>
                </a:lnTo>
                <a:lnTo>
                  <a:pt x="5739" y="4816"/>
                </a:lnTo>
                <a:lnTo>
                  <a:pt x="5817" y="4838"/>
                </a:lnTo>
                <a:lnTo>
                  <a:pt x="5896" y="4860"/>
                </a:lnTo>
                <a:lnTo>
                  <a:pt x="5974" y="4880"/>
                </a:lnTo>
                <a:lnTo>
                  <a:pt x="6053" y="4900"/>
                </a:lnTo>
                <a:lnTo>
                  <a:pt x="6134" y="4920"/>
                </a:lnTo>
                <a:lnTo>
                  <a:pt x="6213" y="4938"/>
                </a:lnTo>
                <a:lnTo>
                  <a:pt x="6293" y="4956"/>
                </a:lnTo>
                <a:lnTo>
                  <a:pt x="6373" y="4973"/>
                </a:lnTo>
                <a:lnTo>
                  <a:pt x="6454" y="4990"/>
                </a:lnTo>
                <a:lnTo>
                  <a:pt x="6535" y="5005"/>
                </a:lnTo>
                <a:lnTo>
                  <a:pt x="6615" y="5020"/>
                </a:lnTo>
                <a:lnTo>
                  <a:pt x="6697" y="5035"/>
                </a:lnTo>
                <a:lnTo>
                  <a:pt x="6778" y="5048"/>
                </a:lnTo>
                <a:lnTo>
                  <a:pt x="6860" y="5061"/>
                </a:lnTo>
                <a:lnTo>
                  <a:pt x="6942" y="5073"/>
                </a:lnTo>
                <a:lnTo>
                  <a:pt x="7024" y="5084"/>
                </a:lnTo>
                <a:lnTo>
                  <a:pt x="7106" y="5095"/>
                </a:lnTo>
                <a:lnTo>
                  <a:pt x="7189" y="5105"/>
                </a:lnTo>
                <a:lnTo>
                  <a:pt x="7273" y="5114"/>
                </a:lnTo>
                <a:lnTo>
                  <a:pt x="7356" y="5122"/>
                </a:lnTo>
                <a:lnTo>
                  <a:pt x="7439" y="5131"/>
                </a:lnTo>
                <a:lnTo>
                  <a:pt x="7523" y="5137"/>
                </a:lnTo>
                <a:lnTo>
                  <a:pt x="7607" y="5143"/>
                </a:lnTo>
                <a:lnTo>
                  <a:pt x="7691" y="5149"/>
                </a:lnTo>
                <a:lnTo>
                  <a:pt x="7775" y="5153"/>
                </a:lnTo>
                <a:lnTo>
                  <a:pt x="7860" y="5157"/>
                </a:lnTo>
                <a:lnTo>
                  <a:pt x="7945" y="5160"/>
                </a:lnTo>
                <a:lnTo>
                  <a:pt x="7945" y="7759"/>
                </a:lnTo>
                <a:lnTo>
                  <a:pt x="4779" y="7759"/>
                </a:lnTo>
                <a:lnTo>
                  <a:pt x="4782" y="7658"/>
                </a:lnTo>
                <a:lnTo>
                  <a:pt x="4786" y="7557"/>
                </a:lnTo>
                <a:lnTo>
                  <a:pt x="4791" y="7456"/>
                </a:lnTo>
                <a:lnTo>
                  <a:pt x="4797" y="7356"/>
                </a:lnTo>
                <a:lnTo>
                  <a:pt x="4805" y="7255"/>
                </a:lnTo>
                <a:lnTo>
                  <a:pt x="4812" y="7155"/>
                </a:lnTo>
                <a:lnTo>
                  <a:pt x="4821" y="7056"/>
                </a:lnTo>
                <a:lnTo>
                  <a:pt x="4831" y="6957"/>
                </a:lnTo>
                <a:lnTo>
                  <a:pt x="4843" y="6857"/>
                </a:lnTo>
                <a:lnTo>
                  <a:pt x="4854" y="6759"/>
                </a:lnTo>
                <a:lnTo>
                  <a:pt x="4867" y="6661"/>
                </a:lnTo>
                <a:lnTo>
                  <a:pt x="4881" y="6563"/>
                </a:lnTo>
                <a:lnTo>
                  <a:pt x="4896" y="6466"/>
                </a:lnTo>
                <a:lnTo>
                  <a:pt x="4911" y="6368"/>
                </a:lnTo>
                <a:lnTo>
                  <a:pt x="4928" y="6272"/>
                </a:lnTo>
                <a:lnTo>
                  <a:pt x="4945" y="6176"/>
                </a:lnTo>
                <a:lnTo>
                  <a:pt x="4964" y="6080"/>
                </a:lnTo>
                <a:lnTo>
                  <a:pt x="4983" y="5984"/>
                </a:lnTo>
                <a:lnTo>
                  <a:pt x="5004" y="5889"/>
                </a:lnTo>
                <a:lnTo>
                  <a:pt x="5025" y="5795"/>
                </a:lnTo>
                <a:lnTo>
                  <a:pt x="5048" y="5701"/>
                </a:lnTo>
                <a:lnTo>
                  <a:pt x="5070" y="5607"/>
                </a:lnTo>
                <a:lnTo>
                  <a:pt x="5095" y="5513"/>
                </a:lnTo>
                <a:lnTo>
                  <a:pt x="5120" y="5420"/>
                </a:lnTo>
                <a:lnTo>
                  <a:pt x="5145" y="5328"/>
                </a:lnTo>
                <a:lnTo>
                  <a:pt x="5172" y="5236"/>
                </a:lnTo>
                <a:lnTo>
                  <a:pt x="5201" y="5145"/>
                </a:lnTo>
                <a:lnTo>
                  <a:pt x="5228" y="5053"/>
                </a:lnTo>
                <a:lnTo>
                  <a:pt x="5258" y="4963"/>
                </a:lnTo>
                <a:lnTo>
                  <a:pt x="5289" y="4873"/>
                </a:lnTo>
                <a:lnTo>
                  <a:pt x="5321" y="4784"/>
                </a:lnTo>
                <a:lnTo>
                  <a:pt x="5353" y="4695"/>
                </a:lnTo>
                <a:close/>
                <a:moveTo>
                  <a:pt x="5056" y="4040"/>
                </a:moveTo>
                <a:lnTo>
                  <a:pt x="4994" y="4015"/>
                </a:lnTo>
                <a:lnTo>
                  <a:pt x="4934" y="3989"/>
                </a:lnTo>
                <a:lnTo>
                  <a:pt x="4873" y="3963"/>
                </a:lnTo>
                <a:lnTo>
                  <a:pt x="4813" y="3936"/>
                </a:lnTo>
                <a:lnTo>
                  <a:pt x="4753" y="3909"/>
                </a:lnTo>
                <a:lnTo>
                  <a:pt x="4693" y="3882"/>
                </a:lnTo>
                <a:lnTo>
                  <a:pt x="4633" y="3854"/>
                </a:lnTo>
                <a:lnTo>
                  <a:pt x="4575" y="3825"/>
                </a:lnTo>
                <a:lnTo>
                  <a:pt x="4515" y="3796"/>
                </a:lnTo>
                <a:lnTo>
                  <a:pt x="4457" y="3766"/>
                </a:lnTo>
                <a:lnTo>
                  <a:pt x="4398" y="3736"/>
                </a:lnTo>
                <a:lnTo>
                  <a:pt x="4341" y="3705"/>
                </a:lnTo>
                <a:lnTo>
                  <a:pt x="4282" y="3674"/>
                </a:lnTo>
                <a:lnTo>
                  <a:pt x="4225" y="3643"/>
                </a:lnTo>
                <a:lnTo>
                  <a:pt x="4168" y="3611"/>
                </a:lnTo>
                <a:lnTo>
                  <a:pt x="4111" y="3579"/>
                </a:lnTo>
                <a:lnTo>
                  <a:pt x="3998" y="3513"/>
                </a:lnTo>
                <a:lnTo>
                  <a:pt x="3886" y="3446"/>
                </a:lnTo>
                <a:lnTo>
                  <a:pt x="3776" y="3377"/>
                </a:lnTo>
                <a:lnTo>
                  <a:pt x="3667" y="3305"/>
                </a:lnTo>
                <a:lnTo>
                  <a:pt x="3559" y="3233"/>
                </a:lnTo>
                <a:lnTo>
                  <a:pt x="3451" y="3159"/>
                </a:lnTo>
                <a:lnTo>
                  <a:pt x="3345" y="3084"/>
                </a:lnTo>
                <a:lnTo>
                  <a:pt x="3241" y="3007"/>
                </a:lnTo>
                <a:lnTo>
                  <a:pt x="3337" y="2917"/>
                </a:lnTo>
                <a:lnTo>
                  <a:pt x="3436" y="2829"/>
                </a:lnTo>
                <a:lnTo>
                  <a:pt x="3535" y="2743"/>
                </a:lnTo>
                <a:lnTo>
                  <a:pt x="3637" y="2659"/>
                </a:lnTo>
                <a:lnTo>
                  <a:pt x="3740" y="2576"/>
                </a:lnTo>
                <a:lnTo>
                  <a:pt x="3845" y="2496"/>
                </a:lnTo>
                <a:lnTo>
                  <a:pt x="3951" y="2417"/>
                </a:lnTo>
                <a:lnTo>
                  <a:pt x="4059" y="2340"/>
                </a:lnTo>
                <a:lnTo>
                  <a:pt x="4168" y="2266"/>
                </a:lnTo>
                <a:lnTo>
                  <a:pt x="4279" y="2193"/>
                </a:lnTo>
                <a:lnTo>
                  <a:pt x="4391" y="2122"/>
                </a:lnTo>
                <a:lnTo>
                  <a:pt x="4505" y="2054"/>
                </a:lnTo>
                <a:lnTo>
                  <a:pt x="4620" y="1986"/>
                </a:lnTo>
                <a:lnTo>
                  <a:pt x="4736" y="1921"/>
                </a:lnTo>
                <a:lnTo>
                  <a:pt x="4854" y="1859"/>
                </a:lnTo>
                <a:lnTo>
                  <a:pt x="4973" y="1799"/>
                </a:lnTo>
                <a:lnTo>
                  <a:pt x="5093" y="1740"/>
                </a:lnTo>
                <a:lnTo>
                  <a:pt x="5215" y="1684"/>
                </a:lnTo>
                <a:lnTo>
                  <a:pt x="5338" y="1630"/>
                </a:lnTo>
                <a:lnTo>
                  <a:pt x="5461" y="1579"/>
                </a:lnTo>
                <a:lnTo>
                  <a:pt x="5587" y="1528"/>
                </a:lnTo>
                <a:lnTo>
                  <a:pt x="5714" y="1481"/>
                </a:lnTo>
                <a:lnTo>
                  <a:pt x="5841" y="1436"/>
                </a:lnTo>
                <a:lnTo>
                  <a:pt x="5969" y="1393"/>
                </a:lnTo>
                <a:lnTo>
                  <a:pt x="6100" y="1353"/>
                </a:lnTo>
                <a:lnTo>
                  <a:pt x="6230" y="1315"/>
                </a:lnTo>
                <a:lnTo>
                  <a:pt x="6362" y="1279"/>
                </a:lnTo>
                <a:lnTo>
                  <a:pt x="6495" y="1246"/>
                </a:lnTo>
                <a:lnTo>
                  <a:pt x="6628" y="1215"/>
                </a:lnTo>
                <a:lnTo>
                  <a:pt x="6764" y="1187"/>
                </a:lnTo>
                <a:lnTo>
                  <a:pt x="6899" y="1161"/>
                </a:lnTo>
                <a:lnTo>
                  <a:pt x="7036" y="1137"/>
                </a:lnTo>
                <a:lnTo>
                  <a:pt x="6960" y="1213"/>
                </a:lnTo>
                <a:lnTo>
                  <a:pt x="6884" y="1289"/>
                </a:lnTo>
                <a:lnTo>
                  <a:pt x="6809" y="1367"/>
                </a:lnTo>
                <a:lnTo>
                  <a:pt x="6735" y="1446"/>
                </a:lnTo>
                <a:lnTo>
                  <a:pt x="6662" y="1525"/>
                </a:lnTo>
                <a:lnTo>
                  <a:pt x="6589" y="1607"/>
                </a:lnTo>
                <a:lnTo>
                  <a:pt x="6518" y="1689"/>
                </a:lnTo>
                <a:lnTo>
                  <a:pt x="6448" y="1771"/>
                </a:lnTo>
                <a:lnTo>
                  <a:pt x="6379" y="1855"/>
                </a:lnTo>
                <a:lnTo>
                  <a:pt x="6310" y="1940"/>
                </a:lnTo>
                <a:lnTo>
                  <a:pt x="6242" y="2027"/>
                </a:lnTo>
                <a:lnTo>
                  <a:pt x="6176" y="2113"/>
                </a:lnTo>
                <a:lnTo>
                  <a:pt x="6110" y="2201"/>
                </a:lnTo>
                <a:lnTo>
                  <a:pt x="6045" y="2290"/>
                </a:lnTo>
                <a:lnTo>
                  <a:pt x="5982" y="2379"/>
                </a:lnTo>
                <a:lnTo>
                  <a:pt x="5919" y="2471"/>
                </a:lnTo>
                <a:lnTo>
                  <a:pt x="5857" y="2562"/>
                </a:lnTo>
                <a:lnTo>
                  <a:pt x="5797" y="2654"/>
                </a:lnTo>
                <a:lnTo>
                  <a:pt x="5736" y="2748"/>
                </a:lnTo>
                <a:lnTo>
                  <a:pt x="5678" y="2842"/>
                </a:lnTo>
                <a:lnTo>
                  <a:pt x="5620" y="2938"/>
                </a:lnTo>
                <a:lnTo>
                  <a:pt x="5564" y="3034"/>
                </a:lnTo>
                <a:lnTo>
                  <a:pt x="5508" y="3130"/>
                </a:lnTo>
                <a:lnTo>
                  <a:pt x="5453" y="3228"/>
                </a:lnTo>
                <a:lnTo>
                  <a:pt x="5400" y="3326"/>
                </a:lnTo>
                <a:lnTo>
                  <a:pt x="5347" y="3427"/>
                </a:lnTo>
                <a:lnTo>
                  <a:pt x="5296" y="3527"/>
                </a:lnTo>
                <a:lnTo>
                  <a:pt x="5246" y="3628"/>
                </a:lnTo>
                <a:lnTo>
                  <a:pt x="5197" y="3729"/>
                </a:lnTo>
                <a:lnTo>
                  <a:pt x="5148" y="3833"/>
                </a:lnTo>
                <a:lnTo>
                  <a:pt x="5102" y="3936"/>
                </a:lnTo>
                <a:lnTo>
                  <a:pt x="5056" y="4040"/>
                </a:lnTo>
                <a:close/>
                <a:moveTo>
                  <a:pt x="7945" y="1047"/>
                </a:moveTo>
                <a:lnTo>
                  <a:pt x="7945" y="4642"/>
                </a:lnTo>
                <a:lnTo>
                  <a:pt x="7867" y="4639"/>
                </a:lnTo>
                <a:lnTo>
                  <a:pt x="7789" y="4635"/>
                </a:lnTo>
                <a:lnTo>
                  <a:pt x="7711" y="4631"/>
                </a:lnTo>
                <a:lnTo>
                  <a:pt x="7633" y="4626"/>
                </a:lnTo>
                <a:lnTo>
                  <a:pt x="7556" y="4621"/>
                </a:lnTo>
                <a:lnTo>
                  <a:pt x="7478" y="4614"/>
                </a:lnTo>
                <a:lnTo>
                  <a:pt x="7401" y="4607"/>
                </a:lnTo>
                <a:lnTo>
                  <a:pt x="7325" y="4600"/>
                </a:lnTo>
                <a:lnTo>
                  <a:pt x="7248" y="4591"/>
                </a:lnTo>
                <a:lnTo>
                  <a:pt x="7172" y="4582"/>
                </a:lnTo>
                <a:lnTo>
                  <a:pt x="7095" y="4573"/>
                </a:lnTo>
                <a:lnTo>
                  <a:pt x="7020" y="4562"/>
                </a:lnTo>
                <a:lnTo>
                  <a:pt x="6944" y="4551"/>
                </a:lnTo>
                <a:lnTo>
                  <a:pt x="6868" y="4540"/>
                </a:lnTo>
                <a:lnTo>
                  <a:pt x="6793" y="4527"/>
                </a:lnTo>
                <a:lnTo>
                  <a:pt x="6718" y="4514"/>
                </a:lnTo>
                <a:lnTo>
                  <a:pt x="6644" y="4501"/>
                </a:lnTo>
                <a:lnTo>
                  <a:pt x="6569" y="4486"/>
                </a:lnTo>
                <a:lnTo>
                  <a:pt x="6495" y="4471"/>
                </a:lnTo>
                <a:lnTo>
                  <a:pt x="6421" y="4456"/>
                </a:lnTo>
                <a:lnTo>
                  <a:pt x="6347" y="4439"/>
                </a:lnTo>
                <a:lnTo>
                  <a:pt x="6273" y="4423"/>
                </a:lnTo>
                <a:lnTo>
                  <a:pt x="6200" y="4405"/>
                </a:lnTo>
                <a:lnTo>
                  <a:pt x="6127" y="4387"/>
                </a:lnTo>
                <a:lnTo>
                  <a:pt x="6055" y="4368"/>
                </a:lnTo>
                <a:lnTo>
                  <a:pt x="5982" y="4348"/>
                </a:lnTo>
                <a:lnTo>
                  <a:pt x="5910" y="4328"/>
                </a:lnTo>
                <a:lnTo>
                  <a:pt x="5838" y="4308"/>
                </a:lnTo>
                <a:lnTo>
                  <a:pt x="5766" y="4286"/>
                </a:lnTo>
                <a:lnTo>
                  <a:pt x="5694" y="4264"/>
                </a:lnTo>
                <a:lnTo>
                  <a:pt x="5624" y="4242"/>
                </a:lnTo>
                <a:lnTo>
                  <a:pt x="5553" y="4217"/>
                </a:lnTo>
                <a:lnTo>
                  <a:pt x="5605" y="4099"/>
                </a:lnTo>
                <a:lnTo>
                  <a:pt x="5658" y="3982"/>
                </a:lnTo>
                <a:lnTo>
                  <a:pt x="5714" y="3866"/>
                </a:lnTo>
                <a:lnTo>
                  <a:pt x="5771" y="3750"/>
                </a:lnTo>
                <a:lnTo>
                  <a:pt x="5830" y="3637"/>
                </a:lnTo>
                <a:lnTo>
                  <a:pt x="5889" y="3524"/>
                </a:lnTo>
                <a:lnTo>
                  <a:pt x="5951" y="3412"/>
                </a:lnTo>
                <a:lnTo>
                  <a:pt x="6014" y="3301"/>
                </a:lnTo>
                <a:lnTo>
                  <a:pt x="6078" y="3192"/>
                </a:lnTo>
                <a:lnTo>
                  <a:pt x="6144" y="3084"/>
                </a:lnTo>
                <a:lnTo>
                  <a:pt x="6212" y="2978"/>
                </a:lnTo>
                <a:lnTo>
                  <a:pt x="6279" y="2871"/>
                </a:lnTo>
                <a:lnTo>
                  <a:pt x="6349" y="2767"/>
                </a:lnTo>
                <a:lnTo>
                  <a:pt x="6421" y="2664"/>
                </a:lnTo>
                <a:lnTo>
                  <a:pt x="6494" y="2563"/>
                </a:lnTo>
                <a:lnTo>
                  <a:pt x="6568" y="2463"/>
                </a:lnTo>
                <a:lnTo>
                  <a:pt x="6643" y="2363"/>
                </a:lnTo>
                <a:lnTo>
                  <a:pt x="6718" y="2265"/>
                </a:lnTo>
                <a:lnTo>
                  <a:pt x="6796" y="2169"/>
                </a:lnTo>
                <a:lnTo>
                  <a:pt x="6875" y="2074"/>
                </a:lnTo>
                <a:lnTo>
                  <a:pt x="6955" y="1980"/>
                </a:lnTo>
                <a:lnTo>
                  <a:pt x="7038" y="1888"/>
                </a:lnTo>
                <a:lnTo>
                  <a:pt x="7121" y="1798"/>
                </a:lnTo>
                <a:lnTo>
                  <a:pt x="7204" y="1709"/>
                </a:lnTo>
                <a:lnTo>
                  <a:pt x="7289" y="1621"/>
                </a:lnTo>
                <a:lnTo>
                  <a:pt x="7375" y="1534"/>
                </a:lnTo>
                <a:lnTo>
                  <a:pt x="7463" y="1449"/>
                </a:lnTo>
                <a:lnTo>
                  <a:pt x="7552" y="1366"/>
                </a:lnTo>
                <a:lnTo>
                  <a:pt x="7642" y="1285"/>
                </a:lnTo>
                <a:lnTo>
                  <a:pt x="7732" y="1205"/>
                </a:lnTo>
                <a:lnTo>
                  <a:pt x="7825" y="1126"/>
                </a:lnTo>
                <a:lnTo>
                  <a:pt x="7918" y="1049"/>
                </a:lnTo>
                <a:lnTo>
                  <a:pt x="7931" y="1048"/>
                </a:lnTo>
                <a:lnTo>
                  <a:pt x="7945" y="1047"/>
                </a:lnTo>
                <a:close/>
                <a:moveTo>
                  <a:pt x="9383" y="1137"/>
                </a:moveTo>
                <a:lnTo>
                  <a:pt x="9520" y="1161"/>
                </a:lnTo>
                <a:lnTo>
                  <a:pt x="9656" y="1187"/>
                </a:lnTo>
                <a:lnTo>
                  <a:pt x="9791" y="1215"/>
                </a:lnTo>
                <a:lnTo>
                  <a:pt x="9924" y="1246"/>
                </a:lnTo>
                <a:lnTo>
                  <a:pt x="10058" y="1279"/>
                </a:lnTo>
                <a:lnTo>
                  <a:pt x="10189" y="1315"/>
                </a:lnTo>
                <a:lnTo>
                  <a:pt x="10320" y="1353"/>
                </a:lnTo>
                <a:lnTo>
                  <a:pt x="10450" y="1393"/>
                </a:lnTo>
                <a:lnTo>
                  <a:pt x="10578" y="1436"/>
                </a:lnTo>
                <a:lnTo>
                  <a:pt x="10706" y="1481"/>
                </a:lnTo>
                <a:lnTo>
                  <a:pt x="10832" y="1528"/>
                </a:lnTo>
                <a:lnTo>
                  <a:pt x="10958" y="1579"/>
                </a:lnTo>
                <a:lnTo>
                  <a:pt x="11082" y="1630"/>
                </a:lnTo>
                <a:lnTo>
                  <a:pt x="11205" y="1684"/>
                </a:lnTo>
                <a:lnTo>
                  <a:pt x="11326" y="1740"/>
                </a:lnTo>
                <a:lnTo>
                  <a:pt x="11446" y="1799"/>
                </a:lnTo>
                <a:lnTo>
                  <a:pt x="11565" y="1859"/>
                </a:lnTo>
                <a:lnTo>
                  <a:pt x="11683" y="1921"/>
                </a:lnTo>
                <a:lnTo>
                  <a:pt x="11799" y="1986"/>
                </a:lnTo>
                <a:lnTo>
                  <a:pt x="11914" y="2054"/>
                </a:lnTo>
                <a:lnTo>
                  <a:pt x="12028" y="2122"/>
                </a:lnTo>
                <a:lnTo>
                  <a:pt x="12140" y="2193"/>
                </a:lnTo>
                <a:lnTo>
                  <a:pt x="12251" y="2266"/>
                </a:lnTo>
                <a:lnTo>
                  <a:pt x="12360" y="2340"/>
                </a:lnTo>
                <a:lnTo>
                  <a:pt x="12468" y="2417"/>
                </a:lnTo>
                <a:lnTo>
                  <a:pt x="12574" y="2496"/>
                </a:lnTo>
                <a:lnTo>
                  <a:pt x="12679" y="2576"/>
                </a:lnTo>
                <a:lnTo>
                  <a:pt x="12782" y="2659"/>
                </a:lnTo>
                <a:lnTo>
                  <a:pt x="12884" y="2743"/>
                </a:lnTo>
                <a:lnTo>
                  <a:pt x="12983" y="2829"/>
                </a:lnTo>
                <a:lnTo>
                  <a:pt x="13082" y="2917"/>
                </a:lnTo>
                <a:lnTo>
                  <a:pt x="13178" y="3007"/>
                </a:lnTo>
                <a:lnTo>
                  <a:pt x="13074" y="3084"/>
                </a:lnTo>
                <a:lnTo>
                  <a:pt x="12968" y="3159"/>
                </a:lnTo>
                <a:lnTo>
                  <a:pt x="12861" y="3233"/>
                </a:lnTo>
                <a:lnTo>
                  <a:pt x="12752" y="3305"/>
                </a:lnTo>
                <a:lnTo>
                  <a:pt x="12644" y="3377"/>
                </a:lnTo>
                <a:lnTo>
                  <a:pt x="12533" y="3446"/>
                </a:lnTo>
                <a:lnTo>
                  <a:pt x="12421" y="3513"/>
                </a:lnTo>
                <a:lnTo>
                  <a:pt x="12308" y="3579"/>
                </a:lnTo>
                <a:lnTo>
                  <a:pt x="12252" y="3611"/>
                </a:lnTo>
                <a:lnTo>
                  <a:pt x="12194" y="3643"/>
                </a:lnTo>
                <a:lnTo>
                  <a:pt x="12137" y="3674"/>
                </a:lnTo>
                <a:lnTo>
                  <a:pt x="12078" y="3705"/>
                </a:lnTo>
                <a:lnTo>
                  <a:pt x="12021" y="3736"/>
                </a:lnTo>
                <a:lnTo>
                  <a:pt x="11962" y="3766"/>
                </a:lnTo>
                <a:lnTo>
                  <a:pt x="11904" y="3796"/>
                </a:lnTo>
                <a:lnTo>
                  <a:pt x="11844" y="3825"/>
                </a:lnTo>
                <a:lnTo>
                  <a:pt x="11786" y="3854"/>
                </a:lnTo>
                <a:lnTo>
                  <a:pt x="11726" y="3882"/>
                </a:lnTo>
                <a:lnTo>
                  <a:pt x="11667" y="3909"/>
                </a:lnTo>
                <a:lnTo>
                  <a:pt x="11606" y="3936"/>
                </a:lnTo>
                <a:lnTo>
                  <a:pt x="11546" y="3963"/>
                </a:lnTo>
                <a:lnTo>
                  <a:pt x="11485" y="3989"/>
                </a:lnTo>
                <a:lnTo>
                  <a:pt x="11425" y="4015"/>
                </a:lnTo>
                <a:lnTo>
                  <a:pt x="11363" y="4040"/>
                </a:lnTo>
                <a:lnTo>
                  <a:pt x="11317" y="3936"/>
                </a:lnTo>
                <a:lnTo>
                  <a:pt x="11271" y="3833"/>
                </a:lnTo>
                <a:lnTo>
                  <a:pt x="11222" y="3729"/>
                </a:lnTo>
                <a:lnTo>
                  <a:pt x="11173" y="3628"/>
                </a:lnTo>
                <a:lnTo>
                  <a:pt x="11123" y="3527"/>
                </a:lnTo>
                <a:lnTo>
                  <a:pt x="11072" y="3427"/>
                </a:lnTo>
                <a:lnTo>
                  <a:pt x="11019" y="3326"/>
                </a:lnTo>
                <a:lnTo>
                  <a:pt x="10966" y="3228"/>
                </a:lnTo>
                <a:lnTo>
                  <a:pt x="10911" y="3130"/>
                </a:lnTo>
                <a:lnTo>
                  <a:pt x="10855" y="3034"/>
                </a:lnTo>
                <a:lnTo>
                  <a:pt x="10799" y="2938"/>
                </a:lnTo>
                <a:lnTo>
                  <a:pt x="10741" y="2842"/>
                </a:lnTo>
                <a:lnTo>
                  <a:pt x="10683" y="2748"/>
                </a:lnTo>
                <a:lnTo>
                  <a:pt x="10623" y="2654"/>
                </a:lnTo>
                <a:lnTo>
                  <a:pt x="10562" y="2562"/>
                </a:lnTo>
                <a:lnTo>
                  <a:pt x="10500" y="2471"/>
                </a:lnTo>
                <a:lnTo>
                  <a:pt x="10437" y="2379"/>
                </a:lnTo>
                <a:lnTo>
                  <a:pt x="10374" y="2290"/>
                </a:lnTo>
                <a:lnTo>
                  <a:pt x="10309" y="2201"/>
                </a:lnTo>
                <a:lnTo>
                  <a:pt x="10243" y="2113"/>
                </a:lnTo>
                <a:lnTo>
                  <a:pt x="10177" y="2027"/>
                </a:lnTo>
                <a:lnTo>
                  <a:pt x="10109" y="1940"/>
                </a:lnTo>
                <a:lnTo>
                  <a:pt x="10041" y="1855"/>
                </a:lnTo>
                <a:lnTo>
                  <a:pt x="9971" y="1771"/>
                </a:lnTo>
                <a:lnTo>
                  <a:pt x="9901" y="1689"/>
                </a:lnTo>
                <a:lnTo>
                  <a:pt x="9830" y="1607"/>
                </a:lnTo>
                <a:lnTo>
                  <a:pt x="9758" y="1525"/>
                </a:lnTo>
                <a:lnTo>
                  <a:pt x="9685" y="1446"/>
                </a:lnTo>
                <a:lnTo>
                  <a:pt x="9610" y="1367"/>
                </a:lnTo>
                <a:lnTo>
                  <a:pt x="9536" y="1289"/>
                </a:lnTo>
                <a:lnTo>
                  <a:pt x="9460" y="1213"/>
                </a:lnTo>
                <a:lnTo>
                  <a:pt x="9383" y="1137"/>
                </a:lnTo>
                <a:close/>
                <a:moveTo>
                  <a:pt x="8502" y="1049"/>
                </a:moveTo>
                <a:lnTo>
                  <a:pt x="8595" y="1126"/>
                </a:lnTo>
                <a:lnTo>
                  <a:pt x="8687" y="1205"/>
                </a:lnTo>
                <a:lnTo>
                  <a:pt x="8778" y="1285"/>
                </a:lnTo>
                <a:lnTo>
                  <a:pt x="8867" y="1366"/>
                </a:lnTo>
                <a:lnTo>
                  <a:pt x="8957" y="1449"/>
                </a:lnTo>
                <a:lnTo>
                  <a:pt x="9044" y="1534"/>
                </a:lnTo>
                <a:lnTo>
                  <a:pt x="9130" y="1621"/>
                </a:lnTo>
                <a:lnTo>
                  <a:pt x="9215" y="1709"/>
                </a:lnTo>
                <a:lnTo>
                  <a:pt x="9299" y="1798"/>
                </a:lnTo>
                <a:lnTo>
                  <a:pt x="9382" y="1888"/>
                </a:lnTo>
                <a:lnTo>
                  <a:pt x="9464" y="1980"/>
                </a:lnTo>
                <a:lnTo>
                  <a:pt x="9544" y="2074"/>
                </a:lnTo>
                <a:lnTo>
                  <a:pt x="9623" y="2169"/>
                </a:lnTo>
                <a:lnTo>
                  <a:pt x="9701" y="2265"/>
                </a:lnTo>
                <a:lnTo>
                  <a:pt x="9778" y="2363"/>
                </a:lnTo>
                <a:lnTo>
                  <a:pt x="9852" y="2463"/>
                </a:lnTo>
                <a:lnTo>
                  <a:pt x="9926" y="2563"/>
                </a:lnTo>
                <a:lnTo>
                  <a:pt x="9999" y="2664"/>
                </a:lnTo>
                <a:lnTo>
                  <a:pt x="10070" y="2767"/>
                </a:lnTo>
                <a:lnTo>
                  <a:pt x="10140" y="2871"/>
                </a:lnTo>
                <a:lnTo>
                  <a:pt x="10209" y="2978"/>
                </a:lnTo>
                <a:lnTo>
                  <a:pt x="10275" y="3084"/>
                </a:lnTo>
                <a:lnTo>
                  <a:pt x="10341" y="3192"/>
                </a:lnTo>
                <a:lnTo>
                  <a:pt x="10406" y="3301"/>
                </a:lnTo>
                <a:lnTo>
                  <a:pt x="10468" y="3412"/>
                </a:lnTo>
                <a:lnTo>
                  <a:pt x="10530" y="3524"/>
                </a:lnTo>
                <a:lnTo>
                  <a:pt x="10589" y="3637"/>
                </a:lnTo>
                <a:lnTo>
                  <a:pt x="10648" y="3750"/>
                </a:lnTo>
                <a:lnTo>
                  <a:pt x="10705" y="3866"/>
                </a:lnTo>
                <a:lnTo>
                  <a:pt x="10761" y="3982"/>
                </a:lnTo>
                <a:lnTo>
                  <a:pt x="10815" y="4099"/>
                </a:lnTo>
                <a:lnTo>
                  <a:pt x="10867" y="4217"/>
                </a:lnTo>
                <a:lnTo>
                  <a:pt x="10797" y="4242"/>
                </a:lnTo>
                <a:lnTo>
                  <a:pt x="10725" y="4264"/>
                </a:lnTo>
                <a:lnTo>
                  <a:pt x="10654" y="4286"/>
                </a:lnTo>
                <a:lnTo>
                  <a:pt x="10582" y="4308"/>
                </a:lnTo>
                <a:lnTo>
                  <a:pt x="10510" y="4328"/>
                </a:lnTo>
                <a:lnTo>
                  <a:pt x="10437" y="4348"/>
                </a:lnTo>
                <a:lnTo>
                  <a:pt x="10366" y="4368"/>
                </a:lnTo>
                <a:lnTo>
                  <a:pt x="10293" y="4387"/>
                </a:lnTo>
                <a:lnTo>
                  <a:pt x="10219" y="4405"/>
                </a:lnTo>
                <a:lnTo>
                  <a:pt x="10146" y="4423"/>
                </a:lnTo>
                <a:lnTo>
                  <a:pt x="10072" y="4439"/>
                </a:lnTo>
                <a:lnTo>
                  <a:pt x="9998" y="4456"/>
                </a:lnTo>
                <a:lnTo>
                  <a:pt x="9924" y="4471"/>
                </a:lnTo>
                <a:lnTo>
                  <a:pt x="9850" y="4486"/>
                </a:lnTo>
                <a:lnTo>
                  <a:pt x="9775" y="4501"/>
                </a:lnTo>
                <a:lnTo>
                  <a:pt x="9701" y="4514"/>
                </a:lnTo>
                <a:lnTo>
                  <a:pt x="9626" y="4527"/>
                </a:lnTo>
                <a:lnTo>
                  <a:pt x="9551" y="4540"/>
                </a:lnTo>
                <a:lnTo>
                  <a:pt x="9475" y="4551"/>
                </a:lnTo>
                <a:lnTo>
                  <a:pt x="9400" y="4562"/>
                </a:lnTo>
                <a:lnTo>
                  <a:pt x="9324" y="4573"/>
                </a:lnTo>
                <a:lnTo>
                  <a:pt x="9247" y="4582"/>
                </a:lnTo>
                <a:lnTo>
                  <a:pt x="9171" y="4591"/>
                </a:lnTo>
                <a:lnTo>
                  <a:pt x="9094" y="4600"/>
                </a:lnTo>
                <a:lnTo>
                  <a:pt x="9018" y="4607"/>
                </a:lnTo>
                <a:lnTo>
                  <a:pt x="8940" y="4614"/>
                </a:lnTo>
                <a:lnTo>
                  <a:pt x="8863" y="4621"/>
                </a:lnTo>
                <a:lnTo>
                  <a:pt x="8786" y="4626"/>
                </a:lnTo>
                <a:lnTo>
                  <a:pt x="8708" y="4631"/>
                </a:lnTo>
                <a:lnTo>
                  <a:pt x="8630" y="4635"/>
                </a:lnTo>
                <a:lnTo>
                  <a:pt x="8552" y="4639"/>
                </a:lnTo>
                <a:lnTo>
                  <a:pt x="8474" y="4642"/>
                </a:lnTo>
                <a:lnTo>
                  <a:pt x="8474" y="1047"/>
                </a:lnTo>
                <a:lnTo>
                  <a:pt x="8489" y="1048"/>
                </a:lnTo>
                <a:lnTo>
                  <a:pt x="8502" y="1049"/>
                </a:lnTo>
                <a:close/>
                <a:moveTo>
                  <a:pt x="7917" y="14987"/>
                </a:moveTo>
                <a:lnTo>
                  <a:pt x="7835" y="14918"/>
                </a:lnTo>
                <a:lnTo>
                  <a:pt x="7754" y="14850"/>
                </a:lnTo>
                <a:lnTo>
                  <a:pt x="7673" y="14779"/>
                </a:lnTo>
                <a:lnTo>
                  <a:pt x="7594" y="14708"/>
                </a:lnTo>
                <a:lnTo>
                  <a:pt x="7515" y="14636"/>
                </a:lnTo>
                <a:lnTo>
                  <a:pt x="7437" y="14562"/>
                </a:lnTo>
                <a:lnTo>
                  <a:pt x="7360" y="14487"/>
                </a:lnTo>
                <a:lnTo>
                  <a:pt x="7284" y="14410"/>
                </a:lnTo>
                <a:lnTo>
                  <a:pt x="7209" y="14333"/>
                </a:lnTo>
                <a:lnTo>
                  <a:pt x="7135" y="14255"/>
                </a:lnTo>
                <a:lnTo>
                  <a:pt x="7061" y="14175"/>
                </a:lnTo>
                <a:lnTo>
                  <a:pt x="6989" y="14095"/>
                </a:lnTo>
                <a:lnTo>
                  <a:pt x="6919" y="14012"/>
                </a:lnTo>
                <a:lnTo>
                  <a:pt x="6848" y="13930"/>
                </a:lnTo>
                <a:lnTo>
                  <a:pt x="6778" y="13846"/>
                </a:lnTo>
                <a:lnTo>
                  <a:pt x="6710" y="13761"/>
                </a:lnTo>
                <a:lnTo>
                  <a:pt x="6643" y="13675"/>
                </a:lnTo>
                <a:lnTo>
                  <a:pt x="6576" y="13588"/>
                </a:lnTo>
                <a:lnTo>
                  <a:pt x="6511" y="13499"/>
                </a:lnTo>
                <a:lnTo>
                  <a:pt x="6447" y="13410"/>
                </a:lnTo>
                <a:lnTo>
                  <a:pt x="6383" y="13319"/>
                </a:lnTo>
                <a:lnTo>
                  <a:pt x="6321" y="13228"/>
                </a:lnTo>
                <a:lnTo>
                  <a:pt x="6260" y="13135"/>
                </a:lnTo>
                <a:lnTo>
                  <a:pt x="6199" y="13042"/>
                </a:lnTo>
                <a:lnTo>
                  <a:pt x="6141" y="12948"/>
                </a:lnTo>
                <a:lnTo>
                  <a:pt x="6082" y="12853"/>
                </a:lnTo>
                <a:lnTo>
                  <a:pt x="6026" y="12757"/>
                </a:lnTo>
                <a:lnTo>
                  <a:pt x="5969" y="12659"/>
                </a:lnTo>
                <a:lnTo>
                  <a:pt x="5915" y="12561"/>
                </a:lnTo>
                <a:lnTo>
                  <a:pt x="5862" y="12462"/>
                </a:lnTo>
                <a:lnTo>
                  <a:pt x="5809" y="12363"/>
                </a:lnTo>
                <a:lnTo>
                  <a:pt x="5758" y="12262"/>
                </a:lnTo>
                <a:lnTo>
                  <a:pt x="5823" y="12242"/>
                </a:lnTo>
                <a:lnTo>
                  <a:pt x="5888" y="12223"/>
                </a:lnTo>
                <a:lnTo>
                  <a:pt x="5954" y="12204"/>
                </a:lnTo>
                <a:lnTo>
                  <a:pt x="6020" y="12187"/>
                </a:lnTo>
                <a:lnTo>
                  <a:pt x="6086" y="12169"/>
                </a:lnTo>
                <a:lnTo>
                  <a:pt x="6152" y="12153"/>
                </a:lnTo>
                <a:lnTo>
                  <a:pt x="6219" y="12136"/>
                </a:lnTo>
                <a:lnTo>
                  <a:pt x="6285" y="12121"/>
                </a:lnTo>
                <a:lnTo>
                  <a:pt x="6352" y="12106"/>
                </a:lnTo>
                <a:lnTo>
                  <a:pt x="6420" y="12091"/>
                </a:lnTo>
                <a:lnTo>
                  <a:pt x="6487" y="12077"/>
                </a:lnTo>
                <a:lnTo>
                  <a:pt x="6554" y="12064"/>
                </a:lnTo>
                <a:lnTo>
                  <a:pt x="6622" y="12051"/>
                </a:lnTo>
                <a:lnTo>
                  <a:pt x="6691" y="12039"/>
                </a:lnTo>
                <a:lnTo>
                  <a:pt x="6758" y="12027"/>
                </a:lnTo>
                <a:lnTo>
                  <a:pt x="6827" y="12016"/>
                </a:lnTo>
                <a:lnTo>
                  <a:pt x="6895" y="12005"/>
                </a:lnTo>
                <a:lnTo>
                  <a:pt x="6964" y="11995"/>
                </a:lnTo>
                <a:lnTo>
                  <a:pt x="7033" y="11986"/>
                </a:lnTo>
                <a:lnTo>
                  <a:pt x="7102" y="11976"/>
                </a:lnTo>
                <a:lnTo>
                  <a:pt x="7171" y="11968"/>
                </a:lnTo>
                <a:lnTo>
                  <a:pt x="7241" y="11960"/>
                </a:lnTo>
                <a:lnTo>
                  <a:pt x="7311" y="11953"/>
                </a:lnTo>
                <a:lnTo>
                  <a:pt x="7380" y="11946"/>
                </a:lnTo>
                <a:lnTo>
                  <a:pt x="7450" y="11940"/>
                </a:lnTo>
                <a:lnTo>
                  <a:pt x="7521" y="11934"/>
                </a:lnTo>
                <a:lnTo>
                  <a:pt x="7591" y="11929"/>
                </a:lnTo>
                <a:lnTo>
                  <a:pt x="7662" y="11924"/>
                </a:lnTo>
                <a:lnTo>
                  <a:pt x="7732" y="11920"/>
                </a:lnTo>
                <a:lnTo>
                  <a:pt x="7803" y="11916"/>
                </a:lnTo>
                <a:lnTo>
                  <a:pt x="7874" y="11913"/>
                </a:lnTo>
                <a:lnTo>
                  <a:pt x="7945" y="11911"/>
                </a:lnTo>
                <a:lnTo>
                  <a:pt x="7945" y="14988"/>
                </a:lnTo>
                <a:lnTo>
                  <a:pt x="7917" y="14987"/>
                </a:lnTo>
                <a:close/>
                <a:moveTo>
                  <a:pt x="15347" y="7759"/>
                </a:moveTo>
                <a:lnTo>
                  <a:pt x="12171" y="7759"/>
                </a:lnTo>
                <a:lnTo>
                  <a:pt x="12168" y="7652"/>
                </a:lnTo>
                <a:lnTo>
                  <a:pt x="12163" y="7545"/>
                </a:lnTo>
                <a:lnTo>
                  <a:pt x="12157" y="7439"/>
                </a:lnTo>
                <a:lnTo>
                  <a:pt x="12151" y="7332"/>
                </a:lnTo>
                <a:lnTo>
                  <a:pt x="12144" y="7226"/>
                </a:lnTo>
                <a:lnTo>
                  <a:pt x="12136" y="7120"/>
                </a:lnTo>
                <a:lnTo>
                  <a:pt x="12126" y="7015"/>
                </a:lnTo>
                <a:lnTo>
                  <a:pt x="12115" y="6911"/>
                </a:lnTo>
                <a:lnTo>
                  <a:pt x="12104" y="6805"/>
                </a:lnTo>
                <a:lnTo>
                  <a:pt x="12092" y="6701"/>
                </a:lnTo>
                <a:lnTo>
                  <a:pt x="12078" y="6598"/>
                </a:lnTo>
                <a:lnTo>
                  <a:pt x="12063" y="6494"/>
                </a:lnTo>
                <a:lnTo>
                  <a:pt x="12047" y="6391"/>
                </a:lnTo>
                <a:lnTo>
                  <a:pt x="12031" y="6288"/>
                </a:lnTo>
                <a:lnTo>
                  <a:pt x="12014" y="6186"/>
                </a:lnTo>
                <a:lnTo>
                  <a:pt x="11995" y="6084"/>
                </a:lnTo>
                <a:lnTo>
                  <a:pt x="11976" y="5982"/>
                </a:lnTo>
                <a:lnTo>
                  <a:pt x="11954" y="5881"/>
                </a:lnTo>
                <a:lnTo>
                  <a:pt x="11933" y="5781"/>
                </a:lnTo>
                <a:lnTo>
                  <a:pt x="11910" y="5681"/>
                </a:lnTo>
                <a:lnTo>
                  <a:pt x="11886" y="5582"/>
                </a:lnTo>
                <a:lnTo>
                  <a:pt x="11862" y="5482"/>
                </a:lnTo>
                <a:lnTo>
                  <a:pt x="11836" y="5383"/>
                </a:lnTo>
                <a:lnTo>
                  <a:pt x="11810" y="5285"/>
                </a:lnTo>
                <a:lnTo>
                  <a:pt x="11783" y="5188"/>
                </a:lnTo>
                <a:lnTo>
                  <a:pt x="11754" y="5090"/>
                </a:lnTo>
                <a:lnTo>
                  <a:pt x="11724" y="4993"/>
                </a:lnTo>
                <a:lnTo>
                  <a:pt x="11694" y="4897"/>
                </a:lnTo>
                <a:lnTo>
                  <a:pt x="11663" y="4801"/>
                </a:lnTo>
                <a:lnTo>
                  <a:pt x="11630" y="4706"/>
                </a:lnTo>
                <a:lnTo>
                  <a:pt x="11597" y="4611"/>
                </a:lnTo>
                <a:lnTo>
                  <a:pt x="11563" y="4517"/>
                </a:lnTo>
                <a:lnTo>
                  <a:pt x="11630" y="4489"/>
                </a:lnTo>
                <a:lnTo>
                  <a:pt x="11695" y="4461"/>
                </a:lnTo>
                <a:lnTo>
                  <a:pt x="11762" y="4432"/>
                </a:lnTo>
                <a:lnTo>
                  <a:pt x="11828" y="4403"/>
                </a:lnTo>
                <a:lnTo>
                  <a:pt x="11894" y="4374"/>
                </a:lnTo>
                <a:lnTo>
                  <a:pt x="11959" y="4343"/>
                </a:lnTo>
                <a:lnTo>
                  <a:pt x="12024" y="4312"/>
                </a:lnTo>
                <a:lnTo>
                  <a:pt x="12088" y="4281"/>
                </a:lnTo>
                <a:lnTo>
                  <a:pt x="12153" y="4249"/>
                </a:lnTo>
                <a:lnTo>
                  <a:pt x="12217" y="4216"/>
                </a:lnTo>
                <a:lnTo>
                  <a:pt x="12280" y="4183"/>
                </a:lnTo>
                <a:lnTo>
                  <a:pt x="12344" y="4150"/>
                </a:lnTo>
                <a:lnTo>
                  <a:pt x="12407" y="4116"/>
                </a:lnTo>
                <a:lnTo>
                  <a:pt x="12469" y="4081"/>
                </a:lnTo>
                <a:lnTo>
                  <a:pt x="12532" y="4046"/>
                </a:lnTo>
                <a:lnTo>
                  <a:pt x="12593" y="4011"/>
                </a:lnTo>
                <a:lnTo>
                  <a:pt x="12655" y="3975"/>
                </a:lnTo>
                <a:lnTo>
                  <a:pt x="12717" y="3939"/>
                </a:lnTo>
                <a:lnTo>
                  <a:pt x="12778" y="3902"/>
                </a:lnTo>
                <a:lnTo>
                  <a:pt x="12839" y="3865"/>
                </a:lnTo>
                <a:lnTo>
                  <a:pt x="12899" y="3827"/>
                </a:lnTo>
                <a:lnTo>
                  <a:pt x="12959" y="3789"/>
                </a:lnTo>
                <a:lnTo>
                  <a:pt x="13019" y="3749"/>
                </a:lnTo>
                <a:lnTo>
                  <a:pt x="13078" y="3710"/>
                </a:lnTo>
                <a:lnTo>
                  <a:pt x="13137" y="3670"/>
                </a:lnTo>
                <a:lnTo>
                  <a:pt x="13196" y="3630"/>
                </a:lnTo>
                <a:lnTo>
                  <a:pt x="13254" y="3590"/>
                </a:lnTo>
                <a:lnTo>
                  <a:pt x="13313" y="3549"/>
                </a:lnTo>
                <a:lnTo>
                  <a:pt x="13370" y="3507"/>
                </a:lnTo>
                <a:lnTo>
                  <a:pt x="13428" y="3466"/>
                </a:lnTo>
                <a:lnTo>
                  <a:pt x="13485" y="3423"/>
                </a:lnTo>
                <a:lnTo>
                  <a:pt x="13542" y="3381"/>
                </a:lnTo>
                <a:lnTo>
                  <a:pt x="13641" y="3492"/>
                </a:lnTo>
                <a:lnTo>
                  <a:pt x="13738" y="3605"/>
                </a:lnTo>
                <a:lnTo>
                  <a:pt x="13832" y="3719"/>
                </a:lnTo>
                <a:lnTo>
                  <a:pt x="13924" y="3837"/>
                </a:lnTo>
                <a:lnTo>
                  <a:pt x="14014" y="3956"/>
                </a:lnTo>
                <a:lnTo>
                  <a:pt x="14101" y="4076"/>
                </a:lnTo>
                <a:lnTo>
                  <a:pt x="14185" y="4199"/>
                </a:lnTo>
                <a:lnTo>
                  <a:pt x="14266" y="4324"/>
                </a:lnTo>
                <a:lnTo>
                  <a:pt x="14346" y="4450"/>
                </a:lnTo>
                <a:lnTo>
                  <a:pt x="14422" y="4578"/>
                </a:lnTo>
                <a:lnTo>
                  <a:pt x="14496" y="4708"/>
                </a:lnTo>
                <a:lnTo>
                  <a:pt x="14567" y="4839"/>
                </a:lnTo>
                <a:lnTo>
                  <a:pt x="14634" y="4972"/>
                </a:lnTo>
                <a:lnTo>
                  <a:pt x="14700" y="5106"/>
                </a:lnTo>
                <a:lnTo>
                  <a:pt x="14763" y="5243"/>
                </a:lnTo>
                <a:lnTo>
                  <a:pt x="14822" y="5380"/>
                </a:lnTo>
                <a:lnTo>
                  <a:pt x="14879" y="5519"/>
                </a:lnTo>
                <a:lnTo>
                  <a:pt x="14932" y="5660"/>
                </a:lnTo>
                <a:lnTo>
                  <a:pt x="14982" y="5802"/>
                </a:lnTo>
                <a:lnTo>
                  <a:pt x="15031" y="5945"/>
                </a:lnTo>
                <a:lnTo>
                  <a:pt x="15075" y="6090"/>
                </a:lnTo>
                <a:lnTo>
                  <a:pt x="15116" y="6236"/>
                </a:lnTo>
                <a:lnTo>
                  <a:pt x="15154" y="6383"/>
                </a:lnTo>
                <a:lnTo>
                  <a:pt x="15189" y="6532"/>
                </a:lnTo>
                <a:lnTo>
                  <a:pt x="15220" y="6681"/>
                </a:lnTo>
                <a:lnTo>
                  <a:pt x="15248" y="6832"/>
                </a:lnTo>
                <a:lnTo>
                  <a:pt x="15273" y="6984"/>
                </a:lnTo>
                <a:lnTo>
                  <a:pt x="15294" y="7137"/>
                </a:lnTo>
                <a:lnTo>
                  <a:pt x="15313" y="7291"/>
                </a:lnTo>
                <a:lnTo>
                  <a:pt x="15327" y="7446"/>
                </a:lnTo>
                <a:lnTo>
                  <a:pt x="15338" y="7602"/>
                </a:lnTo>
                <a:lnTo>
                  <a:pt x="15347" y="7759"/>
                </a:lnTo>
                <a:close/>
                <a:moveTo>
                  <a:pt x="8210" y="0"/>
                </a:moveTo>
                <a:lnTo>
                  <a:pt x="7787" y="10"/>
                </a:lnTo>
                <a:lnTo>
                  <a:pt x="7370" y="41"/>
                </a:lnTo>
                <a:lnTo>
                  <a:pt x="6960" y="92"/>
                </a:lnTo>
                <a:lnTo>
                  <a:pt x="6555" y="162"/>
                </a:lnTo>
                <a:lnTo>
                  <a:pt x="6158" y="253"/>
                </a:lnTo>
                <a:lnTo>
                  <a:pt x="5768" y="361"/>
                </a:lnTo>
                <a:lnTo>
                  <a:pt x="5386" y="486"/>
                </a:lnTo>
                <a:lnTo>
                  <a:pt x="5014" y="630"/>
                </a:lnTo>
                <a:lnTo>
                  <a:pt x="4651" y="791"/>
                </a:lnTo>
                <a:lnTo>
                  <a:pt x="4297" y="967"/>
                </a:lnTo>
                <a:lnTo>
                  <a:pt x="3953" y="1161"/>
                </a:lnTo>
                <a:lnTo>
                  <a:pt x="3619" y="1369"/>
                </a:lnTo>
                <a:lnTo>
                  <a:pt x="3298" y="1593"/>
                </a:lnTo>
                <a:lnTo>
                  <a:pt x="2987" y="1831"/>
                </a:lnTo>
                <a:lnTo>
                  <a:pt x="2690" y="2083"/>
                </a:lnTo>
                <a:lnTo>
                  <a:pt x="2404" y="2348"/>
                </a:lnTo>
                <a:lnTo>
                  <a:pt x="2132" y="2627"/>
                </a:lnTo>
                <a:lnTo>
                  <a:pt x="1875" y="2918"/>
                </a:lnTo>
                <a:lnTo>
                  <a:pt x="1631" y="3220"/>
                </a:lnTo>
                <a:lnTo>
                  <a:pt x="1402" y="3535"/>
                </a:lnTo>
                <a:lnTo>
                  <a:pt x="1188" y="3861"/>
                </a:lnTo>
                <a:lnTo>
                  <a:pt x="991" y="4195"/>
                </a:lnTo>
                <a:lnTo>
                  <a:pt x="810" y="4541"/>
                </a:lnTo>
                <a:lnTo>
                  <a:pt x="645" y="4897"/>
                </a:lnTo>
                <a:lnTo>
                  <a:pt x="498" y="5261"/>
                </a:lnTo>
                <a:lnTo>
                  <a:pt x="369" y="5634"/>
                </a:lnTo>
                <a:lnTo>
                  <a:pt x="259" y="6014"/>
                </a:lnTo>
                <a:lnTo>
                  <a:pt x="167" y="6402"/>
                </a:lnTo>
                <a:lnTo>
                  <a:pt x="94" y="6797"/>
                </a:lnTo>
                <a:lnTo>
                  <a:pt x="42" y="7198"/>
                </a:lnTo>
                <a:lnTo>
                  <a:pt x="10" y="7605"/>
                </a:lnTo>
                <a:lnTo>
                  <a:pt x="0" y="8018"/>
                </a:lnTo>
                <a:lnTo>
                  <a:pt x="10" y="8431"/>
                </a:lnTo>
                <a:lnTo>
                  <a:pt x="42" y="8838"/>
                </a:lnTo>
                <a:lnTo>
                  <a:pt x="94" y="9239"/>
                </a:lnTo>
                <a:lnTo>
                  <a:pt x="167" y="9634"/>
                </a:lnTo>
                <a:lnTo>
                  <a:pt x="259" y="10021"/>
                </a:lnTo>
                <a:lnTo>
                  <a:pt x="369" y="10402"/>
                </a:lnTo>
                <a:lnTo>
                  <a:pt x="498" y="10774"/>
                </a:lnTo>
                <a:lnTo>
                  <a:pt x="645" y="11139"/>
                </a:lnTo>
                <a:lnTo>
                  <a:pt x="810" y="11494"/>
                </a:lnTo>
                <a:lnTo>
                  <a:pt x="991" y="11840"/>
                </a:lnTo>
                <a:lnTo>
                  <a:pt x="1188" y="12175"/>
                </a:lnTo>
                <a:lnTo>
                  <a:pt x="1402" y="12501"/>
                </a:lnTo>
                <a:lnTo>
                  <a:pt x="1631" y="12815"/>
                </a:lnTo>
                <a:lnTo>
                  <a:pt x="1875" y="13118"/>
                </a:lnTo>
                <a:lnTo>
                  <a:pt x="2132" y="13409"/>
                </a:lnTo>
                <a:lnTo>
                  <a:pt x="2404" y="13688"/>
                </a:lnTo>
                <a:lnTo>
                  <a:pt x="2690" y="13953"/>
                </a:lnTo>
                <a:lnTo>
                  <a:pt x="2987" y="14205"/>
                </a:lnTo>
                <a:lnTo>
                  <a:pt x="3298" y="14443"/>
                </a:lnTo>
                <a:lnTo>
                  <a:pt x="3619" y="14667"/>
                </a:lnTo>
                <a:lnTo>
                  <a:pt x="3953" y="14875"/>
                </a:lnTo>
                <a:lnTo>
                  <a:pt x="4297" y="15068"/>
                </a:lnTo>
                <a:lnTo>
                  <a:pt x="4651" y="15245"/>
                </a:lnTo>
                <a:lnTo>
                  <a:pt x="5014" y="15406"/>
                </a:lnTo>
                <a:lnTo>
                  <a:pt x="5386" y="15550"/>
                </a:lnTo>
                <a:lnTo>
                  <a:pt x="5768" y="15675"/>
                </a:lnTo>
                <a:lnTo>
                  <a:pt x="6158" y="15783"/>
                </a:lnTo>
                <a:lnTo>
                  <a:pt x="6555" y="15873"/>
                </a:lnTo>
                <a:lnTo>
                  <a:pt x="6960" y="15944"/>
                </a:lnTo>
                <a:lnTo>
                  <a:pt x="7370" y="15995"/>
                </a:lnTo>
                <a:lnTo>
                  <a:pt x="7787" y="16026"/>
                </a:lnTo>
                <a:lnTo>
                  <a:pt x="8210" y="16036"/>
                </a:lnTo>
                <a:lnTo>
                  <a:pt x="8632" y="16026"/>
                </a:lnTo>
                <a:lnTo>
                  <a:pt x="9049" y="15995"/>
                </a:lnTo>
                <a:lnTo>
                  <a:pt x="9459" y="15944"/>
                </a:lnTo>
                <a:lnTo>
                  <a:pt x="9864" y="15873"/>
                </a:lnTo>
                <a:lnTo>
                  <a:pt x="10261" y="15783"/>
                </a:lnTo>
                <a:lnTo>
                  <a:pt x="10651" y="15675"/>
                </a:lnTo>
                <a:lnTo>
                  <a:pt x="11033" y="15550"/>
                </a:lnTo>
                <a:lnTo>
                  <a:pt x="11405" y="15406"/>
                </a:lnTo>
                <a:lnTo>
                  <a:pt x="11768" y="15245"/>
                </a:lnTo>
                <a:lnTo>
                  <a:pt x="12122" y="15068"/>
                </a:lnTo>
                <a:lnTo>
                  <a:pt x="12466" y="14875"/>
                </a:lnTo>
                <a:lnTo>
                  <a:pt x="12800" y="14667"/>
                </a:lnTo>
                <a:lnTo>
                  <a:pt x="13122" y="14443"/>
                </a:lnTo>
                <a:lnTo>
                  <a:pt x="13432" y="14205"/>
                </a:lnTo>
                <a:lnTo>
                  <a:pt x="13729" y="13953"/>
                </a:lnTo>
                <a:lnTo>
                  <a:pt x="14015" y="13688"/>
                </a:lnTo>
                <a:lnTo>
                  <a:pt x="14287" y="13409"/>
                </a:lnTo>
                <a:lnTo>
                  <a:pt x="14544" y="13118"/>
                </a:lnTo>
                <a:lnTo>
                  <a:pt x="14788" y="12815"/>
                </a:lnTo>
                <a:lnTo>
                  <a:pt x="15017" y="12501"/>
                </a:lnTo>
                <a:lnTo>
                  <a:pt x="15231" y="12175"/>
                </a:lnTo>
                <a:lnTo>
                  <a:pt x="15428" y="11840"/>
                </a:lnTo>
                <a:lnTo>
                  <a:pt x="15609" y="11494"/>
                </a:lnTo>
                <a:lnTo>
                  <a:pt x="15774" y="11139"/>
                </a:lnTo>
                <a:lnTo>
                  <a:pt x="15921" y="10774"/>
                </a:lnTo>
                <a:lnTo>
                  <a:pt x="16050" y="10402"/>
                </a:lnTo>
                <a:lnTo>
                  <a:pt x="16160" y="10021"/>
                </a:lnTo>
                <a:lnTo>
                  <a:pt x="16253" y="9634"/>
                </a:lnTo>
                <a:lnTo>
                  <a:pt x="16325" y="9239"/>
                </a:lnTo>
                <a:lnTo>
                  <a:pt x="16377" y="8838"/>
                </a:lnTo>
                <a:lnTo>
                  <a:pt x="16409" y="8431"/>
                </a:lnTo>
                <a:lnTo>
                  <a:pt x="16419" y="8018"/>
                </a:lnTo>
                <a:lnTo>
                  <a:pt x="16409" y="7605"/>
                </a:lnTo>
                <a:lnTo>
                  <a:pt x="16377" y="7198"/>
                </a:lnTo>
                <a:lnTo>
                  <a:pt x="16325" y="6797"/>
                </a:lnTo>
                <a:lnTo>
                  <a:pt x="16253" y="6402"/>
                </a:lnTo>
                <a:lnTo>
                  <a:pt x="16160" y="6014"/>
                </a:lnTo>
                <a:lnTo>
                  <a:pt x="16050" y="5634"/>
                </a:lnTo>
                <a:lnTo>
                  <a:pt x="15921" y="5261"/>
                </a:lnTo>
                <a:lnTo>
                  <a:pt x="15774" y="4897"/>
                </a:lnTo>
                <a:lnTo>
                  <a:pt x="15609" y="4541"/>
                </a:lnTo>
                <a:lnTo>
                  <a:pt x="15428" y="4195"/>
                </a:lnTo>
                <a:lnTo>
                  <a:pt x="15231" y="3861"/>
                </a:lnTo>
                <a:lnTo>
                  <a:pt x="15017" y="3535"/>
                </a:lnTo>
                <a:lnTo>
                  <a:pt x="14788" y="3220"/>
                </a:lnTo>
                <a:lnTo>
                  <a:pt x="14544" y="2918"/>
                </a:lnTo>
                <a:lnTo>
                  <a:pt x="14287" y="2627"/>
                </a:lnTo>
                <a:lnTo>
                  <a:pt x="14015" y="2348"/>
                </a:lnTo>
                <a:lnTo>
                  <a:pt x="13729" y="2083"/>
                </a:lnTo>
                <a:lnTo>
                  <a:pt x="13432" y="1831"/>
                </a:lnTo>
                <a:lnTo>
                  <a:pt x="13122" y="1593"/>
                </a:lnTo>
                <a:lnTo>
                  <a:pt x="12800" y="1369"/>
                </a:lnTo>
                <a:lnTo>
                  <a:pt x="12466" y="1161"/>
                </a:lnTo>
                <a:lnTo>
                  <a:pt x="12122" y="967"/>
                </a:lnTo>
                <a:lnTo>
                  <a:pt x="11768" y="791"/>
                </a:lnTo>
                <a:lnTo>
                  <a:pt x="11405" y="630"/>
                </a:lnTo>
                <a:lnTo>
                  <a:pt x="11033" y="486"/>
                </a:lnTo>
                <a:lnTo>
                  <a:pt x="10651" y="361"/>
                </a:lnTo>
                <a:lnTo>
                  <a:pt x="10261" y="253"/>
                </a:lnTo>
                <a:lnTo>
                  <a:pt x="9864" y="162"/>
                </a:lnTo>
                <a:lnTo>
                  <a:pt x="9459" y="92"/>
                </a:lnTo>
                <a:lnTo>
                  <a:pt x="9049" y="41"/>
                </a:lnTo>
                <a:lnTo>
                  <a:pt x="8632" y="10"/>
                </a:lnTo>
                <a:lnTo>
                  <a:pt x="8210" y="0"/>
                </a:lnTo>
                <a:close/>
              </a:path>
            </a:pathLst>
          </a:custGeom>
          <a:solidFill>
            <a:schemeClr val="bg1">
              <a:lumMod val="65000"/>
            </a:schemeClr>
          </a:solidFill>
          <a:ln>
            <a:noFill/>
          </a:ln>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cxnSp>
        <p:nvCxnSpPr>
          <p:cNvPr id="57" name="直接连接符 46"/>
          <p:cNvCxnSpPr/>
          <p:nvPr/>
        </p:nvCxnSpPr>
        <p:spPr>
          <a:xfrm>
            <a:off x="7247334" y="5445224"/>
            <a:ext cx="0" cy="33627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8" name="直接连接符 47"/>
          <p:cNvCxnSpPr/>
          <p:nvPr/>
        </p:nvCxnSpPr>
        <p:spPr>
          <a:xfrm>
            <a:off x="6095206" y="5445224"/>
            <a:ext cx="0" cy="33627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直接连接符 48"/>
          <p:cNvCxnSpPr/>
          <p:nvPr/>
        </p:nvCxnSpPr>
        <p:spPr>
          <a:xfrm>
            <a:off x="4943078" y="5445224"/>
            <a:ext cx="0" cy="33627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p14:dur="0" advTm="2000"/>
    </mc:Choice>
    <mc:Fallback>
      <p:transition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par>
                                <p:cTn id="10" presetID="12" presetClass="entr" presetSubtype="4" fill="hold" grpId="0" nodeType="withEffect">
                                  <p:stCondLst>
                                    <p:cond delay="1000"/>
                                  </p:stCondLst>
                                  <p:childTnLst>
                                    <p:set>
                                      <p:cBhvr>
                                        <p:cTn id="11" dur="1" fill="hold">
                                          <p:stCondLst>
                                            <p:cond delay="0"/>
                                          </p:stCondLst>
                                        </p:cTn>
                                        <p:tgtEl>
                                          <p:spTgt spid="28"/>
                                        </p:tgtEl>
                                        <p:attrNameLst>
                                          <p:attrName>style.visibility</p:attrName>
                                        </p:attrNameLst>
                                      </p:cBhvr>
                                      <p:to>
                                        <p:strVal val="visible"/>
                                      </p:to>
                                    </p:set>
                                    <p:anim calcmode="lin" valueType="num">
                                      <p:cBhvr additive="base">
                                        <p:cTn id="12" dur="500"/>
                                        <p:tgtEl>
                                          <p:spTgt spid="28"/>
                                        </p:tgtEl>
                                        <p:attrNameLst>
                                          <p:attrName>ppt_y</p:attrName>
                                        </p:attrNameLst>
                                      </p:cBhvr>
                                      <p:tavLst>
                                        <p:tav tm="0">
                                          <p:val>
                                            <p:strVal val="#ppt_y+#ppt_h*1.125000"/>
                                          </p:val>
                                        </p:tav>
                                        <p:tav tm="100000">
                                          <p:val>
                                            <p:strVal val="#ppt_y"/>
                                          </p:val>
                                        </p:tav>
                                      </p:tavLst>
                                    </p:anim>
                                    <p:animEffect transition="in" filter="wipe(up)">
                                      <p:cBhvr>
                                        <p:cTn id="13" dur="500"/>
                                        <p:tgtEl>
                                          <p:spTgt spid="28"/>
                                        </p:tgtEl>
                                      </p:cBhvr>
                                    </p:animEffect>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1000"/>
                                        <p:tgtEl>
                                          <p:spTgt spid="29"/>
                                        </p:tgtEl>
                                      </p:cBhvr>
                                    </p:animEffect>
                                    <p:anim calcmode="lin" valueType="num">
                                      <p:cBhvr>
                                        <p:cTn id="18" dur="1000" fill="hold"/>
                                        <p:tgtEl>
                                          <p:spTgt spid="29"/>
                                        </p:tgtEl>
                                        <p:attrNameLst>
                                          <p:attrName>ppt_x</p:attrName>
                                        </p:attrNameLst>
                                      </p:cBhvr>
                                      <p:tavLst>
                                        <p:tav tm="0">
                                          <p:val>
                                            <p:strVal val="#ppt_x"/>
                                          </p:val>
                                        </p:tav>
                                        <p:tav tm="100000">
                                          <p:val>
                                            <p:strVal val="#ppt_x"/>
                                          </p:val>
                                        </p:tav>
                                      </p:tavLst>
                                    </p:anim>
                                    <p:anim calcmode="lin" valueType="num">
                                      <p:cBhvr>
                                        <p:cTn id="19" dur="1000" fill="hold"/>
                                        <p:tgtEl>
                                          <p:spTgt spid="29"/>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42" presetClass="entr" presetSubtype="0" fill="hold" grpId="0" nodeType="after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fade">
                                      <p:cBhvr>
                                        <p:cTn id="23" dur="1000"/>
                                        <p:tgtEl>
                                          <p:spTgt spid="26"/>
                                        </p:tgtEl>
                                      </p:cBhvr>
                                    </p:animEffect>
                                    <p:anim calcmode="lin" valueType="num">
                                      <p:cBhvr>
                                        <p:cTn id="24" dur="1000" fill="hold"/>
                                        <p:tgtEl>
                                          <p:spTgt spid="26"/>
                                        </p:tgtEl>
                                        <p:attrNameLst>
                                          <p:attrName>ppt_x</p:attrName>
                                        </p:attrNameLst>
                                      </p:cBhvr>
                                      <p:tavLst>
                                        <p:tav tm="0">
                                          <p:val>
                                            <p:strVal val="#ppt_x"/>
                                          </p:val>
                                        </p:tav>
                                        <p:tav tm="100000">
                                          <p:val>
                                            <p:strVal val="#ppt_x"/>
                                          </p:val>
                                        </p:tav>
                                      </p:tavLst>
                                    </p:anim>
                                    <p:anim calcmode="lin" valueType="num">
                                      <p:cBhvr>
                                        <p:cTn id="25" dur="1000" fill="hold"/>
                                        <p:tgtEl>
                                          <p:spTgt spid="26"/>
                                        </p:tgtEl>
                                        <p:attrNameLst>
                                          <p:attrName>ppt_y</p:attrName>
                                        </p:attrNameLst>
                                      </p:cBhvr>
                                      <p:tavLst>
                                        <p:tav tm="0">
                                          <p:val>
                                            <p:strVal val="#ppt_y+.1"/>
                                          </p:val>
                                        </p:tav>
                                        <p:tav tm="100000">
                                          <p:val>
                                            <p:strVal val="#ppt_y"/>
                                          </p:val>
                                        </p:tav>
                                      </p:tavLst>
                                    </p:anim>
                                  </p:childTnLst>
                                </p:cTn>
                              </p:par>
                              <p:par>
                                <p:cTn id="26" presetID="10" presetClass="entr" presetSubtype="0" fill="hold" nodeType="withEffect">
                                  <p:stCondLst>
                                    <p:cond delay="50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500"/>
                                        <p:tgtEl>
                                          <p:spTgt spid="24"/>
                                        </p:tgtEl>
                                      </p:cBhvr>
                                    </p:animEffect>
                                  </p:childTnLst>
                                </p:cTn>
                              </p:par>
                              <p:par>
                                <p:cTn id="29" presetID="10" presetClass="entr" presetSubtype="0" fill="hold" nodeType="withEffect">
                                  <p:stCondLst>
                                    <p:cond delay="50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500"/>
                                        <p:tgtEl>
                                          <p:spTgt spid="31"/>
                                        </p:tgtEl>
                                      </p:cBhvr>
                                    </p:animEffect>
                                  </p:childTnLst>
                                </p:cTn>
                              </p:par>
                              <p:par>
                                <p:cTn id="32" presetID="10" presetClass="entr" presetSubtype="0" fill="hold" nodeType="withEffect">
                                  <p:stCondLst>
                                    <p:cond delay="500"/>
                                  </p:stCondLst>
                                  <p:childTnLst>
                                    <p:set>
                                      <p:cBhvr>
                                        <p:cTn id="33" dur="1" fill="hold">
                                          <p:stCondLst>
                                            <p:cond delay="0"/>
                                          </p:stCondLst>
                                        </p:cTn>
                                        <p:tgtEl>
                                          <p:spTgt spid="53"/>
                                        </p:tgtEl>
                                        <p:attrNameLst>
                                          <p:attrName>style.visibility</p:attrName>
                                        </p:attrNameLst>
                                      </p:cBhvr>
                                      <p:to>
                                        <p:strVal val="visible"/>
                                      </p:to>
                                    </p:set>
                                    <p:animEffect transition="in" filter="fade">
                                      <p:cBhvr>
                                        <p:cTn id="34" dur="500"/>
                                        <p:tgtEl>
                                          <p:spTgt spid="53"/>
                                        </p:tgtEl>
                                      </p:cBhvr>
                                    </p:animEffect>
                                  </p:childTnLst>
                                </p:cTn>
                              </p:par>
                              <p:par>
                                <p:cTn id="35" presetID="10" presetClass="entr" presetSubtype="0" fill="hold" grpId="0" nodeType="withEffect">
                                  <p:stCondLst>
                                    <p:cond delay="500"/>
                                  </p:stCondLst>
                                  <p:childTnLst>
                                    <p:set>
                                      <p:cBhvr>
                                        <p:cTn id="36" dur="1" fill="hold">
                                          <p:stCondLst>
                                            <p:cond delay="0"/>
                                          </p:stCondLst>
                                        </p:cTn>
                                        <p:tgtEl>
                                          <p:spTgt spid="56"/>
                                        </p:tgtEl>
                                        <p:attrNameLst>
                                          <p:attrName>style.visibility</p:attrName>
                                        </p:attrNameLst>
                                      </p:cBhvr>
                                      <p:to>
                                        <p:strVal val="visible"/>
                                      </p:to>
                                    </p:set>
                                    <p:animEffect transition="in" filter="fade">
                                      <p:cBhvr>
                                        <p:cTn id="37" dur="500"/>
                                        <p:tgtEl>
                                          <p:spTgt spid="56"/>
                                        </p:tgtEl>
                                      </p:cBhvr>
                                    </p:animEffect>
                                  </p:childTnLst>
                                </p:cTn>
                              </p:par>
                              <p:par>
                                <p:cTn id="38" presetID="16" presetClass="entr" presetSubtype="42" fill="hold" nodeType="withEffect">
                                  <p:stCondLst>
                                    <p:cond delay="1000"/>
                                  </p:stCondLst>
                                  <p:childTnLst>
                                    <p:set>
                                      <p:cBhvr>
                                        <p:cTn id="39" dur="1" fill="hold">
                                          <p:stCondLst>
                                            <p:cond delay="0"/>
                                          </p:stCondLst>
                                        </p:cTn>
                                        <p:tgtEl>
                                          <p:spTgt spid="59"/>
                                        </p:tgtEl>
                                        <p:attrNameLst>
                                          <p:attrName>style.visibility</p:attrName>
                                        </p:attrNameLst>
                                      </p:cBhvr>
                                      <p:to>
                                        <p:strVal val="visible"/>
                                      </p:to>
                                    </p:set>
                                    <p:animEffect transition="in" filter="barn(outHorizontal)">
                                      <p:cBhvr>
                                        <p:cTn id="40" dur="500"/>
                                        <p:tgtEl>
                                          <p:spTgt spid="59"/>
                                        </p:tgtEl>
                                      </p:cBhvr>
                                    </p:animEffect>
                                  </p:childTnLst>
                                </p:cTn>
                              </p:par>
                              <p:par>
                                <p:cTn id="41" presetID="16" presetClass="entr" presetSubtype="42" fill="hold" nodeType="withEffect">
                                  <p:stCondLst>
                                    <p:cond delay="1000"/>
                                  </p:stCondLst>
                                  <p:childTnLst>
                                    <p:set>
                                      <p:cBhvr>
                                        <p:cTn id="42" dur="1" fill="hold">
                                          <p:stCondLst>
                                            <p:cond delay="0"/>
                                          </p:stCondLst>
                                        </p:cTn>
                                        <p:tgtEl>
                                          <p:spTgt spid="58"/>
                                        </p:tgtEl>
                                        <p:attrNameLst>
                                          <p:attrName>style.visibility</p:attrName>
                                        </p:attrNameLst>
                                      </p:cBhvr>
                                      <p:to>
                                        <p:strVal val="visible"/>
                                      </p:to>
                                    </p:set>
                                    <p:animEffect transition="in" filter="barn(outHorizontal)">
                                      <p:cBhvr>
                                        <p:cTn id="43" dur="500"/>
                                        <p:tgtEl>
                                          <p:spTgt spid="58"/>
                                        </p:tgtEl>
                                      </p:cBhvr>
                                    </p:animEffect>
                                  </p:childTnLst>
                                </p:cTn>
                              </p:par>
                              <p:par>
                                <p:cTn id="44" presetID="16" presetClass="entr" presetSubtype="42" fill="hold" nodeType="withEffect">
                                  <p:stCondLst>
                                    <p:cond delay="1000"/>
                                  </p:stCondLst>
                                  <p:childTnLst>
                                    <p:set>
                                      <p:cBhvr>
                                        <p:cTn id="45" dur="1" fill="hold">
                                          <p:stCondLst>
                                            <p:cond delay="0"/>
                                          </p:stCondLst>
                                        </p:cTn>
                                        <p:tgtEl>
                                          <p:spTgt spid="57"/>
                                        </p:tgtEl>
                                        <p:attrNameLst>
                                          <p:attrName>style.visibility</p:attrName>
                                        </p:attrNameLst>
                                      </p:cBhvr>
                                      <p:to>
                                        <p:strVal val="visible"/>
                                      </p:to>
                                    </p:set>
                                    <p:animEffect transition="in" filter="barn(outHorizontal)">
                                      <p:cBhvr>
                                        <p:cTn id="46"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p:bldP spid="29" grpId="0"/>
      <p:bldP spid="26" grpId="0" animBg="1"/>
      <p:bldP spid="5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0" y="-1"/>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550590" y="-603448"/>
            <a:ext cx="1368153" cy="183418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17"/>
          <p:cNvSpPr txBox="1"/>
          <p:nvPr/>
        </p:nvSpPr>
        <p:spPr>
          <a:xfrm>
            <a:off x="1937869" y="724634"/>
            <a:ext cx="2345567" cy="400110"/>
          </a:xfrm>
          <a:prstGeom prst="rect">
            <a:avLst/>
          </a:prstGeom>
          <a:noFill/>
        </p:spPr>
        <p:txBody>
          <a:bodyPr wrap="square" rtlCol="0">
            <a:spAutoFit/>
          </a:bodyPr>
          <a:lstStyle/>
          <a:p>
            <a:r>
              <a:rPr lang="zh-CN" altLang="en-US" sz="2000" b="1" dirty="0">
                <a:solidFill>
                  <a:schemeClr val="accent2"/>
                </a:solidFill>
                <a:latin typeface="微软雅黑" panose="020B0503020204020204" pitchFamily="34" charset="-122"/>
                <a:ea typeface="微软雅黑" panose="020B0503020204020204" pitchFamily="34" charset="-122"/>
              </a:rPr>
              <a:t>服务营销管理体系</a:t>
            </a:r>
            <a:endParaRPr lang="en-US" altLang="zh-CN" sz="2000" b="1" dirty="0">
              <a:solidFill>
                <a:schemeClr val="accent2"/>
              </a:solidFill>
              <a:latin typeface="微软雅黑" panose="020B0503020204020204" pitchFamily="34" charset="-122"/>
              <a:ea typeface="微软雅黑" panose="020B0503020204020204" pitchFamily="34" charset="-122"/>
            </a:endParaRPr>
          </a:p>
        </p:txBody>
      </p:sp>
      <p:grpSp>
        <p:nvGrpSpPr>
          <p:cNvPr id="89" name="组合 88"/>
          <p:cNvGrpSpPr/>
          <p:nvPr/>
        </p:nvGrpSpPr>
        <p:grpSpPr>
          <a:xfrm>
            <a:off x="855857" y="1700808"/>
            <a:ext cx="4589220" cy="4567281"/>
            <a:chOff x="2358879" y="596577"/>
            <a:chExt cx="4589220" cy="4567281"/>
          </a:xfrm>
        </p:grpSpPr>
        <p:pic>
          <p:nvPicPr>
            <p:cNvPr id="90" name="Picture 2" descr="E:\公司简介&amp;logo\公司简介\ppt用\10-01.pn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l="37023" t="613" r="8587" b="3184"/>
            <a:stretch>
              <a:fillRect/>
            </a:stretch>
          </p:blipFill>
          <p:spPr bwMode="auto">
            <a:xfrm>
              <a:off x="2358879" y="596577"/>
              <a:ext cx="4589220" cy="4567281"/>
            </a:xfrm>
            <a:prstGeom prst="rect">
              <a:avLst/>
            </a:prstGeom>
            <a:noFill/>
            <a:extLst>
              <a:ext uri="{909E8E84-426E-40DD-AFC4-6F175D3DCCD1}">
                <a14:hiddenFill xmlns:a14="http://schemas.microsoft.com/office/drawing/2010/main">
                  <a:solidFill>
                    <a:srgbClr val="FFFFFF"/>
                  </a:solidFill>
                </a14:hiddenFill>
              </a:ext>
            </a:extLst>
          </p:spPr>
        </p:pic>
        <p:sp>
          <p:nvSpPr>
            <p:cNvPr id="91" name="文本框 90"/>
            <p:cNvSpPr txBox="1"/>
            <p:nvPr/>
          </p:nvSpPr>
          <p:spPr>
            <a:xfrm>
              <a:off x="5213370" y="893587"/>
              <a:ext cx="388938" cy="369332"/>
            </a:xfrm>
            <a:prstGeom prst="rect">
              <a:avLst/>
            </a:prstGeom>
            <a:noFill/>
          </p:spPr>
          <p:txBody>
            <a:bodyPr wrap="square" lIns="0" tIns="0" rIns="0" bIns="0">
              <a:spAutoFit/>
            </a:bodyPr>
            <a:lstStyle>
              <a:defPPr>
                <a:defRPr lang="zh-CN"/>
              </a:defPPr>
              <a:lvl1pPr marR="0" rtl="0">
                <a:buClrTx/>
                <a:buSzTx/>
                <a:buFontTx/>
                <a:defRPr kumimoji="0" sz="1200" b="1" strike="noStrike" cap="none" spc="0" normalizeH="0">
                  <a:ln>
                    <a:noFill/>
                  </a:ln>
                  <a:solidFill>
                    <a:schemeClr val="bg1"/>
                  </a:solidFill>
                  <a:effectLst/>
                  <a:uLnTx/>
                  <a:uFillTx/>
                  <a:latin typeface="微软雅黑" panose="020B0503020204020204" pitchFamily="34" charset="-122"/>
                  <a:ea typeface="微软雅黑" panose="020B0503020204020204" pitchFamily="34" charset="-122"/>
                  <a:cs typeface="+mn-cs"/>
                </a:defRPr>
              </a:lvl1pPr>
            </a:lstStyle>
            <a:p>
              <a:pPr algn="ctr"/>
              <a:r>
                <a:rPr lang="zh-CN" altLang="en-US" dirty="0"/>
                <a:t>服务设计</a:t>
              </a:r>
              <a:endParaRPr lang="zh-CN" altLang="en-US" dirty="0"/>
            </a:p>
          </p:txBody>
        </p:sp>
        <p:sp>
          <p:nvSpPr>
            <p:cNvPr id="92" name="文本框 91"/>
            <p:cNvSpPr txBox="1"/>
            <p:nvPr/>
          </p:nvSpPr>
          <p:spPr>
            <a:xfrm>
              <a:off x="5646879" y="1158478"/>
              <a:ext cx="458791" cy="369332"/>
            </a:xfrm>
            <a:prstGeom prst="rect">
              <a:avLst/>
            </a:prstGeom>
            <a:noFill/>
          </p:spPr>
          <p:txBody>
            <a:bodyPr wrap="square" lIns="0" tIns="0" rIns="0" bIns="0">
              <a:spAutoFit/>
            </a:bodyPr>
            <a:lstStyle>
              <a:defPPr>
                <a:defRPr lang="zh-CN"/>
              </a:defPPr>
              <a:lvl1pPr marR="0" rtl="0">
                <a:buClrTx/>
                <a:buSzTx/>
                <a:buFontTx/>
                <a:defRPr kumimoji="0" sz="1200" b="1" strike="noStrike" cap="none" spc="0" normalizeH="0">
                  <a:ln>
                    <a:noFill/>
                  </a:ln>
                  <a:solidFill>
                    <a:schemeClr val="bg1"/>
                  </a:solidFill>
                  <a:effectLst/>
                  <a:uLnTx/>
                  <a:uFillTx/>
                  <a:latin typeface="微软雅黑" panose="020B0503020204020204" pitchFamily="34" charset="-122"/>
                  <a:ea typeface="微软雅黑" panose="020B0503020204020204" pitchFamily="34" charset="-122"/>
                  <a:cs typeface="+mn-cs"/>
                </a:defRPr>
              </a:lvl1pPr>
            </a:lstStyle>
            <a:p>
              <a:pPr algn="ctr"/>
              <a:r>
                <a:rPr lang="zh-CN" altLang="en-US" dirty="0"/>
                <a:t>架构</a:t>
              </a:r>
              <a:endParaRPr lang="en-US" altLang="zh-CN" dirty="0"/>
            </a:p>
            <a:p>
              <a:pPr algn="ctr"/>
              <a:r>
                <a:rPr lang="zh-CN" altLang="en-US" dirty="0"/>
                <a:t>与职责</a:t>
              </a:r>
              <a:endParaRPr lang="zh-CN" altLang="en-US" dirty="0"/>
            </a:p>
          </p:txBody>
        </p:sp>
        <p:sp>
          <p:nvSpPr>
            <p:cNvPr id="93" name="文本框 92"/>
            <p:cNvSpPr txBox="1"/>
            <p:nvPr/>
          </p:nvSpPr>
          <p:spPr>
            <a:xfrm>
              <a:off x="6335734" y="2166153"/>
              <a:ext cx="331788" cy="184666"/>
            </a:xfrm>
            <a:prstGeom prst="rect">
              <a:avLst/>
            </a:prstGeom>
            <a:noFill/>
          </p:spPr>
          <p:txBody>
            <a:bodyPr wrap="square" lIns="0" tIns="0" rIns="0" bIns="0">
              <a:spAutoFit/>
            </a:bodyPr>
            <a:lstStyle>
              <a:defPPr>
                <a:defRPr lang="zh-CN"/>
              </a:defPPr>
              <a:lvl1pPr marR="0" algn="ctr" rtl="0">
                <a:buClrTx/>
                <a:buSzTx/>
                <a:buFontTx/>
                <a:defRPr kumimoji="0" sz="1200" b="1" strike="noStrike" cap="none" spc="0" normalizeH="0">
                  <a:ln>
                    <a:noFill/>
                  </a:ln>
                  <a:solidFill>
                    <a:schemeClr val="bg1"/>
                  </a:solidFill>
                  <a:effectLst/>
                  <a:uLnTx/>
                  <a:uFillTx/>
                  <a:latin typeface="微软雅黑" panose="020B0503020204020204" pitchFamily="34" charset="-122"/>
                  <a:ea typeface="微软雅黑" panose="020B0503020204020204" pitchFamily="34" charset="-122"/>
                  <a:cs typeface="+mn-cs"/>
                </a:defRPr>
              </a:lvl1pPr>
            </a:lstStyle>
            <a:p>
              <a:r>
                <a:rPr lang="zh-CN" altLang="en-US" dirty="0"/>
                <a:t>招聘</a:t>
              </a:r>
              <a:endParaRPr lang="zh-CN" altLang="en-US" dirty="0"/>
            </a:p>
          </p:txBody>
        </p:sp>
        <p:sp>
          <p:nvSpPr>
            <p:cNvPr id="94" name="文本框 93"/>
            <p:cNvSpPr txBox="1"/>
            <p:nvPr/>
          </p:nvSpPr>
          <p:spPr>
            <a:xfrm>
              <a:off x="6391343" y="2695551"/>
              <a:ext cx="412750" cy="184666"/>
            </a:xfrm>
            <a:prstGeom prst="rect">
              <a:avLst/>
            </a:prstGeom>
            <a:noFill/>
          </p:spPr>
          <p:txBody>
            <a:bodyPr wrap="square" lIns="0" tIns="0" rIns="0" bIns="0">
              <a:spAutoFit/>
            </a:bodyPr>
            <a:lstStyle>
              <a:defPPr>
                <a:defRPr lang="zh-CN"/>
              </a:defPPr>
              <a:lvl1pPr marR="0" algn="ctr" rtl="0">
                <a:buClrTx/>
                <a:buSzTx/>
                <a:buFontTx/>
                <a:defRPr kumimoji="0" sz="1200" b="1" strike="noStrike" cap="none" spc="0" normalizeH="0">
                  <a:ln>
                    <a:noFill/>
                  </a:ln>
                  <a:solidFill>
                    <a:schemeClr val="bg1"/>
                  </a:solidFill>
                  <a:effectLst/>
                  <a:uLnTx/>
                  <a:uFillTx/>
                  <a:latin typeface="微软雅黑" panose="020B0503020204020204" pitchFamily="34" charset="-122"/>
                  <a:ea typeface="微软雅黑" panose="020B0503020204020204" pitchFamily="34" charset="-122"/>
                  <a:cs typeface="+mn-cs"/>
                </a:defRPr>
              </a:lvl1pPr>
            </a:lstStyle>
            <a:p>
              <a:r>
                <a:rPr lang="zh-CN" altLang="en-US" dirty="0"/>
                <a:t>培训</a:t>
              </a:r>
              <a:endParaRPr lang="zh-CN" altLang="en-US" dirty="0"/>
            </a:p>
          </p:txBody>
        </p:sp>
        <p:sp>
          <p:nvSpPr>
            <p:cNvPr id="95" name="文本框 94"/>
            <p:cNvSpPr txBox="1"/>
            <p:nvPr/>
          </p:nvSpPr>
          <p:spPr>
            <a:xfrm>
              <a:off x="6271914" y="3247353"/>
              <a:ext cx="531813" cy="184666"/>
            </a:xfrm>
            <a:prstGeom prst="rect">
              <a:avLst/>
            </a:prstGeom>
            <a:noFill/>
          </p:spPr>
          <p:txBody>
            <a:bodyPr wrap="square" lIns="0" tIns="0" rIns="0" bIns="0">
              <a:spAutoFit/>
            </a:bodyPr>
            <a:lstStyle>
              <a:defPPr>
                <a:defRPr lang="zh-CN"/>
              </a:defPPr>
              <a:lvl1pPr marR="0" algn="ctr" rtl="0">
                <a:buClrTx/>
                <a:buSzTx/>
                <a:buFontTx/>
                <a:defRPr kumimoji="0" sz="1200" b="1" strike="noStrike" cap="none" spc="0" normalizeH="0">
                  <a:ln>
                    <a:noFill/>
                  </a:ln>
                  <a:solidFill>
                    <a:schemeClr val="bg1"/>
                  </a:solidFill>
                  <a:effectLst/>
                  <a:uLnTx/>
                  <a:uFillTx/>
                  <a:latin typeface="微软雅黑" panose="020B0503020204020204" pitchFamily="34" charset="-122"/>
                  <a:ea typeface="微软雅黑" panose="020B0503020204020204" pitchFamily="34" charset="-122"/>
                  <a:cs typeface="+mn-cs"/>
                </a:defRPr>
              </a:lvl1pPr>
            </a:lstStyle>
            <a:p>
              <a:r>
                <a:rPr lang="zh-CN" altLang="en-US" dirty="0"/>
                <a:t>考核</a:t>
              </a:r>
              <a:endParaRPr lang="zh-CN" altLang="en-US" dirty="0"/>
            </a:p>
          </p:txBody>
        </p:sp>
        <p:sp>
          <p:nvSpPr>
            <p:cNvPr id="96" name="文本框 95"/>
            <p:cNvSpPr txBox="1"/>
            <p:nvPr/>
          </p:nvSpPr>
          <p:spPr>
            <a:xfrm>
              <a:off x="6184922" y="3697396"/>
              <a:ext cx="307975" cy="369332"/>
            </a:xfrm>
            <a:prstGeom prst="rect">
              <a:avLst/>
            </a:prstGeom>
            <a:noFill/>
          </p:spPr>
          <p:txBody>
            <a:bodyPr wrap="square" lIns="0" tIns="0" rIns="0" bIns="0">
              <a:spAutoFit/>
            </a:bodyPr>
            <a:lstStyle>
              <a:defPPr>
                <a:defRPr lang="zh-CN"/>
              </a:defPPr>
              <a:lvl1pPr marR="0" algn="ctr" rtl="0">
                <a:buClrTx/>
                <a:buSzTx/>
                <a:buFontTx/>
                <a:defRPr kumimoji="0" sz="1200" b="1" strike="noStrike" cap="none" spc="0" normalizeH="0">
                  <a:ln>
                    <a:noFill/>
                  </a:ln>
                  <a:solidFill>
                    <a:schemeClr val="bg1"/>
                  </a:solidFill>
                  <a:effectLst/>
                  <a:uLnTx/>
                  <a:uFillTx/>
                  <a:latin typeface="微软雅黑" panose="020B0503020204020204" pitchFamily="34" charset="-122"/>
                  <a:ea typeface="微软雅黑" panose="020B0503020204020204" pitchFamily="34" charset="-122"/>
                  <a:cs typeface="+mn-cs"/>
                </a:defRPr>
              </a:lvl1pPr>
            </a:lstStyle>
            <a:p>
              <a:r>
                <a:rPr lang="zh-CN" altLang="en-US" dirty="0"/>
                <a:t>质量管理</a:t>
              </a:r>
              <a:endParaRPr lang="zh-CN" altLang="en-US" dirty="0"/>
            </a:p>
          </p:txBody>
        </p:sp>
        <p:sp>
          <p:nvSpPr>
            <p:cNvPr id="97" name="文本框 96"/>
            <p:cNvSpPr txBox="1"/>
            <p:nvPr/>
          </p:nvSpPr>
          <p:spPr>
            <a:xfrm>
              <a:off x="5786459" y="4115685"/>
              <a:ext cx="398463" cy="369332"/>
            </a:xfrm>
            <a:prstGeom prst="rect">
              <a:avLst/>
            </a:prstGeom>
            <a:noFill/>
          </p:spPr>
          <p:txBody>
            <a:bodyPr wrap="square" lIns="0" tIns="0" rIns="0" bIns="0">
              <a:spAutoFit/>
            </a:bodyPr>
            <a:lstStyle>
              <a:defPPr>
                <a:defRPr lang="zh-CN"/>
              </a:defPPr>
              <a:lvl1pPr marR="0" algn="ctr" rtl="0">
                <a:buClrTx/>
                <a:buSzTx/>
                <a:buFontTx/>
                <a:defRPr kumimoji="0" sz="1200" b="1" strike="noStrike" cap="none" spc="0" normalizeH="0">
                  <a:ln>
                    <a:noFill/>
                  </a:ln>
                  <a:solidFill>
                    <a:schemeClr val="bg1"/>
                  </a:solidFill>
                  <a:effectLst/>
                  <a:uLnTx/>
                  <a:uFillTx/>
                  <a:latin typeface="微软雅黑" panose="020B0503020204020204" pitchFamily="34" charset="-122"/>
                  <a:ea typeface="微软雅黑" panose="020B0503020204020204" pitchFamily="34" charset="-122"/>
                  <a:cs typeface="+mn-cs"/>
                </a:defRPr>
              </a:lvl1pPr>
            </a:lstStyle>
            <a:p>
              <a:r>
                <a:rPr lang="zh-CN" altLang="en-US" dirty="0"/>
                <a:t>调度管理</a:t>
              </a:r>
              <a:endParaRPr lang="zh-CN" altLang="en-US" dirty="0"/>
            </a:p>
          </p:txBody>
        </p:sp>
        <p:sp>
          <p:nvSpPr>
            <p:cNvPr id="98" name="文本框 97"/>
            <p:cNvSpPr txBox="1"/>
            <p:nvPr/>
          </p:nvSpPr>
          <p:spPr>
            <a:xfrm flipH="1">
              <a:off x="5335816" y="4441189"/>
              <a:ext cx="412750" cy="369332"/>
            </a:xfrm>
            <a:prstGeom prst="rect">
              <a:avLst/>
            </a:prstGeom>
            <a:noFill/>
          </p:spPr>
          <p:txBody>
            <a:bodyPr wrap="square" lIns="0" tIns="0" rIns="0" bIns="0">
              <a:spAutoFit/>
            </a:bodyPr>
            <a:lstStyle>
              <a:defPPr>
                <a:defRPr lang="zh-CN"/>
              </a:defPPr>
              <a:lvl1pPr marR="0" algn="ctr" rtl="0">
                <a:buClrTx/>
                <a:buSzTx/>
                <a:buFontTx/>
                <a:defRPr kumimoji="0" sz="1200" b="1" strike="noStrike" cap="none" spc="0" normalizeH="0">
                  <a:ln>
                    <a:noFill/>
                  </a:ln>
                  <a:solidFill>
                    <a:schemeClr val="bg1"/>
                  </a:solidFill>
                  <a:effectLst/>
                  <a:uLnTx/>
                  <a:uFillTx/>
                  <a:latin typeface="微软雅黑" panose="020B0503020204020204" pitchFamily="34" charset="-122"/>
                  <a:ea typeface="微软雅黑" panose="020B0503020204020204" pitchFamily="34" charset="-122"/>
                  <a:cs typeface="+mn-cs"/>
                </a:defRPr>
              </a:lvl1pPr>
            </a:lstStyle>
            <a:p>
              <a:r>
                <a:rPr lang="zh-CN" altLang="en-US" dirty="0"/>
                <a:t>现场管理</a:t>
              </a:r>
              <a:endParaRPr lang="zh-CN" altLang="en-US" dirty="0"/>
            </a:p>
          </p:txBody>
        </p:sp>
        <p:sp>
          <p:nvSpPr>
            <p:cNvPr id="99" name="文本框 98"/>
            <p:cNvSpPr txBox="1"/>
            <p:nvPr/>
          </p:nvSpPr>
          <p:spPr>
            <a:xfrm>
              <a:off x="4238876" y="4649535"/>
              <a:ext cx="404813" cy="369332"/>
            </a:xfrm>
            <a:prstGeom prst="rect">
              <a:avLst/>
            </a:prstGeom>
            <a:noFill/>
          </p:spPr>
          <p:txBody>
            <a:bodyPr wrap="square" lIns="0" tIns="0" rIns="0" bIns="0">
              <a:spAutoFit/>
            </a:bodyPr>
            <a:lstStyle>
              <a:defPPr>
                <a:defRPr lang="zh-CN"/>
              </a:defPPr>
              <a:lvl1pPr marR="0" algn="ctr" rtl="0">
                <a:buClrTx/>
                <a:buSzTx/>
                <a:buFontTx/>
                <a:defRPr kumimoji="0" sz="1200" b="1" strike="noStrike" cap="none" spc="0" normalizeH="0">
                  <a:ln>
                    <a:noFill/>
                  </a:ln>
                  <a:solidFill>
                    <a:schemeClr val="bg1"/>
                  </a:solidFill>
                  <a:effectLst/>
                  <a:uLnTx/>
                  <a:uFillTx/>
                  <a:latin typeface="微软雅黑" panose="020B0503020204020204" pitchFamily="34" charset="-122"/>
                  <a:ea typeface="微软雅黑" panose="020B0503020204020204" pitchFamily="34" charset="-122"/>
                  <a:cs typeface="+mn-cs"/>
                </a:defRPr>
              </a:lvl1pPr>
            </a:lstStyle>
            <a:p>
              <a:r>
                <a:rPr lang="zh-CN" altLang="en-US" dirty="0"/>
                <a:t>员工保有</a:t>
              </a:r>
              <a:endParaRPr lang="zh-CN" altLang="en-US" dirty="0"/>
            </a:p>
          </p:txBody>
        </p:sp>
        <p:sp>
          <p:nvSpPr>
            <p:cNvPr id="100" name="文本框 99"/>
            <p:cNvSpPr txBox="1"/>
            <p:nvPr/>
          </p:nvSpPr>
          <p:spPr>
            <a:xfrm>
              <a:off x="3744006" y="4502863"/>
              <a:ext cx="350838" cy="369332"/>
            </a:xfrm>
            <a:prstGeom prst="rect">
              <a:avLst/>
            </a:prstGeom>
            <a:noFill/>
          </p:spPr>
          <p:txBody>
            <a:bodyPr wrap="square" lIns="0" tIns="0" rIns="0" bIns="0">
              <a:spAutoFit/>
            </a:bodyPr>
            <a:lstStyle>
              <a:defPPr>
                <a:defRPr lang="zh-CN"/>
              </a:defPPr>
              <a:lvl1pPr marR="0" algn="ctr" rtl="0">
                <a:buClrTx/>
                <a:buSzTx/>
                <a:buFontTx/>
                <a:defRPr kumimoji="0" sz="1200" b="1" strike="noStrike" cap="none" spc="0" normalizeH="0">
                  <a:ln>
                    <a:noFill/>
                  </a:ln>
                  <a:solidFill>
                    <a:schemeClr val="bg1"/>
                  </a:solidFill>
                  <a:effectLst/>
                  <a:uLnTx/>
                  <a:uFillTx/>
                  <a:latin typeface="微软雅黑" panose="020B0503020204020204" pitchFamily="34" charset="-122"/>
                  <a:ea typeface="微软雅黑" panose="020B0503020204020204" pitchFamily="34" charset="-122"/>
                  <a:cs typeface="+mn-cs"/>
                </a:defRPr>
              </a:lvl1pPr>
            </a:lstStyle>
            <a:p>
              <a:r>
                <a:rPr lang="zh-CN" altLang="en-US" dirty="0"/>
                <a:t>信息安全</a:t>
              </a:r>
              <a:endParaRPr lang="zh-CN" altLang="en-US" dirty="0"/>
            </a:p>
          </p:txBody>
        </p:sp>
        <p:sp>
          <p:nvSpPr>
            <p:cNvPr id="101" name="文本框 100"/>
            <p:cNvSpPr txBox="1"/>
            <p:nvPr/>
          </p:nvSpPr>
          <p:spPr>
            <a:xfrm>
              <a:off x="3194143" y="4227819"/>
              <a:ext cx="452438" cy="369332"/>
            </a:xfrm>
            <a:prstGeom prst="rect">
              <a:avLst/>
            </a:prstGeom>
            <a:noFill/>
          </p:spPr>
          <p:txBody>
            <a:bodyPr wrap="square" lIns="0" tIns="0" rIns="0" bIns="0">
              <a:spAutoFit/>
            </a:bodyPr>
            <a:lstStyle>
              <a:defPPr>
                <a:defRPr lang="zh-CN"/>
              </a:defPPr>
              <a:lvl1pPr marR="0" algn="ctr" rtl="0">
                <a:buClrTx/>
                <a:buSzTx/>
                <a:buFontTx/>
                <a:defRPr kumimoji="0" sz="1200" b="1" strike="noStrike" cap="none" spc="0" normalizeH="0">
                  <a:ln>
                    <a:noFill/>
                  </a:ln>
                  <a:solidFill>
                    <a:schemeClr val="bg1"/>
                  </a:solidFill>
                  <a:effectLst/>
                  <a:uLnTx/>
                  <a:uFillTx/>
                  <a:latin typeface="微软雅黑" panose="020B0503020204020204" pitchFamily="34" charset="-122"/>
                  <a:ea typeface="微软雅黑" panose="020B0503020204020204" pitchFamily="34" charset="-122"/>
                  <a:cs typeface="+mn-cs"/>
                </a:defRPr>
              </a:lvl1pPr>
            </a:lstStyle>
            <a:p>
              <a:r>
                <a:rPr lang="zh-CN" altLang="en-US" dirty="0"/>
                <a:t>沟通管理</a:t>
              </a:r>
              <a:endParaRPr lang="zh-CN" altLang="en-US" dirty="0"/>
            </a:p>
          </p:txBody>
        </p:sp>
        <p:sp>
          <p:nvSpPr>
            <p:cNvPr id="102" name="文本框 101"/>
            <p:cNvSpPr txBox="1"/>
            <p:nvPr/>
          </p:nvSpPr>
          <p:spPr>
            <a:xfrm>
              <a:off x="2846237" y="3842436"/>
              <a:ext cx="404813" cy="369332"/>
            </a:xfrm>
            <a:prstGeom prst="rect">
              <a:avLst/>
            </a:prstGeom>
            <a:noFill/>
          </p:spPr>
          <p:txBody>
            <a:bodyPr wrap="square" lIns="0" tIns="0" rIns="0" bIns="0">
              <a:spAutoFit/>
            </a:bodyPr>
            <a:lstStyle>
              <a:defPPr>
                <a:defRPr lang="zh-CN"/>
              </a:defPPr>
              <a:lvl1pPr marR="0" algn="ctr" rtl="0">
                <a:buClrTx/>
                <a:buSzTx/>
                <a:buFontTx/>
                <a:defRPr kumimoji="0" sz="1200" b="1" strike="noStrike" cap="none" spc="0" normalizeH="0">
                  <a:ln>
                    <a:noFill/>
                  </a:ln>
                  <a:solidFill>
                    <a:schemeClr val="bg1"/>
                  </a:solidFill>
                  <a:effectLst/>
                  <a:uLnTx/>
                  <a:uFillTx/>
                  <a:latin typeface="微软雅黑" panose="020B0503020204020204" pitchFamily="34" charset="-122"/>
                  <a:ea typeface="微软雅黑" panose="020B0503020204020204" pitchFamily="34" charset="-122"/>
                  <a:cs typeface="+mn-cs"/>
                </a:defRPr>
              </a:lvl1pPr>
            </a:lstStyle>
            <a:p>
              <a:r>
                <a:rPr lang="zh-CN" altLang="en-US" dirty="0"/>
                <a:t>风险管理</a:t>
              </a:r>
              <a:endParaRPr lang="zh-CN" altLang="en-US" dirty="0"/>
            </a:p>
          </p:txBody>
        </p:sp>
        <p:sp>
          <p:nvSpPr>
            <p:cNvPr id="103" name="文本框 102"/>
            <p:cNvSpPr txBox="1"/>
            <p:nvPr/>
          </p:nvSpPr>
          <p:spPr>
            <a:xfrm>
              <a:off x="2598494" y="3328064"/>
              <a:ext cx="388938" cy="369332"/>
            </a:xfrm>
            <a:prstGeom prst="rect">
              <a:avLst/>
            </a:prstGeom>
            <a:noFill/>
          </p:spPr>
          <p:txBody>
            <a:bodyPr wrap="square" lIns="0" tIns="0" rIns="0" bIns="0">
              <a:spAutoFit/>
            </a:bodyPr>
            <a:lstStyle>
              <a:defPPr>
                <a:defRPr lang="zh-CN"/>
              </a:defPPr>
              <a:lvl1pPr marR="0" algn="ctr" rtl="0">
                <a:buClrTx/>
                <a:buSzTx/>
                <a:buFontTx/>
                <a:defRPr kumimoji="0" sz="1200" b="1" strike="noStrike" cap="none" spc="0" normalizeH="0">
                  <a:ln>
                    <a:noFill/>
                  </a:ln>
                  <a:solidFill>
                    <a:schemeClr val="bg1"/>
                  </a:solidFill>
                  <a:effectLst/>
                  <a:uLnTx/>
                  <a:uFillTx/>
                  <a:latin typeface="微软雅黑" panose="020B0503020204020204" pitchFamily="34" charset="-122"/>
                  <a:ea typeface="微软雅黑" panose="020B0503020204020204" pitchFamily="34" charset="-122"/>
                  <a:cs typeface="+mn-cs"/>
                </a:defRPr>
              </a:lvl1pPr>
            </a:lstStyle>
            <a:p>
              <a:r>
                <a:rPr lang="zh-CN" altLang="en-US" dirty="0"/>
                <a:t>变更管理</a:t>
              </a:r>
              <a:endParaRPr lang="zh-CN" altLang="en-US" dirty="0"/>
            </a:p>
          </p:txBody>
        </p:sp>
        <p:sp>
          <p:nvSpPr>
            <p:cNvPr id="104" name="文本框 103"/>
            <p:cNvSpPr txBox="1"/>
            <p:nvPr/>
          </p:nvSpPr>
          <p:spPr>
            <a:xfrm>
              <a:off x="2546116" y="2767478"/>
              <a:ext cx="333375" cy="369332"/>
            </a:xfrm>
            <a:prstGeom prst="rect">
              <a:avLst/>
            </a:prstGeom>
            <a:noFill/>
          </p:spPr>
          <p:txBody>
            <a:bodyPr wrap="square" lIns="0" tIns="0" rIns="0" bIns="0">
              <a:spAutoFit/>
            </a:bodyPr>
            <a:lstStyle>
              <a:defPPr>
                <a:defRPr lang="zh-CN"/>
              </a:defPPr>
              <a:lvl1pPr marR="0" algn="ctr" rtl="0">
                <a:buClrTx/>
                <a:buSzTx/>
                <a:buFontTx/>
                <a:defRPr kumimoji="0" sz="1200" b="1" strike="noStrike" cap="none" spc="0" normalizeH="0">
                  <a:ln>
                    <a:noFill/>
                  </a:ln>
                  <a:solidFill>
                    <a:schemeClr val="bg1"/>
                  </a:solidFill>
                  <a:effectLst/>
                  <a:uLnTx/>
                  <a:uFillTx/>
                  <a:latin typeface="微软雅黑" panose="020B0503020204020204" pitchFamily="34" charset="-122"/>
                  <a:ea typeface="微软雅黑" panose="020B0503020204020204" pitchFamily="34" charset="-122"/>
                  <a:cs typeface="+mn-cs"/>
                </a:defRPr>
              </a:lvl1pPr>
            </a:lstStyle>
            <a:p>
              <a:r>
                <a:rPr lang="zh-CN" altLang="en-US" dirty="0"/>
                <a:t>持续改进</a:t>
              </a:r>
              <a:endParaRPr lang="zh-CN" altLang="en-US" dirty="0"/>
            </a:p>
          </p:txBody>
        </p:sp>
        <p:sp>
          <p:nvSpPr>
            <p:cNvPr id="105" name="文本框 104"/>
            <p:cNvSpPr txBox="1"/>
            <p:nvPr/>
          </p:nvSpPr>
          <p:spPr>
            <a:xfrm>
              <a:off x="2511997" y="2235183"/>
              <a:ext cx="466725" cy="369332"/>
            </a:xfrm>
            <a:prstGeom prst="rect">
              <a:avLst/>
            </a:prstGeom>
            <a:noFill/>
          </p:spPr>
          <p:txBody>
            <a:bodyPr wrap="square" lIns="0" tIns="0" rIns="0" bIns="0">
              <a:spAutoFit/>
            </a:bodyPr>
            <a:lstStyle>
              <a:defPPr>
                <a:defRPr lang="zh-CN"/>
              </a:defPPr>
              <a:lvl1pPr marR="0" algn="ctr" rtl="0">
                <a:buClrTx/>
                <a:buSzTx/>
                <a:buFontTx/>
                <a:defRPr kumimoji="0" sz="1200" b="1" strike="noStrike" cap="none" spc="0" normalizeH="0">
                  <a:ln>
                    <a:noFill/>
                  </a:ln>
                  <a:solidFill>
                    <a:schemeClr val="bg1"/>
                  </a:solidFill>
                  <a:effectLst/>
                  <a:uLnTx/>
                  <a:uFillTx/>
                  <a:latin typeface="微软雅黑" panose="020B0503020204020204" pitchFamily="34" charset="-122"/>
                  <a:ea typeface="微软雅黑" panose="020B0503020204020204" pitchFamily="34" charset="-122"/>
                  <a:cs typeface="+mn-cs"/>
                </a:defRPr>
              </a:lvl1pPr>
            </a:lstStyle>
            <a:p>
              <a:r>
                <a:rPr lang="zh-CN" altLang="en-US" dirty="0"/>
                <a:t>网络</a:t>
              </a:r>
              <a:endParaRPr lang="en-US" altLang="zh-CN" dirty="0"/>
            </a:p>
            <a:p>
              <a:r>
                <a:rPr lang="zh-CN" altLang="en-US" dirty="0"/>
                <a:t>与设备</a:t>
              </a:r>
              <a:endParaRPr lang="zh-CN" altLang="en-US" dirty="0"/>
            </a:p>
          </p:txBody>
        </p:sp>
        <p:sp>
          <p:nvSpPr>
            <p:cNvPr id="106" name="文本框 105"/>
            <p:cNvSpPr txBox="1"/>
            <p:nvPr/>
          </p:nvSpPr>
          <p:spPr>
            <a:xfrm>
              <a:off x="3621581" y="952159"/>
              <a:ext cx="314325" cy="369332"/>
            </a:xfrm>
            <a:prstGeom prst="rect">
              <a:avLst/>
            </a:prstGeom>
            <a:noFill/>
          </p:spPr>
          <p:txBody>
            <a:bodyPr wrap="square" lIns="0" tIns="0" rIns="0" bIns="0">
              <a:spAutoFit/>
            </a:bodyPr>
            <a:lstStyle>
              <a:defPPr>
                <a:defRPr lang="zh-CN"/>
              </a:defPPr>
              <a:lvl1pPr marR="0" algn="ctr" rtl="0">
                <a:buClrTx/>
                <a:buSzTx/>
                <a:buFontTx/>
                <a:defRPr kumimoji="0" sz="1200" b="1" strike="noStrike" cap="none" spc="0" normalizeH="0">
                  <a:ln>
                    <a:noFill/>
                  </a:ln>
                  <a:solidFill>
                    <a:schemeClr val="bg1"/>
                  </a:solidFill>
                  <a:effectLst/>
                  <a:uLnTx/>
                  <a:uFillTx/>
                  <a:latin typeface="微软雅黑" panose="020B0503020204020204" pitchFamily="34" charset="-122"/>
                  <a:ea typeface="微软雅黑" panose="020B0503020204020204" pitchFamily="34" charset="-122"/>
                  <a:cs typeface="+mn-cs"/>
                </a:defRPr>
              </a:lvl1pPr>
            </a:lstStyle>
            <a:p>
              <a:r>
                <a:rPr lang="zh-CN" altLang="en-US" dirty="0"/>
                <a:t>软件系统</a:t>
              </a:r>
              <a:endParaRPr lang="zh-CN" altLang="en-US" dirty="0"/>
            </a:p>
          </p:txBody>
        </p:sp>
        <p:sp>
          <p:nvSpPr>
            <p:cNvPr id="107" name="文本框 106"/>
            <p:cNvSpPr txBox="1"/>
            <p:nvPr/>
          </p:nvSpPr>
          <p:spPr>
            <a:xfrm>
              <a:off x="4670469" y="742893"/>
              <a:ext cx="368300" cy="369332"/>
            </a:xfrm>
            <a:prstGeom prst="rect">
              <a:avLst/>
            </a:prstGeom>
            <a:noFill/>
          </p:spPr>
          <p:txBody>
            <a:bodyPr wrap="square" lIns="0" tIns="0" rIns="0" bIns="0">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rPr>
                <a:t>组织文化</a:t>
              </a:r>
              <a:endParaRPr kumimoji="0" lang="zh-CN" altLang="en-US"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108" name="文本框 107"/>
            <p:cNvSpPr txBox="1"/>
            <p:nvPr/>
          </p:nvSpPr>
          <p:spPr>
            <a:xfrm>
              <a:off x="5969199" y="1657423"/>
              <a:ext cx="544513" cy="184666"/>
            </a:xfrm>
            <a:prstGeom prst="rect">
              <a:avLst/>
            </a:prstGeom>
            <a:noFill/>
          </p:spPr>
          <p:txBody>
            <a:bodyPr wrap="square" lIns="0" tIns="0" rIns="0" bIns="0">
              <a:spAutoFit/>
            </a:bodyPr>
            <a:lstStyle>
              <a:defPPr>
                <a:defRPr lang="zh-CN"/>
              </a:defPPr>
              <a:lvl1pPr marR="0" algn="ctr" rtl="0">
                <a:buClrTx/>
                <a:buSzTx/>
                <a:buFontTx/>
                <a:defRPr kumimoji="0" sz="1200" b="1" strike="noStrike" cap="none" spc="0" normalizeH="0">
                  <a:ln>
                    <a:noFill/>
                  </a:ln>
                  <a:solidFill>
                    <a:schemeClr val="bg1"/>
                  </a:solidFill>
                  <a:effectLst/>
                  <a:uLnTx/>
                  <a:uFillTx/>
                  <a:latin typeface="微软雅黑" panose="020B0503020204020204" pitchFamily="34" charset="-122"/>
                  <a:ea typeface="微软雅黑" panose="020B0503020204020204" pitchFamily="34" charset="-122"/>
                  <a:cs typeface="+mn-cs"/>
                </a:defRPr>
              </a:lvl1pPr>
            </a:lstStyle>
            <a:p>
              <a:r>
                <a:rPr lang="zh-CN" altLang="en-US" dirty="0"/>
                <a:t>绩效</a:t>
              </a:r>
              <a:endParaRPr lang="zh-CN" altLang="en-US" dirty="0"/>
            </a:p>
          </p:txBody>
        </p:sp>
        <p:sp>
          <p:nvSpPr>
            <p:cNvPr id="109" name="文本框 108"/>
            <p:cNvSpPr txBox="1"/>
            <p:nvPr/>
          </p:nvSpPr>
          <p:spPr>
            <a:xfrm>
              <a:off x="4854619" y="4635151"/>
              <a:ext cx="314325" cy="369332"/>
            </a:xfrm>
            <a:prstGeom prst="rect">
              <a:avLst/>
            </a:prstGeom>
            <a:noFill/>
          </p:spPr>
          <p:txBody>
            <a:bodyPr wrap="square" lIns="0" tIns="0" rIns="0" bIns="0">
              <a:spAutoFit/>
            </a:bodyPr>
            <a:lstStyle>
              <a:defPPr>
                <a:defRPr lang="zh-CN"/>
              </a:defPPr>
              <a:lvl1pPr marR="0" algn="ctr" rtl="0">
                <a:buClrTx/>
                <a:buSzTx/>
                <a:buFontTx/>
                <a:defRPr kumimoji="0" sz="1200" b="1" strike="noStrike" cap="none" spc="0" normalizeH="0">
                  <a:ln>
                    <a:noFill/>
                  </a:ln>
                  <a:solidFill>
                    <a:schemeClr val="bg1"/>
                  </a:solidFill>
                  <a:effectLst/>
                  <a:uLnTx/>
                  <a:uFillTx/>
                  <a:latin typeface="微软雅黑" panose="020B0503020204020204" pitchFamily="34" charset="-122"/>
                  <a:ea typeface="微软雅黑" panose="020B0503020204020204" pitchFamily="34" charset="-122"/>
                  <a:cs typeface="+mn-cs"/>
                </a:defRPr>
              </a:lvl1pPr>
            </a:lstStyle>
            <a:p>
              <a:r>
                <a:rPr lang="zh-CN" altLang="en-US" dirty="0"/>
                <a:t>量化分析</a:t>
              </a:r>
              <a:endParaRPr lang="zh-CN" altLang="en-US" dirty="0"/>
            </a:p>
          </p:txBody>
        </p:sp>
        <p:sp>
          <p:nvSpPr>
            <p:cNvPr id="110" name="文本框 109"/>
            <p:cNvSpPr txBox="1"/>
            <p:nvPr/>
          </p:nvSpPr>
          <p:spPr>
            <a:xfrm>
              <a:off x="4085169" y="2082135"/>
              <a:ext cx="1125058" cy="1569660"/>
            </a:xfrm>
            <a:prstGeom prst="rect">
              <a:avLst/>
            </a:prstGeom>
            <a:noFill/>
          </p:spPr>
          <p:txBody>
            <a:bodyPr wrap="square" rtlCol="0">
              <a:spAutoFit/>
              <a:scene3d>
                <a:camera prst="orthographicFront"/>
                <a:lightRig rig="threePt" dir="t"/>
              </a:scene3d>
            </a:bodyPr>
            <a:lstStyle/>
            <a:p>
              <a:pPr fontAlgn="base">
                <a:lnSpc>
                  <a:spcPct val="150000"/>
                </a:lnSpc>
              </a:pPr>
              <a:r>
                <a:rPr lang="zh-CN" altLang="en-US" sz="3200" strike="noStrike" noProof="1">
                  <a:ln w="9525">
                    <a:solidFill>
                      <a:schemeClr val="bg1"/>
                    </a:solidFill>
                    <a:prstDash val="solid"/>
                  </a:ln>
                  <a:solidFill>
                    <a:schemeClr val="bg1"/>
                  </a:solidFill>
                  <a:latin typeface="微软雅黑" panose="020B0503020204020204" pitchFamily="34" charset="-122"/>
                  <a:ea typeface="微软雅黑" panose="020B0503020204020204" pitchFamily="34" charset="-122"/>
                  <a:cs typeface="+mn-ea"/>
                </a:rPr>
                <a:t>运 营体 系</a:t>
              </a:r>
              <a:endParaRPr lang="zh-CN" altLang="en-US" sz="3200" strike="noStrike" noProof="1">
                <a:ln w="9525">
                  <a:solidFill>
                    <a:schemeClr val="bg1"/>
                  </a:solidFill>
                  <a:prstDash val="solid"/>
                </a:ln>
                <a:solidFill>
                  <a:schemeClr val="bg1"/>
                </a:solidFill>
                <a:latin typeface="微软雅黑" panose="020B0503020204020204" pitchFamily="34" charset="-122"/>
                <a:ea typeface="微软雅黑" panose="020B0503020204020204" pitchFamily="34" charset="-122"/>
              </a:endParaRPr>
            </a:p>
          </p:txBody>
        </p:sp>
        <p:sp>
          <p:nvSpPr>
            <p:cNvPr id="111" name="文本框 110"/>
            <p:cNvSpPr txBox="1"/>
            <p:nvPr/>
          </p:nvSpPr>
          <p:spPr>
            <a:xfrm>
              <a:off x="4130182" y="767834"/>
              <a:ext cx="314325" cy="369332"/>
            </a:xfrm>
            <a:prstGeom prst="rect">
              <a:avLst/>
            </a:prstGeom>
            <a:noFill/>
          </p:spPr>
          <p:txBody>
            <a:bodyPr wrap="square" lIns="0" tIns="0" rIns="0" bIns="0">
              <a:spAutoFit/>
            </a:bodyPr>
            <a:lstStyle>
              <a:defPPr>
                <a:defRPr lang="zh-CN"/>
              </a:defPPr>
              <a:lvl1pPr marR="0" algn="ctr" rtl="0">
                <a:buClrTx/>
                <a:buSzTx/>
                <a:buFontTx/>
                <a:defRPr kumimoji="0" sz="1200" b="1" strike="noStrike" cap="none" spc="0" normalizeH="0">
                  <a:ln>
                    <a:noFill/>
                  </a:ln>
                  <a:solidFill>
                    <a:schemeClr val="bg1"/>
                  </a:solidFill>
                  <a:effectLst/>
                  <a:uLnTx/>
                  <a:uFillTx/>
                  <a:latin typeface="微软雅黑" panose="020B0503020204020204" pitchFamily="34" charset="-122"/>
                  <a:ea typeface="微软雅黑" panose="020B0503020204020204" pitchFamily="34" charset="-122"/>
                  <a:cs typeface="+mn-cs"/>
                </a:defRPr>
              </a:lvl1pPr>
            </a:lstStyle>
            <a:p>
              <a:r>
                <a:rPr lang="zh-CN" altLang="en-US" dirty="0"/>
                <a:t>后期保障</a:t>
              </a:r>
              <a:endParaRPr lang="zh-CN" altLang="en-US" dirty="0"/>
            </a:p>
          </p:txBody>
        </p:sp>
        <p:sp>
          <p:nvSpPr>
            <p:cNvPr id="112" name="文本框 111"/>
            <p:cNvSpPr txBox="1"/>
            <p:nvPr/>
          </p:nvSpPr>
          <p:spPr>
            <a:xfrm>
              <a:off x="3122140" y="1262816"/>
              <a:ext cx="368300" cy="369332"/>
            </a:xfrm>
            <a:prstGeom prst="rect">
              <a:avLst/>
            </a:prstGeom>
            <a:noFill/>
          </p:spPr>
          <p:txBody>
            <a:bodyPr wrap="square" lIns="0" tIns="0" rIns="0" bIns="0">
              <a:spAutoFit/>
            </a:bodyPr>
            <a:lstStyle>
              <a:defPPr>
                <a:defRPr lang="zh-CN"/>
              </a:defPPr>
              <a:lvl1pPr marR="0" algn="ctr" rtl="0">
                <a:buClrTx/>
                <a:buSzTx/>
                <a:buFontTx/>
                <a:defRPr kumimoji="0" sz="1200" b="1" strike="noStrike" cap="none" spc="0" normalizeH="0">
                  <a:ln>
                    <a:noFill/>
                  </a:ln>
                  <a:solidFill>
                    <a:schemeClr val="bg1"/>
                  </a:solidFill>
                  <a:effectLst/>
                  <a:uLnTx/>
                  <a:uFillTx/>
                  <a:latin typeface="微软雅黑" panose="020B0503020204020204" pitchFamily="34" charset="-122"/>
                  <a:ea typeface="微软雅黑" panose="020B0503020204020204" pitchFamily="34" charset="-122"/>
                  <a:cs typeface="+mn-cs"/>
                </a:defRPr>
              </a:lvl1pPr>
            </a:lstStyle>
            <a:p>
              <a:r>
                <a:rPr lang="zh-CN" altLang="zh-CN" dirty="0"/>
                <a:t>项目管理</a:t>
              </a:r>
              <a:endParaRPr lang="zh-CN" altLang="zh-CN" dirty="0"/>
            </a:p>
          </p:txBody>
        </p:sp>
        <p:sp>
          <p:nvSpPr>
            <p:cNvPr id="113" name="文本框 112"/>
            <p:cNvSpPr txBox="1"/>
            <p:nvPr/>
          </p:nvSpPr>
          <p:spPr>
            <a:xfrm>
              <a:off x="2782010" y="1712803"/>
              <a:ext cx="368300" cy="369332"/>
            </a:xfrm>
            <a:prstGeom prst="rect">
              <a:avLst/>
            </a:prstGeom>
            <a:noFill/>
          </p:spPr>
          <p:txBody>
            <a:bodyPr wrap="square" lIns="0" tIns="0" rIns="0" bIns="0">
              <a:spAutoFit/>
            </a:bodyPr>
            <a:lstStyle>
              <a:defPPr>
                <a:defRPr lang="zh-CN"/>
              </a:defPPr>
              <a:lvl1pPr marR="0" algn="ctr" rtl="0">
                <a:buClrTx/>
                <a:buSzTx/>
                <a:buFontTx/>
                <a:defRPr kumimoji="0" sz="1200" b="1" strike="noStrike" cap="none" spc="0" normalizeH="0">
                  <a:ln>
                    <a:noFill/>
                  </a:ln>
                  <a:solidFill>
                    <a:schemeClr val="bg1"/>
                  </a:solidFill>
                  <a:effectLst/>
                  <a:uLnTx/>
                  <a:uFillTx/>
                  <a:latin typeface="微软雅黑" panose="020B0503020204020204" pitchFamily="34" charset="-122"/>
                  <a:ea typeface="微软雅黑" panose="020B0503020204020204" pitchFamily="34" charset="-122"/>
                  <a:cs typeface="+mn-cs"/>
                </a:defRPr>
              </a:lvl1pPr>
            </a:lstStyle>
            <a:p>
              <a:r>
                <a:rPr lang="zh-CN" altLang="en-US" dirty="0"/>
                <a:t>知识管理</a:t>
              </a:r>
              <a:endParaRPr lang="zh-CN" altLang="en-US" dirty="0"/>
            </a:p>
          </p:txBody>
        </p:sp>
      </p:grpSp>
      <p:cxnSp>
        <p:nvCxnSpPr>
          <p:cNvPr id="114" name="肘形连接符 22"/>
          <p:cNvCxnSpPr>
            <a:endCxn id="124" idx="1"/>
          </p:cNvCxnSpPr>
          <p:nvPr/>
        </p:nvCxnSpPr>
        <p:spPr>
          <a:xfrm flipV="1">
            <a:off x="5585249" y="2416427"/>
            <a:ext cx="1223237" cy="1173204"/>
          </a:xfrm>
          <a:prstGeom prst="bentConnector3">
            <a:avLst/>
          </a:prstGeom>
          <a:ln>
            <a:solidFill>
              <a:srgbClr val="D1D1D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5" name="肘形连接符 26"/>
          <p:cNvCxnSpPr>
            <a:endCxn id="117" idx="1"/>
          </p:cNvCxnSpPr>
          <p:nvPr/>
        </p:nvCxnSpPr>
        <p:spPr>
          <a:xfrm>
            <a:off x="5587609" y="4332307"/>
            <a:ext cx="1220876" cy="1157727"/>
          </a:xfrm>
          <a:prstGeom prst="bentConnector3">
            <a:avLst/>
          </a:prstGeom>
          <a:ln>
            <a:solidFill>
              <a:srgbClr val="D1D1D1"/>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16" name="组合 115"/>
          <p:cNvGrpSpPr/>
          <p:nvPr/>
        </p:nvGrpSpPr>
        <p:grpSpPr>
          <a:xfrm>
            <a:off x="6808485" y="4918431"/>
            <a:ext cx="1143210" cy="1143206"/>
            <a:chOff x="10277286" y="4613424"/>
            <a:chExt cx="1307171" cy="1307171"/>
          </a:xfrm>
        </p:grpSpPr>
        <p:sp>
          <p:nvSpPr>
            <p:cNvPr id="117" name="圆角矩形 28"/>
            <p:cNvSpPr/>
            <p:nvPr/>
          </p:nvSpPr>
          <p:spPr>
            <a:xfrm>
              <a:off x="10277286" y="4613424"/>
              <a:ext cx="1307171" cy="1307171"/>
            </a:xfrm>
            <a:prstGeom prst="roundRect">
              <a:avLst/>
            </a:prstGeom>
            <a:solidFill>
              <a:srgbClr val="F77E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pSp>
          <p:nvGrpSpPr>
            <p:cNvPr id="118" name="组合 117"/>
            <p:cNvGrpSpPr/>
            <p:nvPr/>
          </p:nvGrpSpPr>
          <p:grpSpPr>
            <a:xfrm>
              <a:off x="10622669" y="4778746"/>
              <a:ext cx="597782" cy="976526"/>
              <a:chOff x="1537329" y="2172605"/>
              <a:chExt cx="207963" cy="339726"/>
            </a:xfrm>
          </p:grpSpPr>
          <p:sp>
            <p:nvSpPr>
              <p:cNvPr id="119" name="Freeform 5"/>
              <p:cNvSpPr>
                <a:spLocks noEditPoints="1"/>
              </p:cNvSpPr>
              <p:nvPr/>
            </p:nvSpPr>
            <p:spPr bwMode="auto">
              <a:xfrm>
                <a:off x="1575429" y="2358343"/>
                <a:ext cx="136525" cy="138113"/>
              </a:xfrm>
              <a:custGeom>
                <a:avLst/>
                <a:gdLst>
                  <a:gd name="T0" fmla="*/ 36 w 36"/>
                  <a:gd name="T1" fmla="*/ 36 h 36"/>
                  <a:gd name="T2" fmla="*/ 36 w 36"/>
                  <a:gd name="T3" fmla="*/ 0 h 36"/>
                  <a:gd name="T4" fmla="*/ 0 w 36"/>
                  <a:gd name="T5" fmla="*/ 0 h 36"/>
                  <a:gd name="T6" fmla="*/ 0 w 36"/>
                  <a:gd name="T7" fmla="*/ 36 h 36"/>
                  <a:gd name="T8" fmla="*/ 36 w 36"/>
                  <a:gd name="T9" fmla="*/ 36 h 36"/>
                  <a:gd name="T10" fmla="*/ 18 w 36"/>
                  <a:gd name="T11" fmla="*/ 4 h 36"/>
                  <a:gd name="T12" fmla="*/ 24 w 36"/>
                  <a:gd name="T13" fmla="*/ 10 h 36"/>
                  <a:gd name="T14" fmla="*/ 18 w 36"/>
                  <a:gd name="T15" fmla="*/ 16 h 36"/>
                  <a:gd name="T16" fmla="*/ 12 w 36"/>
                  <a:gd name="T17" fmla="*/ 10 h 36"/>
                  <a:gd name="T18" fmla="*/ 18 w 36"/>
                  <a:gd name="T19" fmla="*/ 4 h 36"/>
                  <a:gd name="T20" fmla="*/ 18 w 36"/>
                  <a:gd name="T21" fmla="*/ 20 h 36"/>
                  <a:gd name="T22" fmla="*/ 24 w 36"/>
                  <a:gd name="T23" fmla="*/ 26 h 36"/>
                  <a:gd name="T24" fmla="*/ 18 w 36"/>
                  <a:gd name="T25" fmla="*/ 33 h 36"/>
                  <a:gd name="T26" fmla="*/ 12 w 36"/>
                  <a:gd name="T27" fmla="*/ 26 h 36"/>
                  <a:gd name="T28" fmla="*/ 18 w 36"/>
                  <a:gd name="T29" fmla="*/ 2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36">
                    <a:moveTo>
                      <a:pt x="36" y="36"/>
                    </a:moveTo>
                    <a:cubicBezTo>
                      <a:pt x="36" y="0"/>
                      <a:pt x="36" y="0"/>
                      <a:pt x="36" y="0"/>
                    </a:cubicBezTo>
                    <a:cubicBezTo>
                      <a:pt x="0" y="0"/>
                      <a:pt x="0" y="0"/>
                      <a:pt x="0" y="0"/>
                    </a:cubicBezTo>
                    <a:cubicBezTo>
                      <a:pt x="0" y="36"/>
                      <a:pt x="0" y="36"/>
                      <a:pt x="0" y="36"/>
                    </a:cubicBezTo>
                    <a:lnTo>
                      <a:pt x="36" y="36"/>
                    </a:lnTo>
                    <a:close/>
                    <a:moveTo>
                      <a:pt x="18" y="4"/>
                    </a:moveTo>
                    <a:cubicBezTo>
                      <a:pt x="21" y="4"/>
                      <a:pt x="24" y="7"/>
                      <a:pt x="24" y="10"/>
                    </a:cubicBezTo>
                    <a:cubicBezTo>
                      <a:pt x="24" y="13"/>
                      <a:pt x="21" y="16"/>
                      <a:pt x="18" y="16"/>
                    </a:cubicBezTo>
                    <a:cubicBezTo>
                      <a:pt x="14" y="16"/>
                      <a:pt x="12" y="13"/>
                      <a:pt x="12" y="10"/>
                    </a:cubicBezTo>
                    <a:cubicBezTo>
                      <a:pt x="12" y="7"/>
                      <a:pt x="14" y="4"/>
                      <a:pt x="18" y="4"/>
                    </a:cubicBezTo>
                    <a:close/>
                    <a:moveTo>
                      <a:pt x="18" y="20"/>
                    </a:moveTo>
                    <a:cubicBezTo>
                      <a:pt x="21" y="20"/>
                      <a:pt x="24" y="23"/>
                      <a:pt x="24" y="26"/>
                    </a:cubicBezTo>
                    <a:cubicBezTo>
                      <a:pt x="24" y="30"/>
                      <a:pt x="21" y="33"/>
                      <a:pt x="18" y="33"/>
                    </a:cubicBezTo>
                    <a:cubicBezTo>
                      <a:pt x="14" y="33"/>
                      <a:pt x="12" y="30"/>
                      <a:pt x="12" y="26"/>
                    </a:cubicBezTo>
                    <a:cubicBezTo>
                      <a:pt x="12" y="23"/>
                      <a:pt x="14" y="20"/>
                      <a:pt x="18" y="20"/>
                    </a:cubicBezTo>
                    <a:close/>
                  </a:path>
                </a:pathLst>
              </a:custGeom>
              <a:solidFill>
                <a:schemeClr val="bg1"/>
              </a:solid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20" name="Freeform 6"/>
              <p:cNvSpPr>
                <a:spLocks noEditPoints="1"/>
              </p:cNvSpPr>
              <p:nvPr/>
            </p:nvSpPr>
            <p:spPr bwMode="auto">
              <a:xfrm>
                <a:off x="1537329" y="2172605"/>
                <a:ext cx="207963" cy="180975"/>
              </a:xfrm>
              <a:custGeom>
                <a:avLst/>
                <a:gdLst>
                  <a:gd name="T0" fmla="*/ 28 w 55"/>
                  <a:gd name="T1" fmla="*/ 0 h 47"/>
                  <a:gd name="T2" fmla="*/ 0 w 55"/>
                  <a:gd name="T3" fmla="*/ 47 h 47"/>
                  <a:gd name="T4" fmla="*/ 55 w 55"/>
                  <a:gd name="T5" fmla="*/ 47 h 47"/>
                  <a:gd name="T6" fmla="*/ 28 w 55"/>
                  <a:gd name="T7" fmla="*/ 0 h 47"/>
                  <a:gd name="T8" fmla="*/ 28 w 55"/>
                  <a:gd name="T9" fmla="*/ 41 h 47"/>
                  <a:gd name="T10" fmla="*/ 22 w 55"/>
                  <a:gd name="T11" fmla="*/ 34 h 47"/>
                  <a:gd name="T12" fmla="*/ 28 w 55"/>
                  <a:gd name="T13" fmla="*/ 28 h 47"/>
                  <a:gd name="T14" fmla="*/ 34 w 55"/>
                  <a:gd name="T15" fmla="*/ 34 h 47"/>
                  <a:gd name="T16" fmla="*/ 28 w 55"/>
                  <a:gd name="T17" fmla="*/ 4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47">
                    <a:moveTo>
                      <a:pt x="28" y="0"/>
                    </a:moveTo>
                    <a:cubicBezTo>
                      <a:pt x="0" y="47"/>
                      <a:pt x="0" y="47"/>
                      <a:pt x="0" y="47"/>
                    </a:cubicBezTo>
                    <a:cubicBezTo>
                      <a:pt x="55" y="47"/>
                      <a:pt x="55" y="47"/>
                      <a:pt x="55" y="47"/>
                    </a:cubicBezTo>
                    <a:lnTo>
                      <a:pt x="28" y="0"/>
                    </a:lnTo>
                    <a:close/>
                    <a:moveTo>
                      <a:pt x="28" y="41"/>
                    </a:moveTo>
                    <a:cubicBezTo>
                      <a:pt x="24" y="41"/>
                      <a:pt x="22" y="38"/>
                      <a:pt x="22" y="34"/>
                    </a:cubicBezTo>
                    <a:cubicBezTo>
                      <a:pt x="22" y="31"/>
                      <a:pt x="24" y="28"/>
                      <a:pt x="28" y="28"/>
                    </a:cubicBezTo>
                    <a:cubicBezTo>
                      <a:pt x="31" y="28"/>
                      <a:pt x="34" y="31"/>
                      <a:pt x="34" y="34"/>
                    </a:cubicBezTo>
                    <a:cubicBezTo>
                      <a:pt x="34" y="38"/>
                      <a:pt x="31" y="41"/>
                      <a:pt x="28" y="41"/>
                    </a:cubicBezTo>
                    <a:close/>
                  </a:path>
                </a:pathLst>
              </a:custGeom>
              <a:solidFill>
                <a:schemeClr val="bg1"/>
              </a:solid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21" name="Rectangle 7"/>
              <p:cNvSpPr>
                <a:spLocks noChangeArrowheads="1"/>
              </p:cNvSpPr>
              <p:nvPr/>
            </p:nvSpPr>
            <p:spPr bwMode="auto">
              <a:xfrm>
                <a:off x="1556379" y="2501218"/>
                <a:ext cx="174625" cy="11113"/>
              </a:xfrm>
              <a:prstGeom prst="rect">
                <a:avLst/>
              </a:prstGeom>
              <a:solidFill>
                <a:schemeClr val="bg1"/>
              </a:solid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122" name="Freeform 8"/>
              <p:cNvSpPr/>
              <p:nvPr/>
            </p:nvSpPr>
            <p:spPr bwMode="auto">
              <a:xfrm>
                <a:off x="1556379" y="2501218"/>
                <a:ext cx="174625" cy="11113"/>
              </a:xfrm>
              <a:custGeom>
                <a:avLst/>
                <a:gdLst>
                  <a:gd name="T0" fmla="*/ 0 w 110"/>
                  <a:gd name="T1" fmla="*/ 7 h 7"/>
                  <a:gd name="T2" fmla="*/ 0 w 110"/>
                  <a:gd name="T3" fmla="*/ 7 h 7"/>
                  <a:gd name="T4" fmla="*/ 110 w 110"/>
                  <a:gd name="T5" fmla="*/ 7 h 7"/>
                  <a:gd name="T6" fmla="*/ 110 w 110"/>
                  <a:gd name="T7" fmla="*/ 0 h 7"/>
                  <a:gd name="T8" fmla="*/ 0 w 110"/>
                  <a:gd name="T9" fmla="*/ 0 h 7"/>
                  <a:gd name="T10" fmla="*/ 0 w 110"/>
                  <a:gd name="T11" fmla="*/ 7 h 7"/>
                  <a:gd name="T12" fmla="*/ 0 w 110"/>
                  <a:gd name="T13" fmla="*/ 7 h 7"/>
                  <a:gd name="T14" fmla="*/ 0 w 110"/>
                  <a:gd name="T15" fmla="*/ 7 h 7"/>
                  <a:gd name="T16" fmla="*/ 0 w 110"/>
                  <a:gd name="T17" fmla="*/ 7 h 7"/>
                  <a:gd name="T18" fmla="*/ 0 w 110"/>
                  <a:gd name="T19" fmla="*/ 0 h 7"/>
                  <a:gd name="T20" fmla="*/ 110 w 110"/>
                  <a:gd name="T21" fmla="*/ 0 h 7"/>
                  <a:gd name="T22" fmla="*/ 110 w 110"/>
                  <a:gd name="T23" fmla="*/ 7 h 7"/>
                  <a:gd name="T24" fmla="*/ 0 w 110"/>
                  <a:gd name="T25" fmla="*/ 7 h 7"/>
                  <a:gd name="T26" fmla="*/ 0 w 110"/>
                  <a:gd name="T27" fmla="*/ 7 h 7"/>
                  <a:gd name="T28" fmla="*/ 0 w 110"/>
                  <a:gd name="T29" fmla="*/ 7 h 7"/>
                  <a:gd name="T30" fmla="*/ 0 w 110"/>
                  <a:gd name="T31"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0" h="7">
                    <a:moveTo>
                      <a:pt x="0" y="7"/>
                    </a:moveTo>
                    <a:lnTo>
                      <a:pt x="0" y="7"/>
                    </a:lnTo>
                    <a:lnTo>
                      <a:pt x="110" y="7"/>
                    </a:lnTo>
                    <a:lnTo>
                      <a:pt x="110" y="0"/>
                    </a:lnTo>
                    <a:lnTo>
                      <a:pt x="0" y="0"/>
                    </a:lnTo>
                    <a:lnTo>
                      <a:pt x="0" y="7"/>
                    </a:lnTo>
                    <a:lnTo>
                      <a:pt x="0" y="7"/>
                    </a:lnTo>
                    <a:lnTo>
                      <a:pt x="0" y="7"/>
                    </a:lnTo>
                    <a:lnTo>
                      <a:pt x="0" y="7"/>
                    </a:lnTo>
                    <a:lnTo>
                      <a:pt x="0" y="0"/>
                    </a:lnTo>
                    <a:lnTo>
                      <a:pt x="110" y="0"/>
                    </a:lnTo>
                    <a:lnTo>
                      <a:pt x="110" y="7"/>
                    </a:lnTo>
                    <a:lnTo>
                      <a:pt x="0" y="7"/>
                    </a:lnTo>
                    <a:lnTo>
                      <a:pt x="0" y="7"/>
                    </a:lnTo>
                    <a:lnTo>
                      <a:pt x="0" y="7"/>
                    </a:lnTo>
                    <a:lnTo>
                      <a:pt x="0" y="7"/>
                    </a:lnTo>
                    <a:close/>
                  </a:path>
                </a:pathLst>
              </a:custGeom>
              <a:solidFill>
                <a:schemeClr val="bg1"/>
              </a:solid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grpSp>
      </p:grpSp>
      <p:grpSp>
        <p:nvGrpSpPr>
          <p:cNvPr id="123" name="组合 122"/>
          <p:cNvGrpSpPr/>
          <p:nvPr/>
        </p:nvGrpSpPr>
        <p:grpSpPr>
          <a:xfrm>
            <a:off x="6808486" y="1844824"/>
            <a:ext cx="1143210" cy="1143206"/>
            <a:chOff x="8515350" y="1533607"/>
            <a:chExt cx="1307171" cy="1307171"/>
          </a:xfrm>
          <a:solidFill>
            <a:srgbClr val="F77E31"/>
          </a:solidFill>
        </p:grpSpPr>
        <p:sp>
          <p:nvSpPr>
            <p:cNvPr id="124" name="圆角矩形 53"/>
            <p:cNvSpPr/>
            <p:nvPr/>
          </p:nvSpPr>
          <p:spPr>
            <a:xfrm>
              <a:off x="8515350" y="1533607"/>
              <a:ext cx="1307171" cy="1307171"/>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pic>
          <p:nvPicPr>
            <p:cNvPr id="125" name="图片 124"/>
            <p:cNvPicPr>
              <a:picLocks noChangeAspect="1"/>
            </p:cNvPicPr>
            <p:nvPr/>
          </p:nvPicPr>
          <p:blipFill>
            <a:blip r:embed="rId2" cstate="email"/>
            <a:stretch>
              <a:fillRect/>
            </a:stretch>
          </p:blipFill>
          <p:spPr>
            <a:xfrm>
              <a:off x="8835903" y="1752600"/>
              <a:ext cx="666064" cy="759730"/>
            </a:xfrm>
            <a:prstGeom prst="rect">
              <a:avLst/>
            </a:prstGeom>
            <a:grpFill/>
          </p:spPr>
        </p:pic>
      </p:grpSp>
      <p:sp>
        <p:nvSpPr>
          <p:cNvPr id="127" name="TextBox 56"/>
          <p:cNvSpPr txBox="1"/>
          <p:nvPr/>
        </p:nvSpPr>
        <p:spPr>
          <a:xfrm>
            <a:off x="8232041" y="1946236"/>
            <a:ext cx="2414652" cy="307777"/>
          </a:xfrm>
          <a:prstGeom prst="rect">
            <a:avLst/>
          </a:prstGeom>
          <a:noFill/>
        </p:spPr>
        <p:txBody>
          <a:bodyPr wrap="square" lIns="0" tIns="0" rIns="0" bIns="0" rtlCol="0">
            <a:spAutoFit/>
          </a:bodyPr>
          <a:lstStyle/>
          <a:p>
            <a:pPr defTabSz="1176655"/>
            <a:r>
              <a:rPr lang="en-US" altLang="zh-CN" sz="2000" b="1" dirty="0">
                <a:solidFill>
                  <a:schemeClr val="accent2"/>
                </a:solidFill>
                <a:latin typeface="微软雅黑" panose="020B0503020204020204" pitchFamily="34" charset="-122"/>
                <a:ea typeface="微软雅黑" panose="020B0503020204020204" pitchFamily="34" charset="-122"/>
              </a:rPr>
              <a:t>22</a:t>
            </a:r>
            <a:r>
              <a:rPr lang="zh-CN" altLang="en-US" sz="2000" b="1" dirty="0">
                <a:solidFill>
                  <a:schemeClr val="accent2"/>
                </a:solidFill>
                <a:latin typeface="微软雅黑" panose="020B0503020204020204" pitchFamily="34" charset="-122"/>
                <a:ea typeface="微软雅黑" panose="020B0503020204020204" pitchFamily="34" charset="-122"/>
              </a:rPr>
              <a:t>个管理模块</a:t>
            </a:r>
            <a:endParaRPr lang="en-GB" altLang="zh-CN" sz="2000" b="1" dirty="0">
              <a:solidFill>
                <a:schemeClr val="accent2"/>
              </a:solidFill>
              <a:latin typeface="微软雅黑" panose="020B0503020204020204" pitchFamily="34" charset="-122"/>
              <a:ea typeface="微软雅黑" panose="020B0503020204020204" pitchFamily="34" charset="-122"/>
            </a:endParaRPr>
          </a:p>
        </p:txBody>
      </p:sp>
      <p:sp>
        <p:nvSpPr>
          <p:cNvPr id="129" name="TextBox 64"/>
          <p:cNvSpPr txBox="1"/>
          <p:nvPr/>
        </p:nvSpPr>
        <p:spPr>
          <a:xfrm>
            <a:off x="8110489" y="5589240"/>
            <a:ext cx="2665237" cy="307777"/>
          </a:xfrm>
          <a:prstGeom prst="rect">
            <a:avLst/>
          </a:prstGeom>
          <a:noFill/>
        </p:spPr>
        <p:txBody>
          <a:bodyPr wrap="square" lIns="0" tIns="0" rIns="0" bIns="0" rtlCol="0">
            <a:spAutoFit/>
          </a:bodyPr>
          <a:lstStyle/>
          <a:p>
            <a:pPr defTabSz="1176655"/>
            <a:r>
              <a:rPr lang="en-US" altLang="zh-CN" sz="2000" b="1" dirty="0">
                <a:solidFill>
                  <a:schemeClr val="accent2"/>
                </a:solidFill>
                <a:latin typeface="微软雅黑" panose="020B0503020204020204" pitchFamily="34" charset="-122"/>
                <a:ea typeface="微软雅黑" panose="020B0503020204020204" pitchFamily="34" charset="-122"/>
              </a:rPr>
              <a:t>146</a:t>
            </a:r>
            <a:r>
              <a:rPr lang="zh-CN" altLang="en-US" sz="2000" b="1" dirty="0">
                <a:solidFill>
                  <a:schemeClr val="accent2"/>
                </a:solidFill>
                <a:latin typeface="微软雅黑" panose="020B0503020204020204" pitchFamily="34" charset="-122"/>
                <a:ea typeface="微软雅黑" panose="020B0503020204020204" pitchFamily="34" charset="-122"/>
              </a:rPr>
              <a:t>个关键指标控制点</a:t>
            </a:r>
            <a:endParaRPr lang="en-GB" altLang="zh-CN" sz="2000" b="1" dirty="0">
              <a:solidFill>
                <a:schemeClr val="accent2"/>
              </a:solidFill>
              <a:latin typeface="微软雅黑" panose="020B0503020204020204" pitchFamily="34" charset="-122"/>
              <a:ea typeface="微软雅黑" panose="020B0503020204020204" pitchFamily="34" charset="-122"/>
            </a:endParaRPr>
          </a:p>
        </p:txBody>
      </p:sp>
      <p:sp>
        <p:nvSpPr>
          <p:cNvPr id="54" name="TextBox 8"/>
          <p:cNvSpPr txBox="1"/>
          <p:nvPr/>
        </p:nvSpPr>
        <p:spPr>
          <a:xfrm>
            <a:off x="5159102"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集团简介</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55" name="直接连接符 54"/>
          <p:cNvCxnSpPr/>
          <p:nvPr/>
        </p:nvCxnSpPr>
        <p:spPr>
          <a:xfrm>
            <a:off x="6599262"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6" name="TextBox 10"/>
          <p:cNvSpPr txBox="1"/>
          <p:nvPr/>
        </p:nvSpPr>
        <p:spPr>
          <a:xfrm>
            <a:off x="6815286"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产品服务</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57" name="直接连接符 56"/>
          <p:cNvCxnSpPr/>
          <p:nvPr/>
        </p:nvCxnSpPr>
        <p:spPr>
          <a:xfrm>
            <a:off x="8255446"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8" name="TextBox 12"/>
          <p:cNvSpPr txBox="1"/>
          <p:nvPr/>
        </p:nvSpPr>
        <p:spPr>
          <a:xfrm>
            <a:off x="10055646" y="116632"/>
            <a:ext cx="1637056" cy="400110"/>
          </a:xfrm>
          <a:prstGeom prst="rect">
            <a:avLst/>
          </a:prstGeom>
          <a:noFill/>
        </p:spPr>
        <p:txBody>
          <a:bodyPr wrap="square" rtlCol="0">
            <a:spAutoFit/>
          </a:bodyPr>
          <a:lstStyle/>
          <a:p>
            <a:pPr algn="ctr"/>
            <a:r>
              <a:rPr lang="zh-CN" altLang="en-US" sz="2000" b="1" dirty="0">
                <a:solidFill>
                  <a:schemeClr val="bg1">
                    <a:lumMod val="65000"/>
                  </a:schemeClr>
                </a:solidFill>
                <a:latin typeface="微软雅黑" panose="020B0503020204020204" pitchFamily="34" charset="-122"/>
                <a:ea typeface="微软雅黑" panose="020B0503020204020204" pitchFamily="34" charset="-122"/>
              </a:rPr>
              <a:t>运营基地</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59" name="直接连接符 58"/>
          <p:cNvCxnSpPr/>
          <p:nvPr/>
        </p:nvCxnSpPr>
        <p:spPr>
          <a:xfrm>
            <a:off x="9911630"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60" name="TextBox 15"/>
          <p:cNvSpPr txBox="1"/>
          <p:nvPr/>
        </p:nvSpPr>
        <p:spPr>
          <a:xfrm>
            <a:off x="8255446" y="116632"/>
            <a:ext cx="1637056" cy="400110"/>
          </a:xfrm>
          <a:prstGeom prst="rect">
            <a:avLst/>
          </a:prstGeom>
          <a:noFill/>
        </p:spPr>
        <p:txBody>
          <a:bodyPr wrap="square" rtlCol="0">
            <a:spAutoFit/>
          </a:bodyPr>
          <a:lstStyle/>
          <a:p>
            <a:pPr algn="ctr"/>
            <a:r>
              <a:rPr lang="zh-CN" altLang="en-US" sz="2000" b="1" dirty="0" smtClean="0">
                <a:solidFill>
                  <a:srgbClr val="F8931D"/>
                </a:solidFill>
                <a:latin typeface="微软雅黑" panose="020B0503020204020204" pitchFamily="34" charset="-122"/>
                <a:ea typeface="微软雅黑" panose="020B0503020204020204" pitchFamily="34" charset="-122"/>
              </a:rPr>
              <a:t>运营体系</a:t>
            </a:r>
            <a:endParaRPr lang="en-US" sz="2000" b="1" dirty="0">
              <a:solidFill>
                <a:srgbClr val="F8931D"/>
              </a:solidFill>
              <a:latin typeface="微软雅黑" panose="020B0503020204020204" pitchFamily="34" charset="-122"/>
              <a:ea typeface="微软雅黑" panose="020B0503020204020204" pitchFamily="34" charset="-122"/>
            </a:endParaRPr>
          </a:p>
        </p:txBody>
      </p:sp>
      <p:sp>
        <p:nvSpPr>
          <p:cNvPr id="61" name="标题 4"/>
          <p:cNvSpPr txBox="1"/>
          <p:nvPr/>
        </p:nvSpPr>
        <p:spPr>
          <a:xfrm>
            <a:off x="226554" y="363133"/>
            <a:ext cx="2016224" cy="4015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和君</a:t>
            </a:r>
            <a:endParaRPr lang="en-US" altLang="zh-CN" sz="2400" b="1" dirty="0">
              <a:solidFill>
                <a:schemeClr val="bg1"/>
              </a:solidFill>
              <a:latin typeface="微软雅黑" panose="020B0503020204020204" pitchFamily="34" charset="-122"/>
              <a:ea typeface="微软雅黑" panose="020B0503020204020204" pitchFamily="34" charset="-122"/>
            </a:endParaRPr>
          </a:p>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纵达</a:t>
            </a:r>
            <a:endParaRPr lang="en-US" altLang="zh-CN" sz="12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2000"/>
    </mc:Choice>
    <mc:Fallback>
      <p:transition advTm="2000"/>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圆角矩形 4"/>
          <p:cNvSpPr/>
          <p:nvPr/>
        </p:nvSpPr>
        <p:spPr>
          <a:xfrm>
            <a:off x="550590" y="-603448"/>
            <a:ext cx="1368153" cy="183418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TextBox 17"/>
          <p:cNvSpPr txBox="1"/>
          <p:nvPr/>
        </p:nvSpPr>
        <p:spPr>
          <a:xfrm>
            <a:off x="1937870" y="724634"/>
            <a:ext cx="2429144" cy="398780"/>
          </a:xfrm>
          <a:prstGeom prst="rect">
            <a:avLst/>
          </a:prstGeom>
          <a:noFill/>
        </p:spPr>
        <p:txBody>
          <a:bodyPr wrap="square" rtlCol="0">
            <a:spAutoFit/>
          </a:bodyPr>
          <a:lstStyle/>
          <a:p>
            <a:r>
              <a:rPr lang="zh-CN" altLang="en-US" sz="2000" b="1" dirty="0">
                <a:solidFill>
                  <a:srgbClr val="4E9FD6"/>
                </a:solidFill>
                <a:latin typeface="微软雅黑" panose="020B0503020204020204" pitchFamily="34" charset="-122"/>
                <a:ea typeface="微软雅黑" panose="020B0503020204020204" pitchFamily="34" charset="-122"/>
              </a:rPr>
              <a:t>客服</a:t>
            </a:r>
            <a:r>
              <a:rPr lang="zh-CN" altLang="en-US" sz="2000" b="1" dirty="0">
                <a:solidFill>
                  <a:schemeClr val="accent2"/>
                </a:solidFill>
                <a:latin typeface="微软雅黑" panose="020B0503020204020204" pitchFamily="34" charset="-122"/>
                <a:ea typeface="微软雅黑" panose="020B0503020204020204" pitchFamily="34" charset="-122"/>
              </a:rPr>
              <a:t>管理指标体系</a:t>
            </a:r>
            <a:endParaRPr lang="en-US" sz="2000" b="1" dirty="0">
              <a:solidFill>
                <a:schemeClr val="accent2"/>
              </a:solidFill>
              <a:latin typeface="微软雅黑" panose="020B0503020204020204" pitchFamily="34" charset="-122"/>
              <a:ea typeface="微软雅黑" panose="020B0503020204020204" pitchFamily="34" charset="-122"/>
            </a:endParaRPr>
          </a:p>
        </p:txBody>
      </p:sp>
      <p:grpSp>
        <p:nvGrpSpPr>
          <p:cNvPr id="14" name="Group 68"/>
          <p:cNvGrpSpPr/>
          <p:nvPr/>
        </p:nvGrpSpPr>
        <p:grpSpPr>
          <a:xfrm rot="20251317">
            <a:off x="5466002" y="5380339"/>
            <a:ext cx="394136" cy="383243"/>
            <a:chOff x="0" y="0"/>
            <a:chExt cx="881063" cy="881062"/>
          </a:xfrm>
        </p:grpSpPr>
        <p:sp>
          <p:nvSpPr>
            <p:cNvPr id="28" name="Freeform 36"/>
            <p:cNvSpPr/>
            <p:nvPr/>
          </p:nvSpPr>
          <p:spPr>
            <a:xfrm>
              <a:off x="0" y="0"/>
              <a:ext cx="881063" cy="728663"/>
            </a:xfrm>
            <a:custGeom>
              <a:avLst/>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0"/>
                </a:cxn>
                <a:cxn ang="0">
                  <a:pos x="2147483647" y="2147483647"/>
                </a:cxn>
                <a:cxn ang="0">
                  <a:pos x="2147483647" y="2147483647"/>
                </a:cxn>
                <a:cxn ang="0">
                  <a:pos x="0" y="2147483647"/>
                </a:cxn>
                <a:cxn ang="0">
                  <a:pos x="0" y="2147483647"/>
                </a:cxn>
                <a:cxn ang="0">
                  <a:pos x="2147483647" y="2147483647"/>
                </a:cxn>
                <a:cxn ang="0">
                  <a:pos x="2147483647" y="2147483647"/>
                </a:cxn>
              </a:cxnLst>
              <a:rect l="0" t="0" r="0" b="0"/>
              <a:pathLst>
                <a:path w="232" h="192">
                  <a:moveTo>
                    <a:pt x="186" y="192"/>
                  </a:moveTo>
                  <a:cubicBezTo>
                    <a:pt x="216" y="192"/>
                    <a:pt x="216" y="192"/>
                    <a:pt x="216" y="192"/>
                  </a:cubicBezTo>
                  <a:cubicBezTo>
                    <a:pt x="224" y="192"/>
                    <a:pt x="232" y="184"/>
                    <a:pt x="232" y="176"/>
                  </a:cubicBezTo>
                  <a:cubicBezTo>
                    <a:pt x="232" y="141"/>
                    <a:pt x="232" y="141"/>
                    <a:pt x="232" y="141"/>
                  </a:cubicBezTo>
                  <a:cubicBezTo>
                    <a:pt x="216" y="120"/>
                    <a:pt x="216" y="120"/>
                    <a:pt x="216" y="120"/>
                  </a:cubicBezTo>
                  <a:cubicBezTo>
                    <a:pt x="216" y="32"/>
                    <a:pt x="216" y="32"/>
                    <a:pt x="216" y="32"/>
                  </a:cubicBezTo>
                  <a:cubicBezTo>
                    <a:pt x="216" y="14"/>
                    <a:pt x="205" y="0"/>
                    <a:pt x="188" y="0"/>
                  </a:cubicBezTo>
                  <a:cubicBezTo>
                    <a:pt x="48" y="0"/>
                    <a:pt x="48" y="0"/>
                    <a:pt x="48" y="0"/>
                  </a:cubicBezTo>
                  <a:cubicBezTo>
                    <a:pt x="31" y="0"/>
                    <a:pt x="16" y="14"/>
                    <a:pt x="16" y="32"/>
                  </a:cubicBezTo>
                  <a:cubicBezTo>
                    <a:pt x="16" y="120"/>
                    <a:pt x="16" y="120"/>
                    <a:pt x="16" y="120"/>
                  </a:cubicBezTo>
                  <a:cubicBezTo>
                    <a:pt x="0" y="141"/>
                    <a:pt x="0" y="141"/>
                    <a:pt x="0" y="141"/>
                  </a:cubicBezTo>
                  <a:cubicBezTo>
                    <a:pt x="0" y="176"/>
                    <a:pt x="0" y="176"/>
                    <a:pt x="0" y="176"/>
                  </a:cubicBezTo>
                  <a:cubicBezTo>
                    <a:pt x="0" y="184"/>
                    <a:pt x="8" y="192"/>
                    <a:pt x="16" y="192"/>
                  </a:cubicBezTo>
                  <a:cubicBezTo>
                    <a:pt x="45" y="192"/>
                    <a:pt x="45" y="192"/>
                    <a:pt x="45" y="192"/>
                  </a:cubicBezTo>
                </a:path>
              </a:pathLst>
            </a:custGeom>
            <a:solidFill>
              <a:srgbClr val="FFFFFF"/>
            </a:solidFill>
            <a:ln w="15875" cap="flat" cmpd="sng">
              <a:solidFill>
                <a:schemeClr val="bg1"/>
              </a:solidFill>
              <a:prstDash val="solid"/>
              <a:miter/>
              <a:headEnd type="none" w="med" len="med"/>
              <a:tailEnd type="none" w="med" len="med"/>
            </a:ln>
          </p:spPr>
          <p:txBody>
            <a:bodyPr/>
            <a:lstStyle/>
            <a:p>
              <a:endParaRPr lang="zh-CN" altLang="en-US"/>
            </a:p>
          </p:txBody>
        </p:sp>
        <p:sp>
          <p:nvSpPr>
            <p:cNvPr id="29" name="Freeform 37"/>
            <p:cNvSpPr/>
            <p:nvPr/>
          </p:nvSpPr>
          <p:spPr>
            <a:xfrm>
              <a:off x="76200" y="608012"/>
              <a:ext cx="728663" cy="273050"/>
            </a:xfrm>
            <a:custGeom>
              <a:avLst/>
              <a:gdLst/>
              <a:ahLst/>
              <a:cxnLst>
                <a:cxn ang="0">
                  <a:pos x="2147483647" y="2147483647"/>
                </a:cxn>
                <a:cxn ang="0">
                  <a:pos x="0" y="2147483647"/>
                </a:cxn>
                <a:cxn ang="0">
                  <a:pos x="2147483647" y="0"/>
                </a:cxn>
                <a:cxn ang="0">
                  <a:pos x="2147483647" y="0"/>
                </a:cxn>
                <a:cxn ang="0">
                  <a:pos x="2147483647" y="2147483647"/>
                </a:cxn>
              </a:cxnLst>
              <a:rect l="0" t="0" r="0" b="0"/>
              <a:pathLst>
                <a:path w="192" h="72">
                  <a:moveTo>
                    <a:pt x="192" y="72"/>
                  </a:moveTo>
                  <a:cubicBezTo>
                    <a:pt x="172" y="72"/>
                    <a:pt x="15" y="72"/>
                    <a:pt x="0" y="72"/>
                  </a:cubicBezTo>
                  <a:cubicBezTo>
                    <a:pt x="30" y="42"/>
                    <a:pt x="32" y="0"/>
                    <a:pt x="32" y="0"/>
                  </a:cubicBezTo>
                  <a:cubicBezTo>
                    <a:pt x="160" y="0"/>
                    <a:pt x="160" y="0"/>
                    <a:pt x="160" y="0"/>
                  </a:cubicBezTo>
                  <a:cubicBezTo>
                    <a:pt x="160" y="0"/>
                    <a:pt x="162" y="47"/>
                    <a:pt x="192" y="72"/>
                  </a:cubicBezTo>
                  <a:close/>
                </a:path>
              </a:pathLst>
            </a:custGeom>
            <a:solidFill>
              <a:srgbClr val="FFFFFF"/>
            </a:solidFill>
            <a:ln w="15875" cap="flat" cmpd="sng">
              <a:solidFill>
                <a:schemeClr val="bg1"/>
              </a:solidFill>
              <a:prstDash val="solid"/>
              <a:miter/>
              <a:headEnd type="none" w="med" len="med"/>
              <a:tailEnd type="none" w="med" len="med"/>
            </a:ln>
          </p:spPr>
          <p:txBody>
            <a:bodyPr/>
            <a:lstStyle/>
            <a:p>
              <a:endParaRPr lang="zh-CN" altLang="en-US"/>
            </a:p>
          </p:txBody>
        </p:sp>
        <p:sp>
          <p:nvSpPr>
            <p:cNvPr id="30" name="Oval 38"/>
            <p:cNvSpPr/>
            <p:nvPr/>
          </p:nvSpPr>
          <p:spPr>
            <a:xfrm>
              <a:off x="319087" y="90487"/>
              <a:ext cx="242888" cy="244475"/>
            </a:xfrm>
            <a:prstGeom prst="ellipse">
              <a:avLst/>
            </a:prstGeom>
            <a:solidFill>
              <a:srgbClr val="FFFFFF"/>
            </a:solidFill>
            <a:ln w="15875" cap="flat" cmpd="sng">
              <a:solidFill>
                <a:schemeClr val="bg1"/>
              </a:solidFill>
              <a:prstDash val="solid"/>
              <a:round/>
              <a:headEnd type="none" w="med" len="med"/>
              <a:tailEnd type="none" w="med" len="med"/>
            </a:ln>
          </p:spPr>
          <p:txBody>
            <a:bodyPr lIns="121920" tIns="60960" rIns="121920" bIns="60960" anchor="t"/>
            <a:lstStyle/>
            <a:p>
              <a:pPr lvl="0" indent="0"/>
              <a:endParaRPr lang="zh-CN" altLang="zh-CN" sz="2400" dirty="0">
                <a:solidFill>
                  <a:srgbClr val="000000"/>
                </a:solidFill>
                <a:latin typeface="Calibri" panose="020F0502020204030204" charset="0"/>
                <a:ea typeface="宋体" panose="02010600030101010101" pitchFamily="2" charset="-122"/>
                <a:sym typeface="Calibri" panose="020F0502020204030204" charset="0"/>
              </a:endParaRPr>
            </a:p>
          </p:txBody>
        </p:sp>
        <p:sp>
          <p:nvSpPr>
            <p:cNvPr id="31" name="Oval 39"/>
            <p:cNvSpPr/>
            <p:nvPr/>
          </p:nvSpPr>
          <p:spPr>
            <a:xfrm>
              <a:off x="182562" y="319087"/>
              <a:ext cx="30163" cy="30163"/>
            </a:xfrm>
            <a:prstGeom prst="ellipse">
              <a:avLst/>
            </a:prstGeom>
            <a:solidFill>
              <a:srgbClr val="FFFFFF"/>
            </a:solidFill>
            <a:ln w="15875" cap="flat" cmpd="sng">
              <a:solidFill>
                <a:schemeClr val="bg1"/>
              </a:solidFill>
              <a:prstDash val="solid"/>
              <a:round/>
              <a:headEnd type="none" w="med" len="med"/>
              <a:tailEnd type="none" w="med" len="med"/>
            </a:ln>
          </p:spPr>
          <p:txBody>
            <a:bodyPr lIns="121920" tIns="60960" rIns="121920" bIns="60960" anchor="t"/>
            <a:lstStyle/>
            <a:p>
              <a:pPr lvl="0" indent="0"/>
              <a:endParaRPr lang="zh-CN" altLang="zh-CN" sz="2400" dirty="0">
                <a:solidFill>
                  <a:srgbClr val="000000"/>
                </a:solidFill>
                <a:latin typeface="Calibri" panose="020F0502020204030204" charset="0"/>
                <a:ea typeface="宋体" panose="02010600030101010101" pitchFamily="2" charset="-122"/>
                <a:sym typeface="Calibri" panose="020F0502020204030204" charset="0"/>
              </a:endParaRPr>
            </a:p>
          </p:txBody>
        </p:sp>
        <p:sp>
          <p:nvSpPr>
            <p:cNvPr id="32" name="Rectangle 40"/>
            <p:cNvSpPr/>
            <p:nvPr/>
          </p:nvSpPr>
          <p:spPr>
            <a:xfrm>
              <a:off x="638175" y="90487"/>
              <a:ext cx="90488" cy="92075"/>
            </a:xfrm>
            <a:prstGeom prst="rect">
              <a:avLst/>
            </a:prstGeom>
            <a:solidFill>
              <a:srgbClr val="FFFFFF"/>
            </a:solidFill>
            <a:ln w="15875" cap="flat" cmpd="sng">
              <a:solidFill>
                <a:schemeClr val="bg1"/>
              </a:solidFill>
              <a:prstDash val="solid"/>
              <a:miter/>
              <a:headEnd type="none" w="med" len="med"/>
              <a:tailEnd type="none" w="med" len="med"/>
            </a:ln>
          </p:spPr>
          <p:txBody>
            <a:bodyPr lIns="121920" tIns="60960" rIns="121920" bIns="60960" anchor="t"/>
            <a:lstStyle/>
            <a:p>
              <a:pPr lvl="0" indent="0"/>
              <a:endParaRPr lang="zh-CN" altLang="zh-CN" sz="2400" dirty="0">
                <a:solidFill>
                  <a:srgbClr val="000000"/>
                </a:solidFill>
                <a:latin typeface="Calibri" panose="020F0502020204030204" charset="0"/>
                <a:ea typeface="宋体" panose="02010600030101010101" pitchFamily="2" charset="-122"/>
                <a:sym typeface="Calibri" panose="020F0502020204030204" charset="0"/>
              </a:endParaRPr>
            </a:p>
          </p:txBody>
        </p:sp>
        <p:sp>
          <p:nvSpPr>
            <p:cNvPr id="33" name="Line 41"/>
            <p:cNvSpPr/>
            <p:nvPr/>
          </p:nvSpPr>
          <p:spPr>
            <a:xfrm flipV="1">
              <a:off x="395287" y="0"/>
              <a:ext cx="1" cy="98425"/>
            </a:xfrm>
            <a:prstGeom prst="line">
              <a:avLst/>
            </a:prstGeom>
            <a:ln w="15875" cap="flat" cmpd="sng">
              <a:solidFill>
                <a:schemeClr val="bg1"/>
              </a:solidFill>
              <a:prstDash val="solid"/>
              <a:round/>
              <a:headEnd type="none" w="med" len="med"/>
              <a:tailEnd type="none" w="med" len="med"/>
            </a:ln>
          </p:spPr>
          <p:txBody>
            <a:bodyPr anchor="t"/>
            <a:lstStyle/>
            <a:p>
              <a:pPr lvl="0" indent="0"/>
              <a:endParaRPr lang="zh-CN" altLang="en-US">
                <a:latin typeface="Calibri" panose="020F0502020204030204" charset="0"/>
                <a:ea typeface="宋体" panose="02010600030101010101" pitchFamily="2" charset="-122"/>
              </a:endParaRPr>
            </a:p>
          </p:txBody>
        </p:sp>
        <p:sp>
          <p:nvSpPr>
            <p:cNvPr id="34" name="Line 42"/>
            <p:cNvSpPr/>
            <p:nvPr/>
          </p:nvSpPr>
          <p:spPr>
            <a:xfrm flipV="1">
              <a:off x="485775" y="0"/>
              <a:ext cx="1" cy="98425"/>
            </a:xfrm>
            <a:prstGeom prst="line">
              <a:avLst/>
            </a:prstGeom>
            <a:ln w="15875" cap="flat" cmpd="sng">
              <a:solidFill>
                <a:schemeClr val="bg1"/>
              </a:solidFill>
              <a:prstDash val="solid"/>
              <a:round/>
              <a:headEnd type="none" w="med" len="med"/>
              <a:tailEnd type="none" w="med" len="med"/>
            </a:ln>
          </p:spPr>
          <p:txBody>
            <a:bodyPr anchor="t"/>
            <a:lstStyle/>
            <a:p>
              <a:pPr lvl="0" indent="0"/>
              <a:endParaRPr lang="zh-CN" altLang="en-US">
                <a:latin typeface="Calibri" panose="020F0502020204030204" charset="0"/>
                <a:ea typeface="宋体" panose="02010600030101010101" pitchFamily="2" charset="-122"/>
              </a:endParaRPr>
            </a:p>
          </p:txBody>
        </p:sp>
        <p:sp>
          <p:nvSpPr>
            <p:cNvPr id="35" name="Line 43"/>
            <p:cNvSpPr/>
            <p:nvPr/>
          </p:nvSpPr>
          <p:spPr>
            <a:xfrm flipV="1">
              <a:off x="395287" y="327025"/>
              <a:ext cx="1" cy="128588"/>
            </a:xfrm>
            <a:prstGeom prst="line">
              <a:avLst/>
            </a:prstGeom>
            <a:ln w="15875" cap="flat" cmpd="sng">
              <a:solidFill>
                <a:schemeClr val="bg1"/>
              </a:solidFill>
              <a:prstDash val="solid"/>
              <a:round/>
              <a:headEnd type="none" w="med" len="med"/>
              <a:tailEnd type="none" w="med" len="med"/>
            </a:ln>
          </p:spPr>
          <p:txBody>
            <a:bodyPr anchor="t"/>
            <a:lstStyle/>
            <a:p>
              <a:pPr lvl="0" indent="0"/>
              <a:endParaRPr lang="zh-CN" altLang="en-US">
                <a:latin typeface="Calibri" panose="020F0502020204030204" charset="0"/>
                <a:ea typeface="宋体" panose="02010600030101010101" pitchFamily="2" charset="-122"/>
              </a:endParaRPr>
            </a:p>
          </p:txBody>
        </p:sp>
        <p:sp>
          <p:nvSpPr>
            <p:cNvPr id="36" name="Line 44"/>
            <p:cNvSpPr/>
            <p:nvPr/>
          </p:nvSpPr>
          <p:spPr>
            <a:xfrm flipV="1">
              <a:off x="485775" y="327025"/>
              <a:ext cx="1" cy="128588"/>
            </a:xfrm>
            <a:prstGeom prst="line">
              <a:avLst/>
            </a:prstGeom>
            <a:ln w="15875" cap="flat" cmpd="sng">
              <a:solidFill>
                <a:schemeClr val="bg1"/>
              </a:solidFill>
              <a:prstDash val="solid"/>
              <a:round/>
              <a:headEnd type="none" w="med" len="med"/>
              <a:tailEnd type="none" w="med" len="med"/>
            </a:ln>
          </p:spPr>
          <p:txBody>
            <a:bodyPr anchor="t"/>
            <a:lstStyle/>
            <a:p>
              <a:pPr lvl="0" indent="0"/>
              <a:endParaRPr lang="zh-CN" altLang="en-US">
                <a:latin typeface="Calibri" panose="020F0502020204030204" charset="0"/>
                <a:ea typeface="宋体" panose="02010600030101010101" pitchFamily="2" charset="-122"/>
              </a:endParaRPr>
            </a:p>
          </p:txBody>
        </p:sp>
        <p:sp>
          <p:nvSpPr>
            <p:cNvPr id="37" name="Line 45"/>
            <p:cNvSpPr/>
            <p:nvPr/>
          </p:nvSpPr>
          <p:spPr>
            <a:xfrm>
              <a:off x="60325" y="455612"/>
              <a:ext cx="760413" cy="1"/>
            </a:xfrm>
            <a:prstGeom prst="line">
              <a:avLst/>
            </a:prstGeom>
            <a:ln w="15875" cap="flat" cmpd="sng">
              <a:solidFill>
                <a:schemeClr val="bg1"/>
              </a:solidFill>
              <a:prstDash val="solid"/>
              <a:round/>
              <a:headEnd type="none" w="med" len="med"/>
              <a:tailEnd type="none" w="med" len="med"/>
            </a:ln>
          </p:spPr>
          <p:txBody>
            <a:bodyPr anchor="t"/>
            <a:lstStyle/>
            <a:p>
              <a:pPr lvl="0" indent="0"/>
              <a:endParaRPr lang="zh-CN" altLang="en-US">
                <a:latin typeface="Calibri" panose="020F0502020204030204" charset="0"/>
                <a:ea typeface="宋体" panose="02010600030101010101" pitchFamily="2" charset="-122"/>
              </a:endParaRPr>
            </a:p>
          </p:txBody>
        </p:sp>
        <p:sp>
          <p:nvSpPr>
            <p:cNvPr id="38" name="Line 46"/>
            <p:cNvSpPr/>
            <p:nvPr/>
          </p:nvSpPr>
          <p:spPr>
            <a:xfrm>
              <a:off x="0" y="534987"/>
              <a:ext cx="881063" cy="1"/>
            </a:xfrm>
            <a:prstGeom prst="line">
              <a:avLst/>
            </a:prstGeom>
            <a:ln w="15875" cap="flat" cmpd="sng">
              <a:solidFill>
                <a:schemeClr val="bg1"/>
              </a:solidFill>
              <a:prstDash val="solid"/>
              <a:round/>
              <a:headEnd type="none" w="med" len="med"/>
              <a:tailEnd type="none" w="med" len="med"/>
            </a:ln>
          </p:spPr>
          <p:txBody>
            <a:bodyPr anchor="t"/>
            <a:lstStyle/>
            <a:p>
              <a:pPr lvl="0" indent="0"/>
              <a:endParaRPr lang="zh-CN" altLang="en-US">
                <a:latin typeface="Calibri" panose="020F0502020204030204" charset="0"/>
                <a:ea typeface="宋体" panose="02010600030101010101" pitchFamily="2" charset="-122"/>
              </a:endParaRPr>
            </a:p>
          </p:txBody>
        </p:sp>
        <p:sp>
          <p:nvSpPr>
            <p:cNvPr id="39" name="Line 47"/>
            <p:cNvSpPr/>
            <p:nvPr/>
          </p:nvSpPr>
          <p:spPr>
            <a:xfrm>
              <a:off x="46037" y="608012"/>
              <a:ext cx="788988" cy="1"/>
            </a:xfrm>
            <a:prstGeom prst="line">
              <a:avLst/>
            </a:prstGeom>
            <a:ln w="15875" cap="flat" cmpd="sng">
              <a:solidFill>
                <a:schemeClr val="bg1"/>
              </a:solidFill>
              <a:prstDash val="solid"/>
              <a:round/>
              <a:headEnd type="none" w="med" len="med"/>
              <a:tailEnd type="none" w="med" len="med"/>
            </a:ln>
          </p:spPr>
          <p:txBody>
            <a:bodyPr anchor="t"/>
            <a:lstStyle/>
            <a:p>
              <a:pPr lvl="0" indent="0"/>
              <a:endParaRPr lang="zh-CN" altLang="en-US">
                <a:latin typeface="Calibri" panose="020F0502020204030204" charset="0"/>
                <a:ea typeface="宋体" panose="02010600030101010101" pitchFamily="2" charset="-122"/>
              </a:endParaRPr>
            </a:p>
          </p:txBody>
        </p:sp>
        <p:sp>
          <p:nvSpPr>
            <p:cNvPr id="40" name="Line 48"/>
            <p:cNvSpPr/>
            <p:nvPr/>
          </p:nvSpPr>
          <p:spPr>
            <a:xfrm>
              <a:off x="125412" y="820737"/>
              <a:ext cx="627063" cy="1"/>
            </a:xfrm>
            <a:prstGeom prst="line">
              <a:avLst/>
            </a:prstGeom>
            <a:ln w="15875" cap="flat" cmpd="sng">
              <a:solidFill>
                <a:schemeClr val="bg1"/>
              </a:solidFill>
              <a:prstDash val="solid"/>
              <a:round/>
              <a:headEnd type="none" w="med" len="med"/>
              <a:tailEnd type="none" w="med" len="med"/>
            </a:ln>
          </p:spPr>
          <p:txBody>
            <a:bodyPr anchor="t"/>
            <a:lstStyle/>
            <a:p>
              <a:pPr lvl="0" indent="0"/>
              <a:endParaRPr lang="zh-CN" altLang="en-US">
                <a:latin typeface="Calibri" panose="020F0502020204030204" charset="0"/>
                <a:ea typeface="宋体" panose="02010600030101010101" pitchFamily="2" charset="-122"/>
              </a:endParaRPr>
            </a:p>
          </p:txBody>
        </p:sp>
      </p:grpSp>
      <p:sp>
        <p:nvSpPr>
          <p:cNvPr id="15" name="Straight Connector 140"/>
          <p:cNvSpPr/>
          <p:nvPr/>
        </p:nvSpPr>
        <p:spPr>
          <a:xfrm flipV="1">
            <a:off x="2879440" y="2996952"/>
            <a:ext cx="1415566" cy="0"/>
          </a:xfrm>
          <a:prstGeom prst="line">
            <a:avLst/>
          </a:prstGeom>
          <a:ln w="19050" cap="flat" cmpd="sng">
            <a:solidFill>
              <a:srgbClr val="FFC000"/>
            </a:solidFill>
            <a:prstDash val="sysDot"/>
            <a:bevel/>
            <a:headEnd type="none" w="med" len="med"/>
            <a:tailEnd type="oval" w="med" len="med"/>
          </a:ln>
        </p:spPr>
        <p:txBody>
          <a:bodyPr anchor="t"/>
          <a:lstStyle/>
          <a:p>
            <a:pPr lvl="0" indent="0"/>
            <a:endParaRPr lang="zh-CN" altLang="en-US">
              <a:latin typeface="Calibri" panose="020F0502020204030204" charset="0"/>
              <a:ea typeface="宋体" panose="02010600030101010101" pitchFamily="2" charset="-122"/>
            </a:endParaRPr>
          </a:p>
        </p:txBody>
      </p:sp>
      <p:sp>
        <p:nvSpPr>
          <p:cNvPr id="16" name="Straight Connector 143"/>
          <p:cNvSpPr/>
          <p:nvPr/>
        </p:nvSpPr>
        <p:spPr>
          <a:xfrm flipH="1" flipV="1">
            <a:off x="4953695" y="4005064"/>
            <a:ext cx="3591713" cy="0"/>
          </a:xfrm>
          <a:prstGeom prst="line">
            <a:avLst/>
          </a:prstGeom>
          <a:ln w="19050" cap="flat" cmpd="sng">
            <a:solidFill>
              <a:srgbClr val="FFC000"/>
            </a:solidFill>
            <a:prstDash val="sysDot"/>
            <a:bevel/>
            <a:headEnd type="none" w="med" len="med"/>
            <a:tailEnd type="oval" w="med" len="med"/>
          </a:ln>
        </p:spPr>
        <p:txBody>
          <a:bodyPr anchor="t"/>
          <a:lstStyle/>
          <a:p>
            <a:pPr lvl="0" indent="0"/>
            <a:endParaRPr lang="zh-CN" altLang="en-US">
              <a:latin typeface="Calibri" panose="020F0502020204030204" charset="0"/>
              <a:ea typeface="宋体" panose="02010600030101010101" pitchFamily="2" charset="-122"/>
            </a:endParaRPr>
          </a:p>
        </p:txBody>
      </p:sp>
      <p:sp>
        <p:nvSpPr>
          <p:cNvPr id="17" name="Straight Connector 146"/>
          <p:cNvSpPr/>
          <p:nvPr/>
        </p:nvSpPr>
        <p:spPr>
          <a:xfrm rot="16200000" flipH="1">
            <a:off x="8759507" y="3789227"/>
            <a:ext cx="0" cy="431673"/>
          </a:xfrm>
          <a:prstGeom prst="line">
            <a:avLst/>
          </a:prstGeom>
          <a:ln w="19050" cap="flat" cmpd="sng">
            <a:solidFill>
              <a:srgbClr val="FFC000"/>
            </a:solidFill>
            <a:prstDash val="sysDot"/>
            <a:bevel/>
            <a:headEnd type="none" w="med" len="med"/>
            <a:tailEnd type="oval" w="med" len="med"/>
          </a:ln>
        </p:spPr>
        <p:txBody>
          <a:bodyPr anchor="t"/>
          <a:lstStyle/>
          <a:p>
            <a:pPr lvl="0" indent="0"/>
            <a:endParaRPr lang="zh-CN" altLang="en-US">
              <a:latin typeface="Calibri" panose="020F0502020204030204" charset="0"/>
              <a:ea typeface="宋体" panose="02010600030101010101" pitchFamily="2" charset="-122"/>
            </a:endParaRPr>
          </a:p>
        </p:txBody>
      </p:sp>
      <p:grpSp>
        <p:nvGrpSpPr>
          <p:cNvPr id="18" name="组合 17"/>
          <p:cNvGrpSpPr/>
          <p:nvPr/>
        </p:nvGrpSpPr>
        <p:grpSpPr>
          <a:xfrm>
            <a:off x="5807174" y="5805264"/>
            <a:ext cx="3467981" cy="790992"/>
            <a:chOff x="5148024" y="4494215"/>
            <a:chExt cx="3168132" cy="309560"/>
          </a:xfrm>
        </p:grpSpPr>
        <p:sp>
          <p:nvSpPr>
            <p:cNvPr id="26" name="Straight Connector 160"/>
            <p:cNvSpPr/>
            <p:nvPr/>
          </p:nvSpPr>
          <p:spPr>
            <a:xfrm flipV="1">
              <a:off x="5148024" y="4803775"/>
              <a:ext cx="3168132" cy="0"/>
            </a:xfrm>
            <a:prstGeom prst="line">
              <a:avLst/>
            </a:prstGeom>
            <a:ln w="19050" cap="flat" cmpd="sng">
              <a:solidFill>
                <a:srgbClr val="FFC000"/>
              </a:solidFill>
              <a:prstDash val="sysDot"/>
              <a:bevel/>
              <a:headEnd type="none" w="med" len="med"/>
              <a:tailEnd type="oval" w="med" len="med"/>
            </a:ln>
          </p:spPr>
          <p:txBody>
            <a:bodyPr anchor="t"/>
            <a:lstStyle/>
            <a:p>
              <a:pPr lvl="0" indent="0"/>
              <a:endParaRPr lang="zh-CN" altLang="en-US">
                <a:latin typeface="Calibri" panose="020F0502020204030204" charset="0"/>
                <a:ea typeface="宋体" panose="02010600030101010101" pitchFamily="2" charset="-122"/>
              </a:endParaRPr>
            </a:p>
          </p:txBody>
        </p:sp>
        <p:sp>
          <p:nvSpPr>
            <p:cNvPr id="27" name="Straight Connector 163"/>
            <p:cNvSpPr/>
            <p:nvPr/>
          </p:nvSpPr>
          <p:spPr>
            <a:xfrm flipH="1" flipV="1">
              <a:off x="5148238" y="4494215"/>
              <a:ext cx="4763" cy="288925"/>
            </a:xfrm>
            <a:prstGeom prst="line">
              <a:avLst/>
            </a:prstGeom>
            <a:ln w="19050" cap="flat" cmpd="sng">
              <a:solidFill>
                <a:srgbClr val="FFC000"/>
              </a:solidFill>
              <a:prstDash val="sysDot"/>
              <a:bevel/>
              <a:headEnd type="none" w="med" len="med"/>
              <a:tailEnd type="oval" w="med" len="med"/>
            </a:ln>
          </p:spPr>
          <p:txBody>
            <a:bodyPr anchor="t"/>
            <a:lstStyle/>
            <a:p>
              <a:pPr lvl="0" indent="0"/>
              <a:endParaRPr lang="zh-CN" altLang="en-US">
                <a:latin typeface="Calibri" panose="020F0502020204030204" charset="0"/>
                <a:ea typeface="宋体" panose="02010600030101010101" pitchFamily="2" charset="-122"/>
              </a:endParaRPr>
            </a:p>
          </p:txBody>
        </p:sp>
      </p:grpSp>
      <p:sp>
        <p:nvSpPr>
          <p:cNvPr id="19" name="TextBox 159"/>
          <p:cNvSpPr/>
          <p:nvPr/>
        </p:nvSpPr>
        <p:spPr>
          <a:xfrm>
            <a:off x="1005382" y="1772591"/>
            <a:ext cx="1415971" cy="338711"/>
          </a:xfrm>
          <a:prstGeom prst="rect">
            <a:avLst/>
          </a:prstGeom>
          <a:noFill/>
          <a:ln w="9525">
            <a:noFill/>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600" b="1" i="0" u="none" strike="noStrike" kern="1200" cap="none" spc="0" normalizeH="0" baseline="0" noProof="0" dirty="0">
                <a:ln>
                  <a:noFill/>
                </a:ln>
                <a:solidFill>
                  <a:srgbClr val="4E9FD6"/>
                </a:solidFill>
                <a:effectLst/>
                <a:uLnTx/>
                <a:uFillTx/>
                <a:latin typeface="微软雅黑" panose="020B0503020204020204" pitchFamily="34" charset="-122"/>
                <a:ea typeface="微软雅黑" panose="020B0503020204020204" pitchFamily="34" charset="-122"/>
                <a:cs typeface="+mn-cs"/>
                <a:sym typeface="方正兰亭黑_GBK" pitchFamily="2" charset="-122"/>
              </a:rPr>
              <a:t>核心绩效指标</a:t>
            </a:r>
            <a:endParaRPr kumimoji="0" lang="zh-CN" altLang="en-US" sz="1600" b="1" i="0" u="none" strike="noStrike" kern="1200" cap="none" spc="0" normalizeH="0" baseline="0" noProof="0" dirty="0">
              <a:ln>
                <a:noFill/>
              </a:ln>
              <a:solidFill>
                <a:srgbClr val="4E9FD6"/>
              </a:solidFill>
              <a:effectLst/>
              <a:uLnTx/>
              <a:uFillTx/>
              <a:latin typeface="微软雅黑" panose="020B0503020204020204" pitchFamily="34" charset="-122"/>
              <a:ea typeface="微软雅黑" panose="020B0503020204020204" pitchFamily="34" charset="-122"/>
              <a:cs typeface="+mn-cs"/>
              <a:sym typeface="方正兰亭黑_GBK" pitchFamily="2" charset="-122"/>
            </a:endParaRPr>
          </a:p>
        </p:txBody>
      </p:sp>
      <p:sp>
        <p:nvSpPr>
          <p:cNvPr id="20" name="矩形 47"/>
          <p:cNvSpPr/>
          <p:nvPr/>
        </p:nvSpPr>
        <p:spPr>
          <a:xfrm>
            <a:off x="982443" y="2170678"/>
            <a:ext cx="1647447" cy="1869735"/>
          </a:xfrm>
          <a:prstGeom prst="rect">
            <a:avLst/>
          </a:prstGeom>
          <a:noFill/>
          <a:ln w="9525">
            <a:noFill/>
          </a:ln>
        </p:spPr>
        <p:txBody>
          <a:bodyPr lIns="91431" tIns="45716" rIns="91431" bIns="45716">
            <a:spAutoFit/>
          </a:bodyPr>
          <a:lstStyle/>
          <a:p>
            <a:pPr marL="0" marR="0" lvl="0" indent="0" algn="l" defTabSz="914400" rtl="0" eaLnBrk="1" fontAlgn="base" latinLnBrk="0" hangingPunct="1">
              <a:lnSpc>
                <a:spcPct val="150000"/>
              </a:lnSpc>
              <a:spcBef>
                <a:spcPct val="0"/>
              </a:spcBef>
              <a:spcAft>
                <a:spcPct val="0"/>
              </a:spcAft>
              <a:buClrTx/>
              <a:buSzTx/>
              <a:buFontTx/>
              <a:buNone/>
              <a:defRPr/>
            </a:pPr>
            <a:r>
              <a:rPr lang="en-US" altLang="zh-CN" sz="1100" strike="noStrike" noProof="1">
                <a:solidFill>
                  <a:schemeClr val="bg1">
                    <a:lumMod val="50000"/>
                  </a:schemeClr>
                </a:solidFill>
                <a:latin typeface="微软雅黑" panose="020B0503020204020204" pitchFamily="34" charset="-122"/>
                <a:ea typeface="微软雅黑" panose="020B0503020204020204" pitchFamily="34" charset="-122"/>
                <a:cs typeface="+mn-cs"/>
                <a:sym typeface="方正兰亭黑_GBK" pitchFamily="2" charset="-122"/>
              </a:rPr>
              <a:t>1</a:t>
            </a:r>
            <a:r>
              <a:rPr lang="zh-CN" altLang="en-US" sz="1100" strike="noStrike" noProof="1">
                <a:solidFill>
                  <a:schemeClr val="bg1">
                    <a:lumMod val="50000"/>
                  </a:schemeClr>
                </a:solidFill>
                <a:latin typeface="微软雅黑" panose="020B0503020204020204" pitchFamily="34" charset="-122"/>
                <a:ea typeface="微软雅黑" panose="020B0503020204020204" pitchFamily="34" charset="-122"/>
                <a:cs typeface="+mn-cs"/>
                <a:sym typeface="方正兰亭黑_GBK" pitchFamily="2" charset="-122"/>
              </a:rPr>
              <a:t>、</a:t>
            </a:r>
            <a:r>
              <a:rPr kumimoji="0" lang="zh-CN" altLang="en-US" sz="1100" b="0" i="0" u="none" strike="noStrike" kern="120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cs"/>
                <a:sym typeface="方正兰亭黑_GBK" pitchFamily="2" charset="-122"/>
              </a:rPr>
              <a:t>日处理量</a:t>
            </a:r>
            <a:endParaRPr kumimoji="0" lang="zh-CN" altLang="en-US" sz="1100" b="0" i="0" u="none" strike="noStrike" kern="120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cs"/>
              <a:sym typeface="方正兰亭黑_GBK" pitchFamily="2" charset="-122"/>
            </a:endParaRPr>
          </a:p>
          <a:p>
            <a:pPr marL="0" marR="0" lvl="0" indent="0" algn="l" defTabSz="914400" rtl="0" eaLnBrk="1" fontAlgn="base" latinLnBrk="0" hangingPunct="1">
              <a:lnSpc>
                <a:spcPct val="150000"/>
              </a:lnSpc>
              <a:spcBef>
                <a:spcPct val="0"/>
              </a:spcBef>
              <a:spcAft>
                <a:spcPct val="0"/>
              </a:spcAft>
              <a:buClrTx/>
              <a:buSzTx/>
              <a:buFontTx/>
              <a:buNone/>
              <a:defRPr/>
            </a:pPr>
            <a:r>
              <a:rPr kumimoji="0" lang="en-US" altLang="zh-CN" sz="1100" b="0" i="0" u="none" strike="noStrike" kern="120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cs"/>
                <a:sym typeface="方正兰亭黑_GBK" pitchFamily="2" charset="-122"/>
              </a:rPr>
              <a:t>2</a:t>
            </a:r>
            <a:r>
              <a:rPr kumimoji="0" lang="zh-CN" altLang="en-US" sz="1100" b="0" i="0" u="none" strike="noStrike" kern="120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cs"/>
                <a:sym typeface="方正兰亭黑_GBK" pitchFamily="2" charset="-122"/>
              </a:rPr>
              <a:t>、有效接起率</a:t>
            </a:r>
            <a:endParaRPr kumimoji="0" lang="zh-CN" altLang="en-US" sz="1100" b="0" i="0" u="none" strike="noStrike" kern="120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cs"/>
              <a:sym typeface="方正兰亭黑_GBK" pitchFamily="2" charset="-122"/>
            </a:endParaRPr>
          </a:p>
          <a:p>
            <a:pPr marL="0" marR="0" lvl="0" indent="0" algn="l" defTabSz="914400" rtl="0" eaLnBrk="1" fontAlgn="base" latinLnBrk="0" hangingPunct="1">
              <a:lnSpc>
                <a:spcPct val="150000"/>
              </a:lnSpc>
              <a:spcBef>
                <a:spcPct val="0"/>
              </a:spcBef>
              <a:spcAft>
                <a:spcPct val="0"/>
              </a:spcAft>
              <a:buClrTx/>
              <a:buSzTx/>
              <a:buFontTx/>
              <a:buNone/>
              <a:defRPr/>
            </a:pPr>
            <a:r>
              <a:rPr kumimoji="0" lang="en-US" altLang="zh-CN" sz="1100" b="0" i="0" u="none" strike="noStrike" kern="120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cs"/>
                <a:sym typeface="方正兰亭黑_GBK" pitchFamily="2" charset="-122"/>
              </a:rPr>
              <a:t>3</a:t>
            </a:r>
            <a:r>
              <a:rPr kumimoji="0" lang="zh-CN" altLang="en-US" sz="1100" b="0" i="0" u="none" strike="noStrike" kern="120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cs"/>
                <a:sym typeface="方正兰亭黑_GBK" pitchFamily="2" charset="-122"/>
              </a:rPr>
              <a:t>、首次响应时间</a:t>
            </a:r>
            <a:endParaRPr kumimoji="0" lang="zh-CN" altLang="en-US" sz="1100" b="0" i="0" u="none" strike="noStrike" kern="120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cs"/>
              <a:sym typeface="方正兰亭黑_GBK" pitchFamily="2" charset="-122"/>
            </a:endParaRPr>
          </a:p>
          <a:p>
            <a:pPr marL="0" marR="0" lvl="0" indent="0" algn="l" defTabSz="914400" rtl="0" eaLnBrk="1" fontAlgn="base" latinLnBrk="0" hangingPunct="1">
              <a:lnSpc>
                <a:spcPct val="150000"/>
              </a:lnSpc>
              <a:spcBef>
                <a:spcPct val="0"/>
              </a:spcBef>
              <a:spcAft>
                <a:spcPct val="0"/>
              </a:spcAft>
              <a:buClrTx/>
              <a:buSzTx/>
              <a:buFontTx/>
              <a:buNone/>
              <a:defRPr/>
            </a:pPr>
            <a:r>
              <a:rPr kumimoji="0" lang="en-US" altLang="zh-CN" sz="1100" b="0" i="0" u="none" strike="noStrike" kern="120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cs"/>
                <a:sym typeface="方正兰亭黑_GBK" pitchFamily="2" charset="-122"/>
              </a:rPr>
              <a:t>4</a:t>
            </a:r>
            <a:r>
              <a:rPr kumimoji="0" lang="zh-CN" altLang="en-US" sz="1100" b="0" i="0" u="none" strike="noStrike" kern="120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cs"/>
                <a:sym typeface="方正兰亭黑_GBK" pitchFamily="2" charset="-122"/>
              </a:rPr>
              <a:t>、平均回复间隔</a:t>
            </a:r>
            <a:endParaRPr kumimoji="0" lang="zh-CN" altLang="en-US" sz="1100" b="0" i="0" u="none" strike="noStrike" kern="120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cs"/>
              <a:sym typeface="方正兰亭黑_GBK" pitchFamily="2" charset="-122"/>
            </a:endParaRPr>
          </a:p>
          <a:p>
            <a:pPr marL="0" marR="0" lvl="0" indent="0" algn="l" defTabSz="914400" rtl="0" eaLnBrk="1" fontAlgn="base" latinLnBrk="0" hangingPunct="1">
              <a:lnSpc>
                <a:spcPct val="150000"/>
              </a:lnSpc>
              <a:spcBef>
                <a:spcPct val="0"/>
              </a:spcBef>
              <a:spcAft>
                <a:spcPct val="0"/>
              </a:spcAft>
              <a:buClrTx/>
              <a:buSzTx/>
              <a:buFontTx/>
              <a:buNone/>
              <a:defRPr/>
            </a:pPr>
            <a:r>
              <a:rPr kumimoji="0" lang="en-US" altLang="zh-CN" sz="1100" b="0" i="0" u="none" strike="noStrike" kern="120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cs"/>
                <a:sym typeface="方正兰亭黑_GBK" pitchFamily="2" charset="-122"/>
              </a:rPr>
              <a:t>5</a:t>
            </a:r>
            <a:r>
              <a:rPr kumimoji="0" lang="zh-CN" altLang="en-US" sz="1100" b="0" i="0" u="none" strike="noStrike" kern="120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cs"/>
                <a:sym typeface="方正兰亭黑_GBK" pitchFamily="2" charset="-122"/>
              </a:rPr>
              <a:t>、</a:t>
            </a:r>
            <a:r>
              <a:rPr kumimoji="0" lang="en-US" altLang="zh-CN" sz="1100" b="0" i="0" u="none" strike="noStrike" kern="120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cs"/>
                <a:sym typeface="方正兰亭黑_GBK" pitchFamily="2" charset="-122"/>
              </a:rPr>
              <a:t>24h</a:t>
            </a:r>
            <a:r>
              <a:rPr kumimoji="0" lang="zh-CN" altLang="en-US" sz="1100" b="0" i="0" u="none" strike="noStrike" kern="120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cs"/>
                <a:sym typeface="方正兰亭黑_GBK" pitchFamily="2" charset="-122"/>
              </a:rPr>
              <a:t>解决率</a:t>
            </a:r>
            <a:endParaRPr kumimoji="0" lang="zh-CN" altLang="en-US" sz="1100" b="0" i="0" u="none" strike="noStrike" kern="120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cs"/>
              <a:sym typeface="方正兰亭黑_GBK" pitchFamily="2" charset="-122"/>
            </a:endParaRPr>
          </a:p>
          <a:p>
            <a:pPr marL="0" marR="0" lvl="0" indent="0" algn="l" defTabSz="914400" rtl="0" eaLnBrk="1" fontAlgn="base" latinLnBrk="0" hangingPunct="1">
              <a:lnSpc>
                <a:spcPct val="150000"/>
              </a:lnSpc>
              <a:spcBef>
                <a:spcPct val="0"/>
              </a:spcBef>
              <a:spcAft>
                <a:spcPct val="0"/>
              </a:spcAft>
              <a:buClrTx/>
              <a:buSzTx/>
              <a:buFontTx/>
              <a:buNone/>
              <a:defRPr/>
            </a:pPr>
            <a:r>
              <a:rPr kumimoji="0" lang="en-US" altLang="zh-CN" sz="1100" b="0" i="0" u="none" strike="noStrike" kern="120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cs"/>
                <a:sym typeface="方正兰亭黑_GBK" pitchFamily="2" charset="-122"/>
              </a:rPr>
              <a:t>6</a:t>
            </a:r>
            <a:r>
              <a:rPr kumimoji="0" lang="zh-CN" altLang="en-US" sz="1100" b="0" i="0" u="none" strike="noStrike" kern="1200" cap="none" spc="0" normalizeH="0" baseline="0" noProof="0" dirty="0" smtClean="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cs"/>
                <a:sym typeface="方正兰亭黑_GBK" pitchFamily="2" charset="-122"/>
              </a:rPr>
              <a:t>、满意</a:t>
            </a:r>
            <a:r>
              <a:rPr kumimoji="0" lang="zh-CN" altLang="en-US" sz="1100" b="0" i="0" u="none" strike="noStrike" kern="120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cs"/>
                <a:sym typeface="方正兰亭黑_GBK" pitchFamily="2" charset="-122"/>
              </a:rPr>
              <a:t>度</a:t>
            </a:r>
            <a:endParaRPr kumimoji="0" lang="en-US" altLang="zh-CN" sz="1100" b="0" i="0" u="none" strike="noStrike" kern="120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cs"/>
              <a:sym typeface="方正兰亭黑_GBK" pitchFamily="2" charset="-122"/>
            </a:endParaRPr>
          </a:p>
          <a:p>
            <a:pPr marL="0" marR="0" lvl="0" indent="0" algn="l" defTabSz="914400" rtl="0" eaLnBrk="1" fontAlgn="base" latinLnBrk="0" hangingPunct="1">
              <a:lnSpc>
                <a:spcPct val="150000"/>
              </a:lnSpc>
              <a:spcBef>
                <a:spcPct val="0"/>
              </a:spcBef>
              <a:spcAft>
                <a:spcPct val="0"/>
              </a:spcAft>
              <a:buClrTx/>
              <a:buSzTx/>
              <a:buFontTx/>
              <a:buNone/>
              <a:defRPr/>
            </a:pPr>
            <a:r>
              <a:rPr lang="en-US" altLang="zh-CN" sz="1100" strike="noStrike" noProof="1" smtClean="0">
                <a:solidFill>
                  <a:schemeClr val="bg1">
                    <a:lumMod val="50000"/>
                  </a:schemeClr>
                </a:solidFill>
                <a:latin typeface="微软雅黑" panose="020B0503020204020204" pitchFamily="34" charset="-122"/>
                <a:ea typeface="微软雅黑" panose="020B0503020204020204" pitchFamily="34" charset="-122"/>
                <a:cs typeface="+mn-cs"/>
                <a:sym typeface="方正兰亭黑_GBK" pitchFamily="2" charset="-122"/>
              </a:rPr>
              <a:t>7</a:t>
            </a:r>
            <a:r>
              <a:rPr lang="zh-CN" altLang="en-US" sz="1100" strike="noStrike" noProof="1" smtClean="0">
                <a:solidFill>
                  <a:schemeClr val="bg1">
                    <a:lumMod val="50000"/>
                  </a:schemeClr>
                </a:solidFill>
                <a:latin typeface="微软雅黑" panose="020B0503020204020204" pitchFamily="34" charset="-122"/>
                <a:ea typeface="微软雅黑" panose="020B0503020204020204" pitchFamily="34" charset="-122"/>
                <a:cs typeface="+mn-cs"/>
                <a:sym typeface="方正兰亭黑_GBK" pitchFamily="2" charset="-122"/>
              </a:rPr>
              <a:t>、</a:t>
            </a:r>
            <a:r>
              <a:rPr lang="zh-CN" altLang="en-US" sz="1100" strike="noStrike" noProof="1">
                <a:solidFill>
                  <a:schemeClr val="bg1">
                    <a:lumMod val="50000"/>
                  </a:schemeClr>
                </a:solidFill>
                <a:latin typeface="微软雅黑" panose="020B0503020204020204" pitchFamily="34" charset="-122"/>
                <a:ea typeface="微软雅黑" panose="020B0503020204020204" pitchFamily="34" charset="-122"/>
                <a:cs typeface="+mn-cs"/>
                <a:sym typeface="方正兰亭黑_GBK" pitchFamily="2" charset="-122"/>
              </a:rPr>
              <a:t>投诉率</a:t>
            </a:r>
            <a:endParaRPr kumimoji="0" lang="zh-CN" altLang="en-US" sz="1100" b="0" i="0" u="none" strike="noStrike" kern="1200" cap="none" spc="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cs"/>
              <a:sym typeface="方正兰亭黑_GBK" pitchFamily="2" charset="-122"/>
            </a:endParaRPr>
          </a:p>
        </p:txBody>
      </p:sp>
      <p:sp>
        <p:nvSpPr>
          <p:cNvPr id="21" name="TextBox 159"/>
          <p:cNvSpPr/>
          <p:nvPr/>
        </p:nvSpPr>
        <p:spPr>
          <a:xfrm>
            <a:off x="9100119" y="1811050"/>
            <a:ext cx="1249836" cy="338711"/>
          </a:xfrm>
          <a:prstGeom prst="rect">
            <a:avLst/>
          </a:prstGeom>
          <a:noFill/>
          <a:ln w="9525">
            <a:noFill/>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600" b="1" i="0" u="none" strike="noStrike" kern="1200" cap="none" spc="0" normalizeH="0" baseline="0" noProof="0" dirty="0">
                <a:ln>
                  <a:noFill/>
                </a:ln>
                <a:solidFill>
                  <a:srgbClr val="4E9FD6"/>
                </a:solidFill>
                <a:effectLst/>
                <a:uLnTx/>
                <a:uFillTx/>
                <a:latin typeface="微软雅黑" panose="020B0503020204020204" pitchFamily="34" charset="-122"/>
                <a:ea typeface="微软雅黑" panose="020B0503020204020204" pitchFamily="34" charset="-122"/>
                <a:cs typeface="+mn-cs"/>
                <a:sym typeface="方正兰亭黑_GBK" pitchFamily="2" charset="-122"/>
              </a:rPr>
              <a:t>过程指标</a:t>
            </a:r>
            <a:endParaRPr kumimoji="0" lang="zh-CN" altLang="en-US" sz="1600" b="1" i="0" u="none" strike="noStrike" kern="1200" cap="none" spc="0" normalizeH="0" baseline="0" noProof="0" dirty="0">
              <a:ln>
                <a:noFill/>
              </a:ln>
              <a:solidFill>
                <a:srgbClr val="4E9FD6"/>
              </a:solidFill>
              <a:effectLst/>
              <a:uLnTx/>
              <a:uFillTx/>
              <a:latin typeface="微软雅黑" panose="020B0503020204020204" pitchFamily="34" charset="-122"/>
              <a:ea typeface="微软雅黑" panose="020B0503020204020204" pitchFamily="34" charset="-122"/>
              <a:cs typeface="+mn-cs"/>
              <a:sym typeface="方正兰亭黑_GBK" pitchFamily="2" charset="-122"/>
            </a:endParaRPr>
          </a:p>
        </p:txBody>
      </p:sp>
      <p:sp>
        <p:nvSpPr>
          <p:cNvPr id="22" name="矩形 47"/>
          <p:cNvSpPr/>
          <p:nvPr/>
        </p:nvSpPr>
        <p:spPr>
          <a:xfrm>
            <a:off x="9100119" y="2192269"/>
            <a:ext cx="1968595" cy="2123650"/>
          </a:xfrm>
          <a:prstGeom prst="rect">
            <a:avLst/>
          </a:prstGeom>
          <a:noFill/>
          <a:ln w="9525">
            <a:noFill/>
          </a:ln>
        </p:spPr>
        <p:txBody>
          <a:bodyPr wrap="square" lIns="91431" tIns="45716" rIns="91431" bIns="45716" anchor="t">
            <a:spAutoFit/>
          </a:bodyPr>
          <a:lstStyle/>
          <a:p>
            <a:pPr lvl="0" indent="0">
              <a:lnSpc>
                <a:spcPct val="150000"/>
              </a:lnSpc>
            </a:pPr>
            <a:r>
              <a:rPr lang="en-US" altLang="zh-CN" sz="11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  8</a:t>
            </a:r>
            <a:r>
              <a:rPr lang="zh-CN" altLang="en-US" sz="11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a:t>
            </a:r>
            <a:r>
              <a:rPr lang="zh-CN" altLang="en-US" sz="1100" dirty="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参评率</a:t>
            </a:r>
            <a:endParaRPr lang="zh-CN" altLang="en-US" sz="1100" dirty="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endParaRPr>
          </a:p>
          <a:p>
            <a:pPr lvl="0" indent="0">
              <a:lnSpc>
                <a:spcPct val="150000"/>
              </a:lnSpc>
            </a:pPr>
            <a:r>
              <a:rPr lang="en-US" altLang="zh-CN" sz="11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  9</a:t>
            </a:r>
            <a:r>
              <a:rPr lang="zh-CN" altLang="en-US" sz="11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a:t>
            </a:r>
            <a:r>
              <a:rPr lang="zh-CN" altLang="en-US" sz="1100" dirty="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平均每单服务时长</a:t>
            </a:r>
            <a:endParaRPr lang="zh-CN" altLang="en-US" sz="1100" dirty="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endParaRPr>
          </a:p>
          <a:p>
            <a:pPr lvl="0" indent="0">
              <a:lnSpc>
                <a:spcPct val="150000"/>
              </a:lnSpc>
            </a:pPr>
            <a:r>
              <a:rPr lang="en-US" altLang="zh-CN" sz="11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10</a:t>
            </a:r>
            <a:r>
              <a:rPr lang="zh-CN" altLang="en-US" sz="11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a:t>
            </a:r>
            <a:r>
              <a:rPr lang="zh-CN" altLang="en-US" sz="1100" dirty="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事后处理时长</a:t>
            </a:r>
            <a:endParaRPr lang="zh-CN" altLang="en-US" sz="1100" dirty="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endParaRPr>
          </a:p>
          <a:p>
            <a:pPr lvl="0" indent="0">
              <a:lnSpc>
                <a:spcPct val="150000"/>
              </a:lnSpc>
            </a:pPr>
            <a:r>
              <a:rPr lang="en-US" altLang="zh-CN" sz="11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11</a:t>
            </a:r>
            <a:r>
              <a:rPr lang="zh-CN" altLang="en-US" sz="11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a:t>
            </a:r>
            <a:r>
              <a:rPr lang="zh-CN" altLang="en-US" sz="1100" dirty="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质检合规率</a:t>
            </a:r>
            <a:endParaRPr lang="zh-CN" altLang="en-US" sz="1100" dirty="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endParaRPr>
          </a:p>
          <a:p>
            <a:pPr lvl="0" indent="0">
              <a:lnSpc>
                <a:spcPct val="150000"/>
              </a:lnSpc>
            </a:pPr>
            <a:r>
              <a:rPr lang="en-US" altLang="zh-CN" sz="11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12</a:t>
            </a:r>
            <a:r>
              <a:rPr lang="zh-CN" altLang="en-US" sz="11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a:t>
            </a:r>
            <a:r>
              <a:rPr lang="zh-CN" altLang="en-US" sz="1100" dirty="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质检覆盖率</a:t>
            </a:r>
            <a:endParaRPr lang="zh-CN" altLang="en-US" sz="1100" dirty="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endParaRPr>
          </a:p>
          <a:p>
            <a:pPr lvl="0" indent="0">
              <a:lnSpc>
                <a:spcPct val="150000"/>
              </a:lnSpc>
            </a:pPr>
            <a:r>
              <a:rPr lang="en-US" altLang="zh-CN" sz="11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13</a:t>
            </a:r>
            <a:r>
              <a:rPr lang="zh-CN" altLang="en-US" sz="11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a:t>
            </a:r>
            <a:r>
              <a:rPr lang="zh-CN" altLang="en-US" sz="1100" dirty="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变更考核优良率</a:t>
            </a:r>
            <a:endParaRPr lang="zh-CN" altLang="en-US" sz="1100" dirty="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endParaRPr>
          </a:p>
          <a:p>
            <a:pPr lvl="0" indent="0">
              <a:lnSpc>
                <a:spcPct val="150000"/>
              </a:lnSpc>
            </a:pPr>
            <a:r>
              <a:rPr lang="en-US" altLang="zh-CN" sz="11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14</a:t>
            </a:r>
            <a:r>
              <a:rPr lang="zh-CN" altLang="en-US" sz="11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a:t>
            </a:r>
            <a:r>
              <a:rPr lang="zh-CN" altLang="en-US" sz="1100" dirty="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整改达成率</a:t>
            </a:r>
            <a:endParaRPr lang="zh-CN" altLang="en-US" sz="1100" dirty="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endParaRPr>
          </a:p>
          <a:p>
            <a:pPr lvl="0" indent="0">
              <a:lnSpc>
                <a:spcPct val="150000"/>
              </a:lnSpc>
            </a:pPr>
            <a:r>
              <a:rPr lang="en-US" altLang="zh-CN" sz="11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15</a:t>
            </a:r>
            <a:r>
              <a:rPr lang="zh-CN" altLang="en-US" sz="11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a:t>
            </a:r>
            <a:r>
              <a:rPr lang="zh-CN" altLang="en-US" sz="1100" dirty="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现场管理</a:t>
            </a:r>
            <a:r>
              <a:rPr lang="zh-CN" altLang="en-US" sz="11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覆盖率</a:t>
            </a:r>
            <a:endParaRPr lang="zh-CN" altLang="en-US" sz="1100" dirty="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endParaRPr>
          </a:p>
        </p:txBody>
      </p:sp>
      <p:sp>
        <p:nvSpPr>
          <p:cNvPr id="23" name="TextBox 159"/>
          <p:cNvSpPr/>
          <p:nvPr/>
        </p:nvSpPr>
        <p:spPr>
          <a:xfrm>
            <a:off x="6307784" y="5672494"/>
            <a:ext cx="1338828" cy="369332"/>
          </a:xfrm>
          <a:prstGeom prst="rect">
            <a:avLst/>
          </a:prstGeom>
          <a:noFill/>
          <a:ln w="9525">
            <a:noFill/>
          </a:ln>
        </p:spPr>
        <p:txBody>
          <a:bodyPr wrap="none">
            <a:spAutoFit/>
          </a:bodyPr>
          <a:lstStyle/>
          <a:p>
            <a:pPr marL="0" marR="0" lvl="0" indent="0" algn="r" defTabSz="914400" rtl="0" eaLnBrk="1" fontAlgn="base" latinLnBrk="0" hangingPunct="1">
              <a:lnSpc>
                <a:spcPct val="100000"/>
              </a:lnSpc>
              <a:spcBef>
                <a:spcPct val="0"/>
              </a:spcBef>
              <a:spcAft>
                <a:spcPct val="0"/>
              </a:spcAft>
              <a:buClrTx/>
              <a:buSzTx/>
              <a:buFontTx/>
              <a:buNone/>
              <a:defRPr/>
            </a:pPr>
            <a:r>
              <a:rPr lang="zh-CN" altLang="en-US" b="1" dirty="0" smtClean="0">
                <a:solidFill>
                  <a:srgbClr val="4E9FD6"/>
                </a:solidFill>
                <a:latin typeface="微软雅黑" panose="020B0503020204020204" pitchFamily="34" charset="-122"/>
                <a:ea typeface="微软雅黑" panose="020B0503020204020204" pitchFamily="34" charset="-122"/>
                <a:sym typeface="方正兰亭黑_GBK" pitchFamily="2" charset="-122"/>
              </a:rPr>
              <a:t>支撑</a:t>
            </a:r>
            <a:r>
              <a:rPr kumimoji="0" lang="zh-CN" altLang="en-US" sz="1800" b="1" i="0" u="none" strike="noStrike" kern="1200" cap="none" spc="0" normalizeH="0" baseline="0" noProof="0" dirty="0" smtClean="0">
                <a:ln>
                  <a:noFill/>
                </a:ln>
                <a:solidFill>
                  <a:srgbClr val="4E9FD6"/>
                </a:solidFill>
                <a:effectLst/>
                <a:uLnTx/>
                <a:uFillTx/>
                <a:latin typeface="微软雅黑" panose="020B0503020204020204" pitchFamily="34" charset="-122"/>
                <a:ea typeface="微软雅黑" panose="020B0503020204020204" pitchFamily="34" charset="-122"/>
                <a:cs typeface="+mn-cs"/>
                <a:sym typeface="方正兰亭黑_GBK" pitchFamily="2" charset="-122"/>
              </a:rPr>
              <a:t>性</a:t>
            </a:r>
            <a:r>
              <a:rPr kumimoji="0" lang="zh-CN" altLang="en-US" sz="1800" b="1" i="0" u="none" strike="noStrike" kern="1200" cap="none" spc="0" normalizeH="0" baseline="0" noProof="0" dirty="0">
                <a:ln>
                  <a:noFill/>
                </a:ln>
                <a:solidFill>
                  <a:srgbClr val="4E9FD6"/>
                </a:solidFill>
                <a:effectLst/>
                <a:uLnTx/>
                <a:uFillTx/>
                <a:latin typeface="微软雅黑" panose="020B0503020204020204" pitchFamily="34" charset="-122"/>
                <a:ea typeface="微软雅黑" panose="020B0503020204020204" pitchFamily="34" charset="-122"/>
                <a:cs typeface="+mn-cs"/>
                <a:sym typeface="方正兰亭黑_GBK" pitchFamily="2" charset="-122"/>
              </a:rPr>
              <a:t>指标</a:t>
            </a:r>
            <a:endParaRPr kumimoji="0" lang="zh-CN" altLang="en-US" sz="1800" b="1" i="0" u="none" strike="noStrike" kern="1200" cap="none" spc="0" normalizeH="0" baseline="0" noProof="0" dirty="0">
              <a:ln>
                <a:noFill/>
              </a:ln>
              <a:solidFill>
                <a:srgbClr val="4E9FD6"/>
              </a:solidFill>
              <a:effectLst/>
              <a:uLnTx/>
              <a:uFillTx/>
              <a:latin typeface="微软雅黑" panose="020B0503020204020204" pitchFamily="34" charset="-122"/>
              <a:ea typeface="微软雅黑" panose="020B0503020204020204" pitchFamily="34" charset="-122"/>
              <a:cs typeface="+mn-cs"/>
              <a:sym typeface="方正兰亭黑_GBK" pitchFamily="2" charset="-122"/>
            </a:endParaRPr>
          </a:p>
        </p:txBody>
      </p:sp>
      <p:sp>
        <p:nvSpPr>
          <p:cNvPr id="24" name="矩形 47"/>
          <p:cNvSpPr/>
          <p:nvPr/>
        </p:nvSpPr>
        <p:spPr>
          <a:xfrm>
            <a:off x="7643242" y="4365104"/>
            <a:ext cx="1938010" cy="2308316"/>
          </a:xfrm>
          <a:prstGeom prst="rect">
            <a:avLst/>
          </a:prstGeom>
          <a:noFill/>
          <a:ln w="9525">
            <a:noFill/>
          </a:ln>
        </p:spPr>
        <p:txBody>
          <a:bodyPr lIns="91431" tIns="45716" rIns="91431" bIns="45716" anchor="t">
            <a:spAutoFit/>
          </a:bodyPr>
          <a:lstStyle/>
          <a:p>
            <a:pPr lvl="0" indent="0">
              <a:lnSpc>
                <a:spcPct val="150000"/>
              </a:lnSpc>
            </a:pPr>
            <a:r>
              <a:rPr lang="en-US" altLang="zh-CN"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16</a:t>
            </a:r>
            <a:r>
              <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a:t>
            </a:r>
            <a:r>
              <a:rPr lang="zh-CN" altLang="en-US" sz="1200" dirty="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基础技能达标率</a:t>
            </a:r>
            <a:endParaRPr lang="zh-CN" altLang="en-US" sz="1200" dirty="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endParaRPr>
          </a:p>
          <a:p>
            <a:pPr lvl="0" indent="0">
              <a:lnSpc>
                <a:spcPct val="150000"/>
              </a:lnSpc>
            </a:pPr>
            <a:r>
              <a:rPr lang="en-US" altLang="zh-CN"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17</a:t>
            </a:r>
            <a:r>
              <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a:t>
            </a:r>
            <a:r>
              <a:rPr lang="zh-CN" altLang="en-US" sz="1200" dirty="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业务技能达标率</a:t>
            </a:r>
            <a:endParaRPr lang="zh-CN" altLang="en-US" sz="1200" dirty="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endParaRPr>
          </a:p>
          <a:p>
            <a:pPr lvl="0" indent="0">
              <a:lnSpc>
                <a:spcPct val="150000"/>
              </a:lnSpc>
            </a:pPr>
            <a:r>
              <a:rPr lang="en-US" altLang="zh-CN"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18</a:t>
            </a:r>
            <a:r>
              <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a:t>
            </a:r>
            <a:r>
              <a:rPr lang="zh-CN" altLang="en-US" sz="1200" dirty="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出勤率</a:t>
            </a:r>
            <a:endParaRPr lang="zh-CN" altLang="en-US" sz="1200" dirty="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endParaRPr>
          </a:p>
          <a:p>
            <a:pPr lvl="0" indent="0">
              <a:lnSpc>
                <a:spcPct val="150000"/>
              </a:lnSpc>
            </a:pPr>
            <a:r>
              <a:rPr lang="en-US" altLang="zh-CN"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19</a:t>
            </a:r>
            <a:r>
              <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a:t>
            </a:r>
            <a:r>
              <a:rPr lang="zh-CN" altLang="en-US" sz="1200" dirty="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遵时率</a:t>
            </a:r>
            <a:endParaRPr lang="zh-CN" altLang="en-US" sz="1200" dirty="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endParaRPr>
          </a:p>
          <a:p>
            <a:pPr lvl="0" indent="0">
              <a:lnSpc>
                <a:spcPct val="150000"/>
              </a:lnSpc>
            </a:pPr>
            <a:r>
              <a:rPr lang="en-US" altLang="zh-CN"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20</a:t>
            </a:r>
            <a:r>
              <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a:t>
            </a:r>
            <a:r>
              <a:rPr lang="zh-CN" altLang="en-US" sz="1200" dirty="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流失率</a:t>
            </a:r>
            <a:endParaRPr lang="zh-CN" altLang="en-US" sz="1200" dirty="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endParaRPr>
          </a:p>
          <a:p>
            <a:pPr lvl="0" indent="0">
              <a:lnSpc>
                <a:spcPct val="150000"/>
              </a:lnSpc>
            </a:pPr>
            <a:r>
              <a:rPr lang="en-US" altLang="zh-CN"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21</a:t>
            </a:r>
            <a:r>
              <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a:t>
            </a:r>
            <a:r>
              <a:rPr lang="zh-CN" altLang="en-US" sz="1200" dirty="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内荐</a:t>
            </a:r>
            <a:r>
              <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率</a:t>
            </a:r>
            <a:endParaRPr lang="en-US" altLang="zh-CN"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endParaRPr>
          </a:p>
          <a:p>
            <a:pPr lvl="0" indent="0">
              <a:lnSpc>
                <a:spcPct val="150000"/>
              </a:lnSpc>
            </a:pPr>
            <a:r>
              <a:rPr lang="en-US" altLang="zh-CN"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22</a:t>
            </a:r>
            <a:r>
              <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、招聘到岗率</a:t>
            </a:r>
            <a:endParaRPr lang="en-US" altLang="zh-CN"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endParaRPr>
          </a:p>
          <a:p>
            <a:pPr lvl="0" indent="0">
              <a:lnSpc>
                <a:spcPct val="150000"/>
              </a:lnSpc>
            </a:pPr>
            <a:r>
              <a:rPr lang="en-US" altLang="zh-CN"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23</a:t>
            </a:r>
            <a:r>
              <a:rPr lang="zh-CN" altLang="en-US" sz="1200" dirty="0" smtClean="0">
                <a:solidFill>
                  <a:schemeClr val="bg1">
                    <a:lumMod val="50000"/>
                  </a:schemeClr>
                </a:solidFill>
                <a:latin typeface="微软雅黑" panose="020B0503020204020204" pitchFamily="34" charset="-122"/>
                <a:ea typeface="微软雅黑" panose="020B0503020204020204" pitchFamily="34" charset="-122"/>
                <a:sym typeface="方正兰亭黑_GBK" panose="02000000000000000000"/>
              </a:rPr>
              <a:t>、考核通过率</a:t>
            </a:r>
            <a:endParaRPr lang="zh-CN" altLang="en-US" sz="1200" dirty="0">
              <a:solidFill>
                <a:schemeClr val="bg1">
                  <a:lumMod val="50000"/>
                </a:schemeClr>
              </a:solidFill>
              <a:latin typeface="Arial" panose="020B0604020202020204" pitchFamily="34" charset="0"/>
              <a:ea typeface="方正兰亭黑_GBK" panose="02000000000000000000"/>
              <a:sym typeface="方正兰亭黑_GBK" panose="02000000000000000000"/>
            </a:endParaRPr>
          </a:p>
        </p:txBody>
      </p:sp>
      <p:pic>
        <p:nvPicPr>
          <p:cNvPr id="25" name="Picture 2" descr="E:\公司简介&amp;logo\公司简介\ppt用\金字塔-01.pn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l="28554" t="11724" r="32674" b="5709"/>
          <a:stretch>
            <a:fillRect/>
          </a:stretch>
        </p:blipFill>
        <p:spPr bwMode="auto">
          <a:xfrm>
            <a:off x="3152065" y="2003832"/>
            <a:ext cx="4167277" cy="4513902"/>
          </a:xfrm>
          <a:prstGeom prst="rect">
            <a:avLst/>
          </a:prstGeom>
          <a:noFill/>
          <a:extLst>
            <a:ext uri="{909E8E84-426E-40DD-AFC4-6F175D3DCCD1}">
              <a14:hiddenFill xmlns:a14="http://schemas.microsoft.com/office/drawing/2010/main">
                <a:solidFill>
                  <a:srgbClr val="FFFFFF"/>
                </a:solidFill>
              </a14:hiddenFill>
            </a:ext>
          </a:extLst>
        </p:spPr>
      </p:pic>
      <p:cxnSp>
        <p:nvCxnSpPr>
          <p:cNvPr id="45" name="直接连接符 44"/>
          <p:cNvCxnSpPr>
            <a:stCxn id="46" idx="0"/>
          </p:cNvCxnSpPr>
          <p:nvPr/>
        </p:nvCxnSpPr>
        <p:spPr>
          <a:xfrm>
            <a:off x="2879440" y="1952992"/>
            <a:ext cx="8394" cy="1007800"/>
          </a:xfrm>
          <a:prstGeom prst="line">
            <a:avLst/>
          </a:prstGeom>
          <a:ln w="12700" cap="flat" cmpd="sng" algn="ctr">
            <a:solidFill>
              <a:schemeClr val="accent1"/>
            </a:solidFill>
            <a:prstDash val="sys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6" name="Straight Connector 140"/>
          <p:cNvSpPr/>
          <p:nvPr/>
        </p:nvSpPr>
        <p:spPr>
          <a:xfrm flipH="1" flipV="1">
            <a:off x="2469311" y="1952992"/>
            <a:ext cx="410129" cy="0"/>
          </a:xfrm>
          <a:prstGeom prst="line">
            <a:avLst/>
          </a:prstGeom>
          <a:ln w="19050" cap="flat" cmpd="sng">
            <a:solidFill>
              <a:srgbClr val="FFC000"/>
            </a:solidFill>
            <a:prstDash val="sysDot"/>
            <a:bevel/>
            <a:headEnd type="none" w="med" len="med"/>
            <a:tailEnd type="oval" w="med" len="med"/>
          </a:ln>
        </p:spPr>
        <p:txBody>
          <a:bodyPr anchor="t"/>
          <a:lstStyle/>
          <a:p>
            <a:pPr lvl="0" indent="0"/>
            <a:endParaRPr lang="zh-CN" altLang="en-US">
              <a:latin typeface="Calibri" panose="020F0502020204030204" charset="0"/>
              <a:ea typeface="宋体" panose="02010600030101010101" pitchFamily="2" charset="-122"/>
            </a:endParaRPr>
          </a:p>
        </p:txBody>
      </p:sp>
      <p:sp>
        <p:nvSpPr>
          <p:cNvPr id="42" name="标题 4"/>
          <p:cNvSpPr txBox="1"/>
          <p:nvPr/>
        </p:nvSpPr>
        <p:spPr>
          <a:xfrm>
            <a:off x="226554" y="363133"/>
            <a:ext cx="2016224" cy="4015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和君</a:t>
            </a:r>
            <a:endParaRPr lang="en-US" altLang="zh-CN" sz="2400" b="1" dirty="0">
              <a:solidFill>
                <a:schemeClr val="bg1"/>
              </a:solidFill>
              <a:latin typeface="微软雅黑" panose="020B0503020204020204" pitchFamily="34" charset="-122"/>
              <a:ea typeface="微软雅黑" panose="020B0503020204020204" pitchFamily="34" charset="-122"/>
            </a:endParaRPr>
          </a:p>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纵达</a:t>
            </a:r>
            <a:endParaRPr lang="en-US" altLang="zh-CN" sz="1200" dirty="0">
              <a:solidFill>
                <a:schemeClr val="bg1"/>
              </a:solidFill>
              <a:latin typeface="微软雅黑" panose="020B0503020204020204" pitchFamily="34" charset="-122"/>
              <a:ea typeface="微软雅黑" panose="020B0503020204020204" pitchFamily="34" charset="-122"/>
            </a:endParaRPr>
          </a:p>
        </p:txBody>
      </p:sp>
      <p:sp>
        <p:nvSpPr>
          <p:cNvPr id="43" name="TextBox 8"/>
          <p:cNvSpPr txBox="1"/>
          <p:nvPr/>
        </p:nvSpPr>
        <p:spPr>
          <a:xfrm>
            <a:off x="5159102"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集团简介</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44" name="直接连接符 43"/>
          <p:cNvCxnSpPr/>
          <p:nvPr/>
        </p:nvCxnSpPr>
        <p:spPr>
          <a:xfrm>
            <a:off x="6599262"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7" name="TextBox 10"/>
          <p:cNvSpPr txBox="1"/>
          <p:nvPr/>
        </p:nvSpPr>
        <p:spPr>
          <a:xfrm>
            <a:off x="6815286"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产品服务</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48" name="直接连接符 47"/>
          <p:cNvCxnSpPr/>
          <p:nvPr/>
        </p:nvCxnSpPr>
        <p:spPr>
          <a:xfrm>
            <a:off x="8255446"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9" name="TextBox 12"/>
          <p:cNvSpPr txBox="1"/>
          <p:nvPr/>
        </p:nvSpPr>
        <p:spPr>
          <a:xfrm>
            <a:off x="10055646" y="116632"/>
            <a:ext cx="1637056" cy="400110"/>
          </a:xfrm>
          <a:prstGeom prst="rect">
            <a:avLst/>
          </a:prstGeom>
          <a:noFill/>
        </p:spPr>
        <p:txBody>
          <a:bodyPr wrap="square" rtlCol="0">
            <a:spAutoFit/>
          </a:bodyPr>
          <a:lstStyle/>
          <a:p>
            <a:pPr algn="ctr"/>
            <a:r>
              <a:rPr lang="zh-CN" altLang="en-US" sz="2000" b="1" dirty="0">
                <a:solidFill>
                  <a:schemeClr val="bg1">
                    <a:lumMod val="65000"/>
                  </a:schemeClr>
                </a:solidFill>
                <a:latin typeface="微软雅黑" panose="020B0503020204020204" pitchFamily="34" charset="-122"/>
                <a:ea typeface="微软雅黑" panose="020B0503020204020204" pitchFamily="34" charset="-122"/>
              </a:rPr>
              <a:t>运营基地</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50" name="直接连接符 49"/>
          <p:cNvCxnSpPr/>
          <p:nvPr/>
        </p:nvCxnSpPr>
        <p:spPr>
          <a:xfrm>
            <a:off x="9911630"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1" name="TextBox 15"/>
          <p:cNvSpPr txBox="1"/>
          <p:nvPr/>
        </p:nvSpPr>
        <p:spPr>
          <a:xfrm>
            <a:off x="8255446" y="116632"/>
            <a:ext cx="1637056" cy="400110"/>
          </a:xfrm>
          <a:prstGeom prst="rect">
            <a:avLst/>
          </a:prstGeom>
          <a:noFill/>
        </p:spPr>
        <p:txBody>
          <a:bodyPr wrap="square" rtlCol="0">
            <a:spAutoFit/>
          </a:bodyPr>
          <a:lstStyle/>
          <a:p>
            <a:pPr algn="ctr"/>
            <a:r>
              <a:rPr lang="zh-CN" altLang="en-US" sz="2000" b="1" dirty="0" smtClean="0">
                <a:solidFill>
                  <a:srgbClr val="F8931D"/>
                </a:solidFill>
                <a:latin typeface="微软雅黑" panose="020B0503020204020204" pitchFamily="34" charset="-122"/>
                <a:ea typeface="微软雅黑" panose="020B0503020204020204" pitchFamily="34" charset="-122"/>
              </a:rPr>
              <a:t>运营体系</a:t>
            </a:r>
            <a:endParaRPr lang="en-US" sz="2000" b="1" dirty="0">
              <a:solidFill>
                <a:srgbClr val="F8931D"/>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0" y="-1"/>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550590" y="-603448"/>
            <a:ext cx="1368153" cy="183418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17"/>
          <p:cNvSpPr txBox="1"/>
          <p:nvPr/>
        </p:nvSpPr>
        <p:spPr>
          <a:xfrm>
            <a:off x="1937870" y="724634"/>
            <a:ext cx="2357136" cy="400110"/>
          </a:xfrm>
          <a:prstGeom prst="rect">
            <a:avLst/>
          </a:prstGeom>
          <a:noFill/>
        </p:spPr>
        <p:txBody>
          <a:bodyPr wrap="square" rtlCol="0">
            <a:spAutoFit/>
          </a:bodyPr>
          <a:lstStyle/>
          <a:p>
            <a:r>
              <a:rPr lang="zh-CN" altLang="en-US" sz="2000" b="1" dirty="0">
                <a:solidFill>
                  <a:srgbClr val="4E9FD6"/>
                </a:solidFill>
                <a:latin typeface="微软雅黑" panose="020B0503020204020204" pitchFamily="34" charset="-122"/>
                <a:ea typeface="微软雅黑" panose="020B0503020204020204" pitchFamily="34" charset="-122"/>
              </a:rPr>
              <a:t>催收</a:t>
            </a:r>
            <a:r>
              <a:rPr lang="zh-CN" altLang="en-US" sz="2000" b="1" dirty="0">
                <a:solidFill>
                  <a:schemeClr val="accent2"/>
                </a:solidFill>
                <a:latin typeface="微软雅黑" panose="020B0503020204020204" pitchFamily="34" charset="-122"/>
                <a:ea typeface="微软雅黑" panose="020B0503020204020204" pitchFamily="34" charset="-122"/>
              </a:rPr>
              <a:t>管理指标体系</a:t>
            </a:r>
            <a:endParaRPr lang="en-US" altLang="zh-CN" sz="2000" b="1" dirty="0">
              <a:solidFill>
                <a:schemeClr val="accent2"/>
              </a:solidFill>
              <a:latin typeface="微软雅黑" panose="020B0503020204020204" pitchFamily="34" charset="-122"/>
              <a:ea typeface="微软雅黑" panose="020B0503020204020204" pitchFamily="34" charset="-122"/>
            </a:endParaRPr>
          </a:p>
        </p:txBody>
      </p:sp>
      <p:sp>
        <p:nvSpPr>
          <p:cNvPr id="78" name="标题 4"/>
          <p:cNvSpPr txBox="1"/>
          <p:nvPr/>
        </p:nvSpPr>
        <p:spPr>
          <a:xfrm>
            <a:off x="226554" y="363133"/>
            <a:ext cx="2016224" cy="4015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和君</a:t>
            </a:r>
            <a:endParaRPr lang="en-US" altLang="zh-CN" sz="2400" b="1" dirty="0">
              <a:solidFill>
                <a:schemeClr val="bg1"/>
              </a:solidFill>
              <a:latin typeface="微软雅黑" panose="020B0503020204020204" pitchFamily="34" charset="-122"/>
              <a:ea typeface="微软雅黑" panose="020B0503020204020204" pitchFamily="34" charset="-122"/>
            </a:endParaRPr>
          </a:p>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纵达</a:t>
            </a:r>
            <a:endParaRPr lang="en-US" altLang="zh-CN" sz="1200" dirty="0">
              <a:solidFill>
                <a:schemeClr val="bg1"/>
              </a:solidFill>
              <a:latin typeface="微软雅黑" panose="020B0503020204020204" pitchFamily="34" charset="-122"/>
              <a:ea typeface="微软雅黑" panose="020B0503020204020204" pitchFamily="34" charset="-122"/>
            </a:endParaRPr>
          </a:p>
        </p:txBody>
      </p:sp>
      <p:pic>
        <p:nvPicPr>
          <p:cNvPr id="70" name="图片 69"/>
          <p:cNvPicPr>
            <a:picLocks noChangeAspect="1"/>
          </p:cNvPicPr>
          <p:nvPr/>
        </p:nvPicPr>
        <p:blipFill>
          <a:blip r:embed="rId1" cstate="print"/>
          <a:stretch>
            <a:fillRect/>
          </a:stretch>
        </p:blipFill>
        <p:spPr>
          <a:xfrm>
            <a:off x="6446860" y="4905915"/>
            <a:ext cx="4976938" cy="1952085"/>
          </a:xfrm>
          <a:prstGeom prst="rect">
            <a:avLst/>
          </a:prstGeom>
        </p:spPr>
      </p:pic>
      <p:pic>
        <p:nvPicPr>
          <p:cNvPr id="79" name="图片 78"/>
          <p:cNvPicPr>
            <a:picLocks noChangeAspect="1"/>
          </p:cNvPicPr>
          <p:nvPr/>
        </p:nvPicPr>
        <p:blipFill>
          <a:blip r:embed="rId2" cstate="print"/>
          <a:stretch>
            <a:fillRect/>
          </a:stretch>
        </p:blipFill>
        <p:spPr>
          <a:xfrm>
            <a:off x="1" y="1505320"/>
            <a:ext cx="5735166" cy="3003854"/>
          </a:xfrm>
          <a:prstGeom prst="rect">
            <a:avLst/>
          </a:prstGeom>
        </p:spPr>
      </p:pic>
      <p:pic>
        <p:nvPicPr>
          <p:cNvPr id="80" name="图片 79"/>
          <p:cNvPicPr>
            <a:picLocks noChangeAspect="1"/>
          </p:cNvPicPr>
          <p:nvPr/>
        </p:nvPicPr>
        <p:blipFill>
          <a:blip r:embed="rId3" cstate="print"/>
          <a:stretch>
            <a:fillRect/>
          </a:stretch>
        </p:blipFill>
        <p:spPr>
          <a:xfrm>
            <a:off x="6167214" y="1505320"/>
            <a:ext cx="5832648" cy="3008712"/>
          </a:xfrm>
          <a:prstGeom prst="rect">
            <a:avLst/>
          </a:prstGeom>
        </p:spPr>
      </p:pic>
      <p:sp>
        <p:nvSpPr>
          <p:cNvPr id="81" name="矩形 80"/>
          <p:cNvSpPr/>
          <p:nvPr/>
        </p:nvSpPr>
        <p:spPr>
          <a:xfrm>
            <a:off x="642590" y="4855894"/>
            <a:ext cx="5655972" cy="1708160"/>
          </a:xfrm>
          <a:prstGeom prst="rect">
            <a:avLst/>
          </a:prstGeom>
        </p:spPr>
        <p:txBody>
          <a:bodyPr wrap="square">
            <a:spAutoFit/>
          </a:bodyPr>
          <a:lstStyle/>
          <a:p>
            <a:pPr>
              <a:lnSpc>
                <a:spcPct val="150000"/>
              </a:lnSpc>
            </a:pPr>
            <a:r>
              <a:rPr lang="en-US" altLang="zh-CN" sz="1400" dirty="0" smtClean="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400" dirty="0" smtClean="0">
                <a:latin typeface="微软雅黑" panose="020B0503020204020204" pitchFamily="34" charset="-122"/>
                <a:ea typeface="微软雅黑" panose="020B0503020204020204" pitchFamily="34" charset="-122"/>
                <a:cs typeface="微软雅黑" panose="020B0503020204020204" pitchFamily="34" charset="-122"/>
              </a:rPr>
              <a:t>、外呼次数：每日</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人均外拨</a:t>
            </a:r>
            <a:r>
              <a:rPr lang="zh-CN" altLang="en-US" sz="1400" dirty="0" smtClean="0">
                <a:latin typeface="微软雅黑" panose="020B0503020204020204" pitchFamily="34" charset="-122"/>
                <a:ea typeface="微软雅黑" panose="020B0503020204020204" pitchFamily="34" charset="-122"/>
                <a:cs typeface="微软雅黑" panose="020B0503020204020204" pitchFamily="34" charset="-122"/>
              </a:rPr>
              <a:t>次数，</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集中</a:t>
            </a:r>
            <a:r>
              <a:rPr lang="zh-CN" altLang="en-US" sz="1400" dirty="0" smtClean="0">
                <a:latin typeface="微软雅黑" panose="020B0503020204020204" pitchFamily="34" charset="-122"/>
                <a:ea typeface="微软雅黑" panose="020B0503020204020204" pitchFamily="34" charset="-122"/>
                <a:cs typeface="微软雅黑" panose="020B0503020204020204" pitchFamily="34" charset="-122"/>
              </a:rPr>
              <a:t>在***</a:t>
            </a:r>
            <a:r>
              <a:rPr lang="en-US" altLang="zh-CN" sz="1400" dirty="0" smtClean="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dirty="0" smtClean="0">
                <a:latin typeface="微软雅黑" panose="020B0503020204020204" pitchFamily="34" charset="-122"/>
                <a:ea typeface="微软雅黑" panose="020B0503020204020204" pitchFamily="34" charset="-122"/>
                <a:cs typeface="微软雅黑" panose="020B0503020204020204" pitchFamily="34" charset="-122"/>
              </a:rPr>
              <a:t>***通，相对较稳定，波动不大</a:t>
            </a:r>
            <a:endParaRPr lang="en-US" altLang="zh-CN" sz="1400" dirty="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sz="1400" dirty="0" smtClean="0">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400" dirty="0" smtClean="0">
                <a:latin typeface="微软雅黑" panose="020B0503020204020204" pitchFamily="34" charset="-122"/>
                <a:ea typeface="微软雅黑" panose="020B0503020204020204" pitchFamily="34" charset="-122"/>
                <a:cs typeface="微软雅黑" panose="020B0503020204020204" pitchFamily="34" charset="-122"/>
              </a:rPr>
              <a:t>、总</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通时：</a:t>
            </a:r>
            <a:r>
              <a:rPr lang="zh-CN" altLang="en-US" sz="1400" dirty="0" smtClean="0">
                <a:latin typeface="微软雅黑" panose="020B0503020204020204" pitchFamily="34" charset="-122"/>
                <a:ea typeface="微软雅黑" panose="020B0503020204020204" pitchFamily="34" charset="-122"/>
                <a:cs typeface="微软雅黑" panose="020B0503020204020204" pitchFamily="34" charset="-122"/>
              </a:rPr>
              <a:t>根据数据分析结果来看，</a:t>
            </a:r>
            <a:r>
              <a:rPr lang="zh-CN" altLang="en-US" sz="1400" b="1"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坐席每日平均通时约**分钟左右</a:t>
            </a:r>
            <a:endParaRPr lang="en-US" altLang="zh-CN" sz="1400" b="1"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sz="1400" dirty="0" smtClean="0">
                <a:latin typeface="微软雅黑" panose="020B0503020204020204" pitchFamily="34" charset="-122"/>
                <a:ea typeface="微软雅黑" panose="020B0503020204020204" pitchFamily="34" charset="-122"/>
                <a:cs typeface="微软雅黑" panose="020B0503020204020204" pitchFamily="34" charset="-122"/>
              </a:rPr>
              <a:t>波动范围在**分钟左右通时不稳定，最长通时在*小时，最短通时在**分钟左右。</a:t>
            </a:r>
            <a:endParaRPr lang="zh-CN" altLang="en-US" sz="1400" dirty="0" smtClean="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8"/>
          <p:cNvSpPr txBox="1"/>
          <p:nvPr/>
        </p:nvSpPr>
        <p:spPr>
          <a:xfrm>
            <a:off x="5159102"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集团简介</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19" name="直接连接符 18"/>
          <p:cNvCxnSpPr/>
          <p:nvPr/>
        </p:nvCxnSpPr>
        <p:spPr>
          <a:xfrm>
            <a:off x="6599262"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0" name="TextBox 10"/>
          <p:cNvSpPr txBox="1"/>
          <p:nvPr/>
        </p:nvSpPr>
        <p:spPr>
          <a:xfrm>
            <a:off x="6815286"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产品服务</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21" name="直接连接符 20"/>
          <p:cNvCxnSpPr/>
          <p:nvPr/>
        </p:nvCxnSpPr>
        <p:spPr>
          <a:xfrm>
            <a:off x="8255446"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2" name="TextBox 12"/>
          <p:cNvSpPr txBox="1"/>
          <p:nvPr/>
        </p:nvSpPr>
        <p:spPr>
          <a:xfrm>
            <a:off x="10055646" y="116632"/>
            <a:ext cx="1637056" cy="400110"/>
          </a:xfrm>
          <a:prstGeom prst="rect">
            <a:avLst/>
          </a:prstGeom>
          <a:noFill/>
        </p:spPr>
        <p:txBody>
          <a:bodyPr wrap="square" rtlCol="0">
            <a:spAutoFit/>
          </a:bodyPr>
          <a:lstStyle/>
          <a:p>
            <a:pPr algn="ctr"/>
            <a:r>
              <a:rPr lang="zh-CN" altLang="en-US" sz="2000" b="1" dirty="0">
                <a:solidFill>
                  <a:schemeClr val="bg1">
                    <a:lumMod val="65000"/>
                  </a:schemeClr>
                </a:solidFill>
                <a:latin typeface="微软雅黑" panose="020B0503020204020204" pitchFamily="34" charset="-122"/>
                <a:ea typeface="微软雅黑" panose="020B0503020204020204" pitchFamily="34" charset="-122"/>
              </a:rPr>
              <a:t>运营基地</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23" name="直接连接符 22"/>
          <p:cNvCxnSpPr/>
          <p:nvPr/>
        </p:nvCxnSpPr>
        <p:spPr>
          <a:xfrm>
            <a:off x="9911630"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4" name="TextBox 15"/>
          <p:cNvSpPr txBox="1"/>
          <p:nvPr/>
        </p:nvSpPr>
        <p:spPr>
          <a:xfrm>
            <a:off x="8255446" y="116632"/>
            <a:ext cx="1637056" cy="400110"/>
          </a:xfrm>
          <a:prstGeom prst="rect">
            <a:avLst/>
          </a:prstGeom>
          <a:noFill/>
        </p:spPr>
        <p:txBody>
          <a:bodyPr wrap="square" rtlCol="0">
            <a:spAutoFit/>
          </a:bodyPr>
          <a:lstStyle/>
          <a:p>
            <a:pPr algn="ctr"/>
            <a:r>
              <a:rPr lang="zh-CN" altLang="en-US" sz="2000" b="1" dirty="0" smtClean="0">
                <a:solidFill>
                  <a:srgbClr val="F8931D"/>
                </a:solidFill>
                <a:latin typeface="微软雅黑" panose="020B0503020204020204" pitchFamily="34" charset="-122"/>
                <a:ea typeface="微软雅黑" panose="020B0503020204020204" pitchFamily="34" charset="-122"/>
              </a:rPr>
              <a:t>运营体系</a:t>
            </a:r>
            <a:endParaRPr lang="en-US" sz="2000" b="1" dirty="0">
              <a:solidFill>
                <a:srgbClr val="F8931D"/>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2000"/>
    </mc:Choice>
    <mc:Fallback>
      <p:transition advTm="2000"/>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0" y="-1"/>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550590" y="-603448"/>
            <a:ext cx="1368153" cy="183418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标题 4"/>
          <p:cNvSpPr txBox="1"/>
          <p:nvPr/>
        </p:nvSpPr>
        <p:spPr>
          <a:xfrm>
            <a:off x="226554" y="363133"/>
            <a:ext cx="2016224" cy="4015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和君</a:t>
            </a:r>
            <a:endParaRPr lang="en-US" altLang="zh-CN" sz="2400" b="1" dirty="0">
              <a:solidFill>
                <a:schemeClr val="bg1"/>
              </a:solidFill>
              <a:latin typeface="微软雅黑" panose="020B0503020204020204" pitchFamily="34" charset="-122"/>
              <a:ea typeface="微软雅黑" panose="020B0503020204020204" pitchFamily="34" charset="-122"/>
            </a:endParaRPr>
          </a:p>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纵达</a:t>
            </a:r>
            <a:endParaRPr lang="en-US" altLang="zh-CN" sz="1200" dirty="0">
              <a:solidFill>
                <a:schemeClr val="bg1"/>
              </a:solidFill>
              <a:latin typeface="微软雅黑" panose="020B0503020204020204" pitchFamily="34" charset="-122"/>
              <a:ea typeface="微软雅黑" panose="020B0503020204020204" pitchFamily="34" charset="-122"/>
            </a:endParaRPr>
          </a:p>
        </p:txBody>
      </p:sp>
      <p:pic>
        <p:nvPicPr>
          <p:cNvPr id="70" name="图片 69"/>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91566" y="1358757"/>
            <a:ext cx="11664280" cy="5310603"/>
          </a:xfrm>
          <a:prstGeom prst="rect">
            <a:avLst/>
          </a:prstGeom>
        </p:spPr>
      </p:pic>
      <p:sp>
        <p:nvSpPr>
          <p:cNvPr id="13" name="TextBox 8"/>
          <p:cNvSpPr txBox="1"/>
          <p:nvPr/>
        </p:nvSpPr>
        <p:spPr>
          <a:xfrm>
            <a:off x="5159102"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集团简介</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15" name="直接连接符 14"/>
          <p:cNvCxnSpPr/>
          <p:nvPr/>
        </p:nvCxnSpPr>
        <p:spPr>
          <a:xfrm>
            <a:off x="6599262"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6" name="TextBox 10"/>
          <p:cNvSpPr txBox="1"/>
          <p:nvPr/>
        </p:nvSpPr>
        <p:spPr>
          <a:xfrm>
            <a:off x="6815286"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产品服务</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17" name="直接连接符 16"/>
          <p:cNvCxnSpPr/>
          <p:nvPr/>
        </p:nvCxnSpPr>
        <p:spPr>
          <a:xfrm>
            <a:off x="8255446"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8" name="TextBox 12"/>
          <p:cNvSpPr txBox="1"/>
          <p:nvPr/>
        </p:nvSpPr>
        <p:spPr>
          <a:xfrm>
            <a:off x="10055646" y="116632"/>
            <a:ext cx="1637056" cy="400110"/>
          </a:xfrm>
          <a:prstGeom prst="rect">
            <a:avLst/>
          </a:prstGeom>
          <a:noFill/>
        </p:spPr>
        <p:txBody>
          <a:bodyPr wrap="square" rtlCol="0">
            <a:spAutoFit/>
          </a:bodyPr>
          <a:lstStyle/>
          <a:p>
            <a:pPr algn="ctr"/>
            <a:r>
              <a:rPr lang="zh-CN" altLang="en-US" sz="2000" b="1" dirty="0">
                <a:solidFill>
                  <a:schemeClr val="bg1">
                    <a:lumMod val="65000"/>
                  </a:schemeClr>
                </a:solidFill>
                <a:latin typeface="微软雅黑" panose="020B0503020204020204" pitchFamily="34" charset="-122"/>
                <a:ea typeface="微软雅黑" panose="020B0503020204020204" pitchFamily="34" charset="-122"/>
              </a:rPr>
              <a:t>运营基地</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19" name="直接连接符 18"/>
          <p:cNvCxnSpPr/>
          <p:nvPr/>
        </p:nvCxnSpPr>
        <p:spPr>
          <a:xfrm>
            <a:off x="9911630"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0" name="TextBox 15"/>
          <p:cNvSpPr txBox="1"/>
          <p:nvPr/>
        </p:nvSpPr>
        <p:spPr>
          <a:xfrm>
            <a:off x="8255446" y="116632"/>
            <a:ext cx="1637056" cy="400110"/>
          </a:xfrm>
          <a:prstGeom prst="rect">
            <a:avLst/>
          </a:prstGeom>
          <a:noFill/>
        </p:spPr>
        <p:txBody>
          <a:bodyPr wrap="square" rtlCol="0">
            <a:spAutoFit/>
          </a:bodyPr>
          <a:lstStyle/>
          <a:p>
            <a:pPr algn="ctr"/>
            <a:r>
              <a:rPr lang="zh-CN" altLang="en-US" sz="2000" b="1" dirty="0" smtClean="0">
                <a:solidFill>
                  <a:srgbClr val="F8931D"/>
                </a:solidFill>
                <a:latin typeface="微软雅黑" panose="020B0503020204020204" pitchFamily="34" charset="-122"/>
                <a:ea typeface="微软雅黑" panose="020B0503020204020204" pitchFamily="34" charset="-122"/>
              </a:rPr>
              <a:t>运营体系</a:t>
            </a:r>
            <a:endParaRPr lang="en-US" sz="2000" b="1" dirty="0">
              <a:solidFill>
                <a:srgbClr val="F8931D"/>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2000"/>
    </mc:Choice>
    <mc:Fallback>
      <p:transition advTm="2000"/>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0" y="-1"/>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550590" y="-603448"/>
            <a:ext cx="1368153" cy="183418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17"/>
          <p:cNvSpPr txBox="1"/>
          <p:nvPr/>
        </p:nvSpPr>
        <p:spPr>
          <a:xfrm>
            <a:off x="1937870" y="724634"/>
            <a:ext cx="1637056" cy="400110"/>
          </a:xfrm>
          <a:prstGeom prst="rect">
            <a:avLst/>
          </a:prstGeom>
          <a:noFill/>
        </p:spPr>
        <p:txBody>
          <a:bodyPr wrap="square" rtlCol="0">
            <a:spAutoFit/>
          </a:bodyPr>
          <a:lstStyle/>
          <a:p>
            <a:r>
              <a:rPr lang="zh-CN" altLang="en-US" sz="2000" b="1" dirty="0">
                <a:solidFill>
                  <a:schemeClr val="accent2"/>
                </a:solidFill>
                <a:latin typeface="微软雅黑" panose="020B0503020204020204" pitchFamily="34" charset="-122"/>
                <a:ea typeface="微软雅黑" panose="020B0503020204020204" pitchFamily="34" charset="-122"/>
              </a:rPr>
              <a:t>招聘能力</a:t>
            </a:r>
            <a:endParaRPr lang="en-US" altLang="zh-CN" sz="2000" b="1" dirty="0">
              <a:solidFill>
                <a:schemeClr val="accent2"/>
              </a:solidFill>
              <a:latin typeface="微软雅黑" panose="020B0503020204020204" pitchFamily="34" charset="-122"/>
              <a:ea typeface="微软雅黑" panose="020B0503020204020204" pitchFamily="34" charset="-122"/>
            </a:endParaRPr>
          </a:p>
        </p:txBody>
      </p:sp>
      <p:grpSp>
        <p:nvGrpSpPr>
          <p:cNvPr id="21" name="Group 5"/>
          <p:cNvGrpSpPr/>
          <p:nvPr/>
        </p:nvGrpSpPr>
        <p:grpSpPr>
          <a:xfrm>
            <a:off x="2988543" y="2204864"/>
            <a:ext cx="523430" cy="489740"/>
            <a:chOff x="6964363" y="2108200"/>
            <a:chExt cx="690562" cy="646113"/>
          </a:xfrm>
          <a:solidFill>
            <a:srgbClr val="F77E31"/>
          </a:solidFill>
        </p:grpSpPr>
        <p:sp>
          <p:nvSpPr>
            <p:cNvPr id="22" name="Freeform 91"/>
            <p:cNvSpPr>
              <a:spLocks noEditPoints="1"/>
            </p:cNvSpPr>
            <p:nvPr/>
          </p:nvSpPr>
          <p:spPr bwMode="auto">
            <a:xfrm>
              <a:off x="7050088" y="2193925"/>
              <a:ext cx="519112" cy="344488"/>
            </a:xfrm>
            <a:custGeom>
              <a:avLst/>
              <a:gdLst>
                <a:gd name="T0" fmla="*/ 503 w 12071"/>
                <a:gd name="T1" fmla="*/ 502 h 8033"/>
                <a:gd name="T2" fmla="*/ 11568 w 12071"/>
                <a:gd name="T3" fmla="*/ 0 h 8033"/>
                <a:gd name="T4" fmla="*/ 452 w 12071"/>
                <a:gd name="T5" fmla="*/ 5 h 8033"/>
                <a:gd name="T6" fmla="*/ 377 w 12071"/>
                <a:gd name="T7" fmla="*/ 18 h 8033"/>
                <a:gd name="T8" fmla="*/ 307 w 12071"/>
                <a:gd name="T9" fmla="*/ 41 h 8033"/>
                <a:gd name="T10" fmla="*/ 242 w 12071"/>
                <a:gd name="T11" fmla="*/ 74 h 8033"/>
                <a:gd name="T12" fmla="*/ 183 w 12071"/>
                <a:gd name="T13" fmla="*/ 116 h 8033"/>
                <a:gd name="T14" fmla="*/ 131 w 12071"/>
                <a:gd name="T15" fmla="*/ 166 h 8033"/>
                <a:gd name="T16" fmla="*/ 85 w 12071"/>
                <a:gd name="T17" fmla="*/ 222 h 8033"/>
                <a:gd name="T18" fmla="*/ 49 w 12071"/>
                <a:gd name="T19" fmla="*/ 284 h 8033"/>
                <a:gd name="T20" fmla="*/ 22 w 12071"/>
                <a:gd name="T21" fmla="*/ 353 h 8033"/>
                <a:gd name="T22" fmla="*/ 6 w 12071"/>
                <a:gd name="T23" fmla="*/ 426 h 8033"/>
                <a:gd name="T24" fmla="*/ 0 w 12071"/>
                <a:gd name="T25" fmla="*/ 502 h 8033"/>
                <a:gd name="T26" fmla="*/ 3 w 12071"/>
                <a:gd name="T27" fmla="*/ 7582 h 8033"/>
                <a:gd name="T28" fmla="*/ 16 w 12071"/>
                <a:gd name="T29" fmla="*/ 7656 h 8033"/>
                <a:gd name="T30" fmla="*/ 39 w 12071"/>
                <a:gd name="T31" fmla="*/ 7726 h 8033"/>
                <a:gd name="T32" fmla="*/ 72 w 12071"/>
                <a:gd name="T33" fmla="*/ 7792 h 8033"/>
                <a:gd name="T34" fmla="*/ 115 w 12071"/>
                <a:gd name="T35" fmla="*/ 7850 h 8033"/>
                <a:gd name="T36" fmla="*/ 165 w 12071"/>
                <a:gd name="T37" fmla="*/ 7902 h 8033"/>
                <a:gd name="T38" fmla="*/ 221 w 12071"/>
                <a:gd name="T39" fmla="*/ 7947 h 8033"/>
                <a:gd name="T40" fmla="*/ 285 w 12071"/>
                <a:gd name="T41" fmla="*/ 7983 h 8033"/>
                <a:gd name="T42" fmla="*/ 353 w 12071"/>
                <a:gd name="T43" fmla="*/ 8011 h 8033"/>
                <a:gd name="T44" fmla="*/ 426 w 12071"/>
                <a:gd name="T45" fmla="*/ 8027 h 8033"/>
                <a:gd name="T46" fmla="*/ 503 w 12071"/>
                <a:gd name="T47" fmla="*/ 8033 h 8033"/>
                <a:gd name="T48" fmla="*/ 11619 w 12071"/>
                <a:gd name="T49" fmla="*/ 8030 h 8033"/>
                <a:gd name="T50" fmla="*/ 11694 w 12071"/>
                <a:gd name="T51" fmla="*/ 8017 h 8033"/>
                <a:gd name="T52" fmla="*/ 11764 w 12071"/>
                <a:gd name="T53" fmla="*/ 7994 h 8033"/>
                <a:gd name="T54" fmla="*/ 11829 w 12071"/>
                <a:gd name="T55" fmla="*/ 7960 h 8033"/>
                <a:gd name="T56" fmla="*/ 11888 w 12071"/>
                <a:gd name="T57" fmla="*/ 7918 h 8033"/>
                <a:gd name="T58" fmla="*/ 11940 w 12071"/>
                <a:gd name="T59" fmla="*/ 7868 h 8033"/>
                <a:gd name="T60" fmla="*/ 11986 w 12071"/>
                <a:gd name="T61" fmla="*/ 7812 h 8033"/>
                <a:gd name="T62" fmla="*/ 12022 w 12071"/>
                <a:gd name="T63" fmla="*/ 7749 h 8033"/>
                <a:gd name="T64" fmla="*/ 12049 w 12071"/>
                <a:gd name="T65" fmla="*/ 7680 h 8033"/>
                <a:gd name="T66" fmla="*/ 12065 w 12071"/>
                <a:gd name="T67" fmla="*/ 7607 h 8033"/>
                <a:gd name="T68" fmla="*/ 12071 w 12071"/>
                <a:gd name="T69" fmla="*/ 7531 h 8033"/>
                <a:gd name="T70" fmla="*/ 12068 w 12071"/>
                <a:gd name="T71" fmla="*/ 451 h 8033"/>
                <a:gd name="T72" fmla="*/ 12055 w 12071"/>
                <a:gd name="T73" fmla="*/ 377 h 8033"/>
                <a:gd name="T74" fmla="*/ 12032 w 12071"/>
                <a:gd name="T75" fmla="*/ 306 h 8033"/>
                <a:gd name="T76" fmla="*/ 11999 w 12071"/>
                <a:gd name="T77" fmla="*/ 242 h 8033"/>
                <a:gd name="T78" fmla="*/ 11956 w 12071"/>
                <a:gd name="T79" fmla="*/ 183 h 8033"/>
                <a:gd name="T80" fmla="*/ 11906 w 12071"/>
                <a:gd name="T81" fmla="*/ 131 h 8033"/>
                <a:gd name="T82" fmla="*/ 11850 w 12071"/>
                <a:gd name="T83" fmla="*/ 85 h 8033"/>
                <a:gd name="T84" fmla="*/ 11786 w 12071"/>
                <a:gd name="T85" fmla="*/ 49 h 8033"/>
                <a:gd name="T86" fmla="*/ 11718 w 12071"/>
                <a:gd name="T87" fmla="*/ 22 h 8033"/>
                <a:gd name="T88" fmla="*/ 11645 w 12071"/>
                <a:gd name="T89" fmla="*/ 6 h 8033"/>
                <a:gd name="T90" fmla="*/ 11568 w 12071"/>
                <a:gd name="T91" fmla="*/ 0 h 8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071" h="8033">
                  <a:moveTo>
                    <a:pt x="11568" y="7533"/>
                  </a:moveTo>
                  <a:lnTo>
                    <a:pt x="503" y="7533"/>
                  </a:lnTo>
                  <a:lnTo>
                    <a:pt x="503" y="502"/>
                  </a:lnTo>
                  <a:lnTo>
                    <a:pt x="11568" y="502"/>
                  </a:lnTo>
                  <a:lnTo>
                    <a:pt x="11568" y="7533"/>
                  </a:lnTo>
                  <a:close/>
                  <a:moveTo>
                    <a:pt x="11568" y="0"/>
                  </a:moveTo>
                  <a:lnTo>
                    <a:pt x="503" y="2"/>
                  </a:lnTo>
                  <a:lnTo>
                    <a:pt x="477" y="3"/>
                  </a:lnTo>
                  <a:lnTo>
                    <a:pt x="452" y="5"/>
                  </a:lnTo>
                  <a:lnTo>
                    <a:pt x="426" y="8"/>
                  </a:lnTo>
                  <a:lnTo>
                    <a:pt x="401" y="12"/>
                  </a:lnTo>
                  <a:lnTo>
                    <a:pt x="377" y="18"/>
                  </a:lnTo>
                  <a:lnTo>
                    <a:pt x="353" y="24"/>
                  </a:lnTo>
                  <a:lnTo>
                    <a:pt x="330" y="32"/>
                  </a:lnTo>
                  <a:lnTo>
                    <a:pt x="307" y="41"/>
                  </a:lnTo>
                  <a:lnTo>
                    <a:pt x="285" y="51"/>
                  </a:lnTo>
                  <a:lnTo>
                    <a:pt x="263" y="62"/>
                  </a:lnTo>
                  <a:lnTo>
                    <a:pt x="242" y="74"/>
                  </a:lnTo>
                  <a:lnTo>
                    <a:pt x="221" y="87"/>
                  </a:lnTo>
                  <a:lnTo>
                    <a:pt x="202" y="102"/>
                  </a:lnTo>
                  <a:lnTo>
                    <a:pt x="183" y="116"/>
                  </a:lnTo>
                  <a:lnTo>
                    <a:pt x="165" y="132"/>
                  </a:lnTo>
                  <a:lnTo>
                    <a:pt x="147" y="148"/>
                  </a:lnTo>
                  <a:lnTo>
                    <a:pt x="131" y="166"/>
                  </a:lnTo>
                  <a:lnTo>
                    <a:pt x="115" y="184"/>
                  </a:lnTo>
                  <a:lnTo>
                    <a:pt x="99" y="202"/>
                  </a:lnTo>
                  <a:lnTo>
                    <a:pt x="85" y="222"/>
                  </a:lnTo>
                  <a:lnTo>
                    <a:pt x="72" y="242"/>
                  </a:lnTo>
                  <a:lnTo>
                    <a:pt x="60" y="263"/>
                  </a:lnTo>
                  <a:lnTo>
                    <a:pt x="49" y="284"/>
                  </a:lnTo>
                  <a:lnTo>
                    <a:pt x="39" y="307"/>
                  </a:lnTo>
                  <a:lnTo>
                    <a:pt x="30" y="329"/>
                  </a:lnTo>
                  <a:lnTo>
                    <a:pt x="22" y="353"/>
                  </a:lnTo>
                  <a:lnTo>
                    <a:pt x="16" y="377"/>
                  </a:lnTo>
                  <a:lnTo>
                    <a:pt x="10" y="401"/>
                  </a:lnTo>
                  <a:lnTo>
                    <a:pt x="6" y="426"/>
                  </a:lnTo>
                  <a:lnTo>
                    <a:pt x="3" y="451"/>
                  </a:lnTo>
                  <a:lnTo>
                    <a:pt x="1" y="476"/>
                  </a:lnTo>
                  <a:lnTo>
                    <a:pt x="0" y="502"/>
                  </a:lnTo>
                  <a:lnTo>
                    <a:pt x="0" y="7531"/>
                  </a:lnTo>
                  <a:lnTo>
                    <a:pt x="1" y="7557"/>
                  </a:lnTo>
                  <a:lnTo>
                    <a:pt x="3" y="7582"/>
                  </a:lnTo>
                  <a:lnTo>
                    <a:pt x="6" y="7607"/>
                  </a:lnTo>
                  <a:lnTo>
                    <a:pt x="10" y="7632"/>
                  </a:lnTo>
                  <a:lnTo>
                    <a:pt x="16" y="7656"/>
                  </a:lnTo>
                  <a:lnTo>
                    <a:pt x="22" y="7680"/>
                  </a:lnTo>
                  <a:lnTo>
                    <a:pt x="30" y="7703"/>
                  </a:lnTo>
                  <a:lnTo>
                    <a:pt x="39" y="7726"/>
                  </a:lnTo>
                  <a:lnTo>
                    <a:pt x="49" y="7749"/>
                  </a:lnTo>
                  <a:lnTo>
                    <a:pt x="60" y="7771"/>
                  </a:lnTo>
                  <a:lnTo>
                    <a:pt x="72" y="7792"/>
                  </a:lnTo>
                  <a:lnTo>
                    <a:pt x="85" y="7812"/>
                  </a:lnTo>
                  <a:lnTo>
                    <a:pt x="99" y="7831"/>
                  </a:lnTo>
                  <a:lnTo>
                    <a:pt x="115" y="7850"/>
                  </a:lnTo>
                  <a:lnTo>
                    <a:pt x="131" y="7868"/>
                  </a:lnTo>
                  <a:lnTo>
                    <a:pt x="147" y="7886"/>
                  </a:lnTo>
                  <a:lnTo>
                    <a:pt x="165" y="7902"/>
                  </a:lnTo>
                  <a:lnTo>
                    <a:pt x="183" y="7918"/>
                  </a:lnTo>
                  <a:lnTo>
                    <a:pt x="202" y="7933"/>
                  </a:lnTo>
                  <a:lnTo>
                    <a:pt x="221" y="7947"/>
                  </a:lnTo>
                  <a:lnTo>
                    <a:pt x="242" y="7960"/>
                  </a:lnTo>
                  <a:lnTo>
                    <a:pt x="263" y="7972"/>
                  </a:lnTo>
                  <a:lnTo>
                    <a:pt x="285" y="7983"/>
                  </a:lnTo>
                  <a:lnTo>
                    <a:pt x="307" y="7994"/>
                  </a:lnTo>
                  <a:lnTo>
                    <a:pt x="330" y="8003"/>
                  </a:lnTo>
                  <a:lnTo>
                    <a:pt x="353" y="8011"/>
                  </a:lnTo>
                  <a:lnTo>
                    <a:pt x="377" y="8017"/>
                  </a:lnTo>
                  <a:lnTo>
                    <a:pt x="401" y="8023"/>
                  </a:lnTo>
                  <a:lnTo>
                    <a:pt x="426" y="8027"/>
                  </a:lnTo>
                  <a:lnTo>
                    <a:pt x="452" y="8030"/>
                  </a:lnTo>
                  <a:lnTo>
                    <a:pt x="477" y="8032"/>
                  </a:lnTo>
                  <a:lnTo>
                    <a:pt x="503" y="8033"/>
                  </a:lnTo>
                  <a:lnTo>
                    <a:pt x="11568" y="8033"/>
                  </a:lnTo>
                  <a:lnTo>
                    <a:pt x="11594" y="8032"/>
                  </a:lnTo>
                  <a:lnTo>
                    <a:pt x="11619" y="8030"/>
                  </a:lnTo>
                  <a:lnTo>
                    <a:pt x="11645" y="8027"/>
                  </a:lnTo>
                  <a:lnTo>
                    <a:pt x="11670" y="8023"/>
                  </a:lnTo>
                  <a:lnTo>
                    <a:pt x="11694" y="8017"/>
                  </a:lnTo>
                  <a:lnTo>
                    <a:pt x="11718" y="8011"/>
                  </a:lnTo>
                  <a:lnTo>
                    <a:pt x="11741" y="8003"/>
                  </a:lnTo>
                  <a:lnTo>
                    <a:pt x="11764" y="7994"/>
                  </a:lnTo>
                  <a:lnTo>
                    <a:pt x="11786" y="7983"/>
                  </a:lnTo>
                  <a:lnTo>
                    <a:pt x="11809" y="7972"/>
                  </a:lnTo>
                  <a:lnTo>
                    <a:pt x="11829" y="7960"/>
                  </a:lnTo>
                  <a:lnTo>
                    <a:pt x="11850" y="7947"/>
                  </a:lnTo>
                  <a:lnTo>
                    <a:pt x="11869" y="7933"/>
                  </a:lnTo>
                  <a:lnTo>
                    <a:pt x="11888" y="7918"/>
                  </a:lnTo>
                  <a:lnTo>
                    <a:pt x="11906" y="7902"/>
                  </a:lnTo>
                  <a:lnTo>
                    <a:pt x="11924" y="7886"/>
                  </a:lnTo>
                  <a:lnTo>
                    <a:pt x="11940" y="7868"/>
                  </a:lnTo>
                  <a:lnTo>
                    <a:pt x="11956" y="7850"/>
                  </a:lnTo>
                  <a:lnTo>
                    <a:pt x="11972" y="7831"/>
                  </a:lnTo>
                  <a:lnTo>
                    <a:pt x="11986" y="7812"/>
                  </a:lnTo>
                  <a:lnTo>
                    <a:pt x="11999" y="7792"/>
                  </a:lnTo>
                  <a:lnTo>
                    <a:pt x="12011" y="7771"/>
                  </a:lnTo>
                  <a:lnTo>
                    <a:pt x="12022" y="7749"/>
                  </a:lnTo>
                  <a:lnTo>
                    <a:pt x="12032" y="7726"/>
                  </a:lnTo>
                  <a:lnTo>
                    <a:pt x="12041" y="7703"/>
                  </a:lnTo>
                  <a:lnTo>
                    <a:pt x="12049" y="7680"/>
                  </a:lnTo>
                  <a:lnTo>
                    <a:pt x="12055" y="7656"/>
                  </a:lnTo>
                  <a:lnTo>
                    <a:pt x="12061" y="7632"/>
                  </a:lnTo>
                  <a:lnTo>
                    <a:pt x="12065" y="7607"/>
                  </a:lnTo>
                  <a:lnTo>
                    <a:pt x="12068" y="7582"/>
                  </a:lnTo>
                  <a:lnTo>
                    <a:pt x="12070" y="7557"/>
                  </a:lnTo>
                  <a:lnTo>
                    <a:pt x="12071" y="7531"/>
                  </a:lnTo>
                  <a:lnTo>
                    <a:pt x="12071" y="502"/>
                  </a:lnTo>
                  <a:lnTo>
                    <a:pt x="12070" y="476"/>
                  </a:lnTo>
                  <a:lnTo>
                    <a:pt x="12068" y="451"/>
                  </a:lnTo>
                  <a:lnTo>
                    <a:pt x="12065" y="426"/>
                  </a:lnTo>
                  <a:lnTo>
                    <a:pt x="12061" y="401"/>
                  </a:lnTo>
                  <a:lnTo>
                    <a:pt x="12055" y="377"/>
                  </a:lnTo>
                  <a:lnTo>
                    <a:pt x="12049" y="353"/>
                  </a:lnTo>
                  <a:lnTo>
                    <a:pt x="12041" y="329"/>
                  </a:lnTo>
                  <a:lnTo>
                    <a:pt x="12032" y="306"/>
                  </a:lnTo>
                  <a:lnTo>
                    <a:pt x="12022" y="284"/>
                  </a:lnTo>
                  <a:lnTo>
                    <a:pt x="12011" y="263"/>
                  </a:lnTo>
                  <a:lnTo>
                    <a:pt x="11999" y="242"/>
                  </a:lnTo>
                  <a:lnTo>
                    <a:pt x="11986" y="221"/>
                  </a:lnTo>
                  <a:lnTo>
                    <a:pt x="11972" y="202"/>
                  </a:lnTo>
                  <a:lnTo>
                    <a:pt x="11956" y="183"/>
                  </a:lnTo>
                  <a:lnTo>
                    <a:pt x="11940" y="165"/>
                  </a:lnTo>
                  <a:lnTo>
                    <a:pt x="11924" y="147"/>
                  </a:lnTo>
                  <a:lnTo>
                    <a:pt x="11906" y="131"/>
                  </a:lnTo>
                  <a:lnTo>
                    <a:pt x="11888" y="115"/>
                  </a:lnTo>
                  <a:lnTo>
                    <a:pt x="11869" y="100"/>
                  </a:lnTo>
                  <a:lnTo>
                    <a:pt x="11850" y="85"/>
                  </a:lnTo>
                  <a:lnTo>
                    <a:pt x="11829" y="72"/>
                  </a:lnTo>
                  <a:lnTo>
                    <a:pt x="11809" y="60"/>
                  </a:lnTo>
                  <a:lnTo>
                    <a:pt x="11786" y="49"/>
                  </a:lnTo>
                  <a:lnTo>
                    <a:pt x="11764" y="39"/>
                  </a:lnTo>
                  <a:lnTo>
                    <a:pt x="11741" y="30"/>
                  </a:lnTo>
                  <a:lnTo>
                    <a:pt x="11718" y="22"/>
                  </a:lnTo>
                  <a:lnTo>
                    <a:pt x="11694" y="16"/>
                  </a:lnTo>
                  <a:lnTo>
                    <a:pt x="11670" y="10"/>
                  </a:lnTo>
                  <a:lnTo>
                    <a:pt x="11645" y="6"/>
                  </a:lnTo>
                  <a:lnTo>
                    <a:pt x="11619" y="3"/>
                  </a:lnTo>
                  <a:lnTo>
                    <a:pt x="11594" y="1"/>
                  </a:lnTo>
                  <a:lnTo>
                    <a:pt x="1156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sp>
          <p:nvSpPr>
            <p:cNvPr id="23" name="Freeform 92"/>
            <p:cNvSpPr>
              <a:spLocks noEditPoints="1"/>
            </p:cNvSpPr>
            <p:nvPr/>
          </p:nvSpPr>
          <p:spPr bwMode="auto">
            <a:xfrm>
              <a:off x="6964363" y="2108200"/>
              <a:ext cx="690562" cy="646113"/>
            </a:xfrm>
            <a:custGeom>
              <a:avLst/>
              <a:gdLst>
                <a:gd name="T0" fmla="*/ 15066 w 16095"/>
                <a:gd name="T1" fmla="*/ 11696 h 15059"/>
                <a:gd name="T2" fmla="*/ 14988 w 16095"/>
                <a:gd name="T3" fmla="*/ 11847 h 15059"/>
                <a:gd name="T4" fmla="*/ 14867 w 16095"/>
                <a:gd name="T5" fmla="*/ 11963 h 15059"/>
                <a:gd name="T6" fmla="*/ 14712 w 16095"/>
                <a:gd name="T7" fmla="*/ 12033 h 15059"/>
                <a:gd name="T8" fmla="*/ 6036 w 16095"/>
                <a:gd name="T9" fmla="*/ 12049 h 15059"/>
                <a:gd name="T10" fmla="*/ 1359 w 16095"/>
                <a:gd name="T11" fmla="*/ 12027 h 15059"/>
                <a:gd name="T12" fmla="*/ 1208 w 16095"/>
                <a:gd name="T13" fmla="*/ 11949 h 15059"/>
                <a:gd name="T14" fmla="*/ 1091 w 16095"/>
                <a:gd name="T15" fmla="*/ 11828 h 15059"/>
                <a:gd name="T16" fmla="*/ 1022 w 16095"/>
                <a:gd name="T17" fmla="*/ 11672 h 15059"/>
                <a:gd name="T18" fmla="*/ 1007 w 16095"/>
                <a:gd name="T19" fmla="*/ 1480 h 15059"/>
                <a:gd name="T20" fmla="*/ 1045 w 16095"/>
                <a:gd name="T21" fmla="*/ 1310 h 15059"/>
                <a:gd name="T22" fmla="*/ 1137 w 16095"/>
                <a:gd name="T23" fmla="*/ 1169 h 15059"/>
                <a:gd name="T24" fmla="*/ 1268 w 16095"/>
                <a:gd name="T25" fmla="*/ 1064 h 15059"/>
                <a:gd name="T26" fmla="*/ 1432 w 16095"/>
                <a:gd name="T27" fmla="*/ 1010 h 15059"/>
                <a:gd name="T28" fmla="*/ 14663 w 16095"/>
                <a:gd name="T29" fmla="*/ 1010 h 15059"/>
                <a:gd name="T30" fmla="*/ 14826 w 16095"/>
                <a:gd name="T31" fmla="*/ 1064 h 15059"/>
                <a:gd name="T32" fmla="*/ 14958 w 16095"/>
                <a:gd name="T33" fmla="*/ 1169 h 15059"/>
                <a:gd name="T34" fmla="*/ 15050 w 16095"/>
                <a:gd name="T35" fmla="*/ 1310 h 15059"/>
                <a:gd name="T36" fmla="*/ 15088 w 16095"/>
                <a:gd name="T37" fmla="*/ 1480 h 15059"/>
                <a:gd name="T38" fmla="*/ 1279 w 16095"/>
                <a:gd name="T39" fmla="*/ 17 h 15059"/>
                <a:gd name="T40" fmla="*/ 790 w 16095"/>
                <a:gd name="T41" fmla="*/ 182 h 15059"/>
                <a:gd name="T42" fmla="*/ 391 w 16095"/>
                <a:gd name="T43" fmla="*/ 493 h 15059"/>
                <a:gd name="T44" fmla="*/ 119 w 16095"/>
                <a:gd name="T45" fmla="*/ 920 h 15059"/>
                <a:gd name="T46" fmla="*/ 2 w 16095"/>
                <a:gd name="T47" fmla="*/ 1429 h 15059"/>
                <a:gd name="T48" fmla="*/ 47 w 16095"/>
                <a:gd name="T49" fmla="*/ 11922 h 15059"/>
                <a:gd name="T50" fmla="*/ 257 w 16095"/>
                <a:gd name="T51" fmla="*/ 12387 h 15059"/>
                <a:gd name="T52" fmla="*/ 604 w 16095"/>
                <a:gd name="T53" fmla="*/ 12752 h 15059"/>
                <a:gd name="T54" fmla="*/ 1056 w 16095"/>
                <a:gd name="T55" fmla="*/ 12984 h 15059"/>
                <a:gd name="T56" fmla="*/ 6539 w 16095"/>
                <a:gd name="T57" fmla="*/ 13053 h 15059"/>
                <a:gd name="T58" fmla="*/ 3299 w 16095"/>
                <a:gd name="T59" fmla="*/ 14106 h 15059"/>
                <a:gd name="T60" fmla="*/ 3180 w 16095"/>
                <a:gd name="T61" fmla="*/ 14188 h 15059"/>
                <a:gd name="T62" fmla="*/ 3089 w 16095"/>
                <a:gd name="T63" fmla="*/ 14299 h 15059"/>
                <a:gd name="T64" fmla="*/ 3034 w 16095"/>
                <a:gd name="T65" fmla="*/ 14431 h 15059"/>
                <a:gd name="T66" fmla="*/ 3019 w 16095"/>
                <a:gd name="T67" fmla="*/ 14583 h 15059"/>
                <a:gd name="T68" fmla="*/ 3057 w 16095"/>
                <a:gd name="T69" fmla="*/ 14753 h 15059"/>
                <a:gd name="T70" fmla="*/ 3149 w 16095"/>
                <a:gd name="T71" fmla="*/ 14894 h 15059"/>
                <a:gd name="T72" fmla="*/ 3280 w 16095"/>
                <a:gd name="T73" fmla="*/ 14999 h 15059"/>
                <a:gd name="T74" fmla="*/ 3444 w 16095"/>
                <a:gd name="T75" fmla="*/ 15053 h 15059"/>
                <a:gd name="T76" fmla="*/ 12651 w 16095"/>
                <a:gd name="T77" fmla="*/ 15053 h 15059"/>
                <a:gd name="T78" fmla="*/ 12814 w 16095"/>
                <a:gd name="T79" fmla="*/ 14999 h 15059"/>
                <a:gd name="T80" fmla="*/ 12946 w 16095"/>
                <a:gd name="T81" fmla="*/ 14894 h 15059"/>
                <a:gd name="T82" fmla="*/ 13038 w 16095"/>
                <a:gd name="T83" fmla="*/ 14753 h 15059"/>
                <a:gd name="T84" fmla="*/ 13076 w 16095"/>
                <a:gd name="T85" fmla="*/ 14583 h 15059"/>
                <a:gd name="T86" fmla="*/ 13061 w 16095"/>
                <a:gd name="T87" fmla="*/ 14431 h 15059"/>
                <a:gd name="T88" fmla="*/ 13006 w 16095"/>
                <a:gd name="T89" fmla="*/ 14299 h 15059"/>
                <a:gd name="T90" fmla="*/ 12915 w 16095"/>
                <a:gd name="T91" fmla="*/ 14188 h 15059"/>
                <a:gd name="T92" fmla="*/ 12796 w 16095"/>
                <a:gd name="T93" fmla="*/ 14106 h 15059"/>
                <a:gd name="T94" fmla="*/ 9556 w 16095"/>
                <a:gd name="T95" fmla="*/ 13053 h 15059"/>
                <a:gd name="T96" fmla="*/ 15039 w 16095"/>
                <a:gd name="T97" fmla="*/ 12984 h 15059"/>
                <a:gd name="T98" fmla="*/ 15491 w 16095"/>
                <a:gd name="T99" fmla="*/ 12752 h 15059"/>
                <a:gd name="T100" fmla="*/ 15838 w 16095"/>
                <a:gd name="T101" fmla="*/ 12387 h 15059"/>
                <a:gd name="T102" fmla="*/ 16048 w 16095"/>
                <a:gd name="T103" fmla="*/ 11922 h 15059"/>
                <a:gd name="T104" fmla="*/ 16093 w 16095"/>
                <a:gd name="T105" fmla="*/ 1429 h 15059"/>
                <a:gd name="T106" fmla="*/ 15976 w 16095"/>
                <a:gd name="T107" fmla="*/ 920 h 15059"/>
                <a:gd name="T108" fmla="*/ 15703 w 16095"/>
                <a:gd name="T109" fmla="*/ 493 h 15059"/>
                <a:gd name="T110" fmla="*/ 15305 w 16095"/>
                <a:gd name="T111" fmla="*/ 182 h 15059"/>
                <a:gd name="T112" fmla="*/ 14815 w 16095"/>
                <a:gd name="T113" fmla="*/ 17 h 15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095" h="15059">
                  <a:moveTo>
                    <a:pt x="15089" y="11547"/>
                  </a:moveTo>
                  <a:lnTo>
                    <a:pt x="15088" y="11573"/>
                  </a:lnTo>
                  <a:lnTo>
                    <a:pt x="15086" y="11598"/>
                  </a:lnTo>
                  <a:lnTo>
                    <a:pt x="15083" y="11623"/>
                  </a:lnTo>
                  <a:lnTo>
                    <a:pt x="15079" y="11648"/>
                  </a:lnTo>
                  <a:lnTo>
                    <a:pt x="15073" y="11672"/>
                  </a:lnTo>
                  <a:lnTo>
                    <a:pt x="15066" y="11696"/>
                  </a:lnTo>
                  <a:lnTo>
                    <a:pt x="15059" y="11719"/>
                  </a:lnTo>
                  <a:lnTo>
                    <a:pt x="15050" y="11743"/>
                  </a:lnTo>
                  <a:lnTo>
                    <a:pt x="15040" y="11765"/>
                  </a:lnTo>
                  <a:lnTo>
                    <a:pt x="15029" y="11786"/>
                  </a:lnTo>
                  <a:lnTo>
                    <a:pt x="15016" y="11807"/>
                  </a:lnTo>
                  <a:lnTo>
                    <a:pt x="15003" y="11828"/>
                  </a:lnTo>
                  <a:lnTo>
                    <a:pt x="14988" y="11847"/>
                  </a:lnTo>
                  <a:lnTo>
                    <a:pt x="14974" y="11866"/>
                  </a:lnTo>
                  <a:lnTo>
                    <a:pt x="14958" y="11884"/>
                  </a:lnTo>
                  <a:lnTo>
                    <a:pt x="14941" y="11902"/>
                  </a:lnTo>
                  <a:lnTo>
                    <a:pt x="14924" y="11918"/>
                  </a:lnTo>
                  <a:lnTo>
                    <a:pt x="14906" y="11934"/>
                  </a:lnTo>
                  <a:lnTo>
                    <a:pt x="14887" y="11949"/>
                  </a:lnTo>
                  <a:lnTo>
                    <a:pt x="14867" y="11963"/>
                  </a:lnTo>
                  <a:lnTo>
                    <a:pt x="14847" y="11977"/>
                  </a:lnTo>
                  <a:lnTo>
                    <a:pt x="14826" y="11989"/>
                  </a:lnTo>
                  <a:lnTo>
                    <a:pt x="14803" y="12000"/>
                  </a:lnTo>
                  <a:lnTo>
                    <a:pt x="14781" y="12010"/>
                  </a:lnTo>
                  <a:lnTo>
                    <a:pt x="14759" y="12019"/>
                  </a:lnTo>
                  <a:lnTo>
                    <a:pt x="14735" y="12027"/>
                  </a:lnTo>
                  <a:lnTo>
                    <a:pt x="14712" y="12033"/>
                  </a:lnTo>
                  <a:lnTo>
                    <a:pt x="14687" y="12039"/>
                  </a:lnTo>
                  <a:lnTo>
                    <a:pt x="14663" y="12043"/>
                  </a:lnTo>
                  <a:lnTo>
                    <a:pt x="14637" y="12047"/>
                  </a:lnTo>
                  <a:lnTo>
                    <a:pt x="14612" y="12048"/>
                  </a:lnTo>
                  <a:lnTo>
                    <a:pt x="14586" y="12049"/>
                  </a:lnTo>
                  <a:lnTo>
                    <a:pt x="10059" y="12049"/>
                  </a:lnTo>
                  <a:lnTo>
                    <a:pt x="6036" y="12049"/>
                  </a:lnTo>
                  <a:lnTo>
                    <a:pt x="1509" y="12049"/>
                  </a:lnTo>
                  <a:lnTo>
                    <a:pt x="1483" y="12048"/>
                  </a:lnTo>
                  <a:lnTo>
                    <a:pt x="1458" y="12047"/>
                  </a:lnTo>
                  <a:lnTo>
                    <a:pt x="1432" y="12043"/>
                  </a:lnTo>
                  <a:lnTo>
                    <a:pt x="1407" y="12039"/>
                  </a:lnTo>
                  <a:lnTo>
                    <a:pt x="1383" y="12033"/>
                  </a:lnTo>
                  <a:lnTo>
                    <a:pt x="1359" y="12027"/>
                  </a:lnTo>
                  <a:lnTo>
                    <a:pt x="1336" y="12019"/>
                  </a:lnTo>
                  <a:lnTo>
                    <a:pt x="1313" y="12010"/>
                  </a:lnTo>
                  <a:lnTo>
                    <a:pt x="1291" y="12000"/>
                  </a:lnTo>
                  <a:lnTo>
                    <a:pt x="1268" y="11989"/>
                  </a:lnTo>
                  <a:lnTo>
                    <a:pt x="1248" y="11977"/>
                  </a:lnTo>
                  <a:lnTo>
                    <a:pt x="1227" y="11963"/>
                  </a:lnTo>
                  <a:lnTo>
                    <a:pt x="1208" y="11949"/>
                  </a:lnTo>
                  <a:lnTo>
                    <a:pt x="1189" y="11934"/>
                  </a:lnTo>
                  <a:lnTo>
                    <a:pt x="1171" y="11918"/>
                  </a:lnTo>
                  <a:lnTo>
                    <a:pt x="1153" y="11902"/>
                  </a:lnTo>
                  <a:lnTo>
                    <a:pt x="1137" y="11884"/>
                  </a:lnTo>
                  <a:lnTo>
                    <a:pt x="1121" y="11866"/>
                  </a:lnTo>
                  <a:lnTo>
                    <a:pt x="1106" y="11847"/>
                  </a:lnTo>
                  <a:lnTo>
                    <a:pt x="1091" y="11828"/>
                  </a:lnTo>
                  <a:lnTo>
                    <a:pt x="1078" y="11807"/>
                  </a:lnTo>
                  <a:lnTo>
                    <a:pt x="1066" y="11786"/>
                  </a:lnTo>
                  <a:lnTo>
                    <a:pt x="1055" y="11765"/>
                  </a:lnTo>
                  <a:lnTo>
                    <a:pt x="1045" y="11743"/>
                  </a:lnTo>
                  <a:lnTo>
                    <a:pt x="1036" y="11719"/>
                  </a:lnTo>
                  <a:lnTo>
                    <a:pt x="1028" y="11696"/>
                  </a:lnTo>
                  <a:lnTo>
                    <a:pt x="1022" y="11672"/>
                  </a:lnTo>
                  <a:lnTo>
                    <a:pt x="1016" y="11648"/>
                  </a:lnTo>
                  <a:lnTo>
                    <a:pt x="1012" y="11623"/>
                  </a:lnTo>
                  <a:lnTo>
                    <a:pt x="1009" y="11598"/>
                  </a:lnTo>
                  <a:lnTo>
                    <a:pt x="1007" y="11573"/>
                  </a:lnTo>
                  <a:lnTo>
                    <a:pt x="1006" y="11547"/>
                  </a:lnTo>
                  <a:lnTo>
                    <a:pt x="1006" y="1506"/>
                  </a:lnTo>
                  <a:lnTo>
                    <a:pt x="1007" y="1480"/>
                  </a:lnTo>
                  <a:lnTo>
                    <a:pt x="1009" y="1455"/>
                  </a:lnTo>
                  <a:lnTo>
                    <a:pt x="1012" y="1430"/>
                  </a:lnTo>
                  <a:lnTo>
                    <a:pt x="1016" y="1405"/>
                  </a:lnTo>
                  <a:lnTo>
                    <a:pt x="1022" y="1381"/>
                  </a:lnTo>
                  <a:lnTo>
                    <a:pt x="1028" y="1356"/>
                  </a:lnTo>
                  <a:lnTo>
                    <a:pt x="1036" y="1333"/>
                  </a:lnTo>
                  <a:lnTo>
                    <a:pt x="1045" y="1310"/>
                  </a:lnTo>
                  <a:lnTo>
                    <a:pt x="1055" y="1288"/>
                  </a:lnTo>
                  <a:lnTo>
                    <a:pt x="1066" y="1267"/>
                  </a:lnTo>
                  <a:lnTo>
                    <a:pt x="1078" y="1246"/>
                  </a:lnTo>
                  <a:lnTo>
                    <a:pt x="1091" y="1225"/>
                  </a:lnTo>
                  <a:lnTo>
                    <a:pt x="1106" y="1206"/>
                  </a:lnTo>
                  <a:lnTo>
                    <a:pt x="1121" y="1187"/>
                  </a:lnTo>
                  <a:lnTo>
                    <a:pt x="1137" y="1169"/>
                  </a:lnTo>
                  <a:lnTo>
                    <a:pt x="1153" y="1151"/>
                  </a:lnTo>
                  <a:lnTo>
                    <a:pt x="1171" y="1135"/>
                  </a:lnTo>
                  <a:lnTo>
                    <a:pt x="1189" y="1119"/>
                  </a:lnTo>
                  <a:lnTo>
                    <a:pt x="1208" y="1103"/>
                  </a:lnTo>
                  <a:lnTo>
                    <a:pt x="1227" y="1090"/>
                  </a:lnTo>
                  <a:lnTo>
                    <a:pt x="1248" y="1077"/>
                  </a:lnTo>
                  <a:lnTo>
                    <a:pt x="1268" y="1064"/>
                  </a:lnTo>
                  <a:lnTo>
                    <a:pt x="1291" y="1053"/>
                  </a:lnTo>
                  <a:lnTo>
                    <a:pt x="1313" y="1043"/>
                  </a:lnTo>
                  <a:lnTo>
                    <a:pt x="1336" y="1034"/>
                  </a:lnTo>
                  <a:lnTo>
                    <a:pt x="1359" y="1027"/>
                  </a:lnTo>
                  <a:lnTo>
                    <a:pt x="1383" y="1020"/>
                  </a:lnTo>
                  <a:lnTo>
                    <a:pt x="1407" y="1014"/>
                  </a:lnTo>
                  <a:lnTo>
                    <a:pt x="1432" y="1010"/>
                  </a:lnTo>
                  <a:lnTo>
                    <a:pt x="1458" y="1007"/>
                  </a:lnTo>
                  <a:lnTo>
                    <a:pt x="1483" y="1005"/>
                  </a:lnTo>
                  <a:lnTo>
                    <a:pt x="1509" y="1004"/>
                  </a:lnTo>
                  <a:lnTo>
                    <a:pt x="14586" y="1004"/>
                  </a:lnTo>
                  <a:lnTo>
                    <a:pt x="14612" y="1005"/>
                  </a:lnTo>
                  <a:lnTo>
                    <a:pt x="14637" y="1007"/>
                  </a:lnTo>
                  <a:lnTo>
                    <a:pt x="14663" y="1010"/>
                  </a:lnTo>
                  <a:lnTo>
                    <a:pt x="14687" y="1014"/>
                  </a:lnTo>
                  <a:lnTo>
                    <a:pt x="14712" y="1020"/>
                  </a:lnTo>
                  <a:lnTo>
                    <a:pt x="14735" y="1027"/>
                  </a:lnTo>
                  <a:lnTo>
                    <a:pt x="14759" y="1034"/>
                  </a:lnTo>
                  <a:lnTo>
                    <a:pt x="14781" y="1043"/>
                  </a:lnTo>
                  <a:lnTo>
                    <a:pt x="14803" y="1053"/>
                  </a:lnTo>
                  <a:lnTo>
                    <a:pt x="14826" y="1064"/>
                  </a:lnTo>
                  <a:lnTo>
                    <a:pt x="14847" y="1077"/>
                  </a:lnTo>
                  <a:lnTo>
                    <a:pt x="14867" y="1090"/>
                  </a:lnTo>
                  <a:lnTo>
                    <a:pt x="14887" y="1103"/>
                  </a:lnTo>
                  <a:lnTo>
                    <a:pt x="14906" y="1119"/>
                  </a:lnTo>
                  <a:lnTo>
                    <a:pt x="14924" y="1135"/>
                  </a:lnTo>
                  <a:lnTo>
                    <a:pt x="14941" y="1151"/>
                  </a:lnTo>
                  <a:lnTo>
                    <a:pt x="14958" y="1169"/>
                  </a:lnTo>
                  <a:lnTo>
                    <a:pt x="14974" y="1187"/>
                  </a:lnTo>
                  <a:lnTo>
                    <a:pt x="14988" y="1206"/>
                  </a:lnTo>
                  <a:lnTo>
                    <a:pt x="15003" y="1225"/>
                  </a:lnTo>
                  <a:lnTo>
                    <a:pt x="15016" y="1246"/>
                  </a:lnTo>
                  <a:lnTo>
                    <a:pt x="15029" y="1267"/>
                  </a:lnTo>
                  <a:lnTo>
                    <a:pt x="15040" y="1288"/>
                  </a:lnTo>
                  <a:lnTo>
                    <a:pt x="15050" y="1310"/>
                  </a:lnTo>
                  <a:lnTo>
                    <a:pt x="15059" y="1333"/>
                  </a:lnTo>
                  <a:lnTo>
                    <a:pt x="15066" y="1356"/>
                  </a:lnTo>
                  <a:lnTo>
                    <a:pt x="15073" y="1381"/>
                  </a:lnTo>
                  <a:lnTo>
                    <a:pt x="15079" y="1405"/>
                  </a:lnTo>
                  <a:lnTo>
                    <a:pt x="15083" y="1430"/>
                  </a:lnTo>
                  <a:lnTo>
                    <a:pt x="15086" y="1455"/>
                  </a:lnTo>
                  <a:lnTo>
                    <a:pt x="15088" y="1480"/>
                  </a:lnTo>
                  <a:lnTo>
                    <a:pt x="15089" y="1506"/>
                  </a:lnTo>
                  <a:lnTo>
                    <a:pt x="15089" y="11547"/>
                  </a:lnTo>
                  <a:close/>
                  <a:moveTo>
                    <a:pt x="14586" y="0"/>
                  </a:moveTo>
                  <a:lnTo>
                    <a:pt x="1509" y="0"/>
                  </a:lnTo>
                  <a:lnTo>
                    <a:pt x="1431" y="2"/>
                  </a:lnTo>
                  <a:lnTo>
                    <a:pt x="1354" y="8"/>
                  </a:lnTo>
                  <a:lnTo>
                    <a:pt x="1279" y="17"/>
                  </a:lnTo>
                  <a:lnTo>
                    <a:pt x="1204" y="30"/>
                  </a:lnTo>
                  <a:lnTo>
                    <a:pt x="1132" y="47"/>
                  </a:lnTo>
                  <a:lnTo>
                    <a:pt x="1060" y="67"/>
                  </a:lnTo>
                  <a:lnTo>
                    <a:pt x="990" y="91"/>
                  </a:lnTo>
                  <a:lnTo>
                    <a:pt x="921" y="118"/>
                  </a:lnTo>
                  <a:lnTo>
                    <a:pt x="854" y="149"/>
                  </a:lnTo>
                  <a:lnTo>
                    <a:pt x="790" y="182"/>
                  </a:lnTo>
                  <a:lnTo>
                    <a:pt x="726" y="218"/>
                  </a:lnTo>
                  <a:lnTo>
                    <a:pt x="665" y="257"/>
                  </a:lnTo>
                  <a:lnTo>
                    <a:pt x="606" y="299"/>
                  </a:lnTo>
                  <a:lnTo>
                    <a:pt x="549" y="344"/>
                  </a:lnTo>
                  <a:lnTo>
                    <a:pt x="494" y="392"/>
                  </a:lnTo>
                  <a:lnTo>
                    <a:pt x="442" y="441"/>
                  </a:lnTo>
                  <a:lnTo>
                    <a:pt x="391" y="493"/>
                  </a:lnTo>
                  <a:lnTo>
                    <a:pt x="344" y="548"/>
                  </a:lnTo>
                  <a:lnTo>
                    <a:pt x="300" y="605"/>
                  </a:lnTo>
                  <a:lnTo>
                    <a:pt x="258" y="664"/>
                  </a:lnTo>
                  <a:lnTo>
                    <a:pt x="218" y="725"/>
                  </a:lnTo>
                  <a:lnTo>
                    <a:pt x="182" y="788"/>
                  </a:lnTo>
                  <a:lnTo>
                    <a:pt x="149" y="853"/>
                  </a:lnTo>
                  <a:lnTo>
                    <a:pt x="119" y="920"/>
                  </a:lnTo>
                  <a:lnTo>
                    <a:pt x="92" y="988"/>
                  </a:lnTo>
                  <a:lnTo>
                    <a:pt x="67" y="1058"/>
                  </a:lnTo>
                  <a:lnTo>
                    <a:pt x="47" y="1130"/>
                  </a:lnTo>
                  <a:lnTo>
                    <a:pt x="30" y="1203"/>
                  </a:lnTo>
                  <a:lnTo>
                    <a:pt x="17" y="1277"/>
                  </a:lnTo>
                  <a:lnTo>
                    <a:pt x="8" y="1352"/>
                  </a:lnTo>
                  <a:lnTo>
                    <a:pt x="2" y="1429"/>
                  </a:lnTo>
                  <a:lnTo>
                    <a:pt x="0" y="1506"/>
                  </a:lnTo>
                  <a:lnTo>
                    <a:pt x="0" y="11547"/>
                  </a:lnTo>
                  <a:lnTo>
                    <a:pt x="2" y="11624"/>
                  </a:lnTo>
                  <a:lnTo>
                    <a:pt x="8" y="11700"/>
                  </a:lnTo>
                  <a:lnTo>
                    <a:pt x="17" y="11776"/>
                  </a:lnTo>
                  <a:lnTo>
                    <a:pt x="30" y="11850"/>
                  </a:lnTo>
                  <a:lnTo>
                    <a:pt x="47" y="11922"/>
                  </a:lnTo>
                  <a:lnTo>
                    <a:pt x="67" y="11994"/>
                  </a:lnTo>
                  <a:lnTo>
                    <a:pt x="92" y="12064"/>
                  </a:lnTo>
                  <a:lnTo>
                    <a:pt x="118" y="12132"/>
                  </a:lnTo>
                  <a:lnTo>
                    <a:pt x="148" y="12198"/>
                  </a:lnTo>
                  <a:lnTo>
                    <a:pt x="181" y="12264"/>
                  </a:lnTo>
                  <a:lnTo>
                    <a:pt x="217" y="12326"/>
                  </a:lnTo>
                  <a:lnTo>
                    <a:pt x="257" y="12387"/>
                  </a:lnTo>
                  <a:lnTo>
                    <a:pt x="299" y="12446"/>
                  </a:lnTo>
                  <a:lnTo>
                    <a:pt x="343" y="12504"/>
                  </a:lnTo>
                  <a:lnTo>
                    <a:pt x="390" y="12558"/>
                  </a:lnTo>
                  <a:lnTo>
                    <a:pt x="441" y="12610"/>
                  </a:lnTo>
                  <a:lnTo>
                    <a:pt x="493" y="12660"/>
                  </a:lnTo>
                  <a:lnTo>
                    <a:pt x="547" y="12707"/>
                  </a:lnTo>
                  <a:lnTo>
                    <a:pt x="604" y="12752"/>
                  </a:lnTo>
                  <a:lnTo>
                    <a:pt x="663" y="12794"/>
                  </a:lnTo>
                  <a:lnTo>
                    <a:pt x="724" y="12833"/>
                  </a:lnTo>
                  <a:lnTo>
                    <a:pt x="787" y="12869"/>
                  </a:lnTo>
                  <a:lnTo>
                    <a:pt x="852" y="12902"/>
                  </a:lnTo>
                  <a:lnTo>
                    <a:pt x="918" y="12933"/>
                  </a:lnTo>
                  <a:lnTo>
                    <a:pt x="987" y="12959"/>
                  </a:lnTo>
                  <a:lnTo>
                    <a:pt x="1056" y="12984"/>
                  </a:lnTo>
                  <a:lnTo>
                    <a:pt x="1128" y="13004"/>
                  </a:lnTo>
                  <a:lnTo>
                    <a:pt x="1201" y="13021"/>
                  </a:lnTo>
                  <a:lnTo>
                    <a:pt x="1275" y="13035"/>
                  </a:lnTo>
                  <a:lnTo>
                    <a:pt x="1350" y="13044"/>
                  </a:lnTo>
                  <a:lnTo>
                    <a:pt x="1426" y="13050"/>
                  </a:lnTo>
                  <a:lnTo>
                    <a:pt x="1504" y="13053"/>
                  </a:lnTo>
                  <a:lnTo>
                    <a:pt x="6539" y="13053"/>
                  </a:lnTo>
                  <a:lnTo>
                    <a:pt x="6539" y="13663"/>
                  </a:lnTo>
                  <a:lnTo>
                    <a:pt x="3399" y="14070"/>
                  </a:lnTo>
                  <a:lnTo>
                    <a:pt x="3378" y="14076"/>
                  </a:lnTo>
                  <a:lnTo>
                    <a:pt x="3358" y="14082"/>
                  </a:lnTo>
                  <a:lnTo>
                    <a:pt x="3338" y="14090"/>
                  </a:lnTo>
                  <a:lnTo>
                    <a:pt x="3319" y="14098"/>
                  </a:lnTo>
                  <a:lnTo>
                    <a:pt x="3299" y="14106"/>
                  </a:lnTo>
                  <a:lnTo>
                    <a:pt x="3280" y="14116"/>
                  </a:lnTo>
                  <a:lnTo>
                    <a:pt x="3262" y="14126"/>
                  </a:lnTo>
                  <a:lnTo>
                    <a:pt x="3245" y="14137"/>
                  </a:lnTo>
                  <a:lnTo>
                    <a:pt x="3228" y="14149"/>
                  </a:lnTo>
                  <a:lnTo>
                    <a:pt x="3211" y="14161"/>
                  </a:lnTo>
                  <a:lnTo>
                    <a:pt x="3196" y="14174"/>
                  </a:lnTo>
                  <a:lnTo>
                    <a:pt x="3180" y="14188"/>
                  </a:lnTo>
                  <a:lnTo>
                    <a:pt x="3166" y="14203"/>
                  </a:lnTo>
                  <a:lnTo>
                    <a:pt x="3151" y="14217"/>
                  </a:lnTo>
                  <a:lnTo>
                    <a:pt x="3138" y="14233"/>
                  </a:lnTo>
                  <a:lnTo>
                    <a:pt x="3124" y="14249"/>
                  </a:lnTo>
                  <a:lnTo>
                    <a:pt x="3112" y="14265"/>
                  </a:lnTo>
                  <a:lnTo>
                    <a:pt x="3100" y="14282"/>
                  </a:lnTo>
                  <a:lnTo>
                    <a:pt x="3089" y="14299"/>
                  </a:lnTo>
                  <a:lnTo>
                    <a:pt x="3079" y="14316"/>
                  </a:lnTo>
                  <a:lnTo>
                    <a:pt x="3070" y="14335"/>
                  </a:lnTo>
                  <a:lnTo>
                    <a:pt x="3061" y="14353"/>
                  </a:lnTo>
                  <a:lnTo>
                    <a:pt x="3053" y="14372"/>
                  </a:lnTo>
                  <a:lnTo>
                    <a:pt x="3046" y="14391"/>
                  </a:lnTo>
                  <a:lnTo>
                    <a:pt x="3039" y="14411"/>
                  </a:lnTo>
                  <a:lnTo>
                    <a:pt x="3034" y="14431"/>
                  </a:lnTo>
                  <a:lnTo>
                    <a:pt x="3029" y="14452"/>
                  </a:lnTo>
                  <a:lnTo>
                    <a:pt x="3025" y="14473"/>
                  </a:lnTo>
                  <a:lnTo>
                    <a:pt x="3022" y="14493"/>
                  </a:lnTo>
                  <a:lnTo>
                    <a:pt x="3020" y="14514"/>
                  </a:lnTo>
                  <a:lnTo>
                    <a:pt x="3018" y="14536"/>
                  </a:lnTo>
                  <a:lnTo>
                    <a:pt x="3018" y="14557"/>
                  </a:lnTo>
                  <a:lnTo>
                    <a:pt x="3019" y="14583"/>
                  </a:lnTo>
                  <a:lnTo>
                    <a:pt x="3020" y="14608"/>
                  </a:lnTo>
                  <a:lnTo>
                    <a:pt x="3024" y="14633"/>
                  </a:lnTo>
                  <a:lnTo>
                    <a:pt x="3028" y="14658"/>
                  </a:lnTo>
                  <a:lnTo>
                    <a:pt x="3034" y="14682"/>
                  </a:lnTo>
                  <a:lnTo>
                    <a:pt x="3040" y="14707"/>
                  </a:lnTo>
                  <a:lnTo>
                    <a:pt x="3048" y="14730"/>
                  </a:lnTo>
                  <a:lnTo>
                    <a:pt x="3057" y="14753"/>
                  </a:lnTo>
                  <a:lnTo>
                    <a:pt x="3067" y="14775"/>
                  </a:lnTo>
                  <a:lnTo>
                    <a:pt x="3078" y="14797"/>
                  </a:lnTo>
                  <a:lnTo>
                    <a:pt x="3090" y="14818"/>
                  </a:lnTo>
                  <a:lnTo>
                    <a:pt x="3103" y="14838"/>
                  </a:lnTo>
                  <a:lnTo>
                    <a:pt x="3117" y="14857"/>
                  </a:lnTo>
                  <a:lnTo>
                    <a:pt x="3132" y="14876"/>
                  </a:lnTo>
                  <a:lnTo>
                    <a:pt x="3149" y="14894"/>
                  </a:lnTo>
                  <a:lnTo>
                    <a:pt x="3165" y="14912"/>
                  </a:lnTo>
                  <a:lnTo>
                    <a:pt x="3183" y="14928"/>
                  </a:lnTo>
                  <a:lnTo>
                    <a:pt x="3201" y="14945"/>
                  </a:lnTo>
                  <a:lnTo>
                    <a:pt x="3220" y="14960"/>
                  </a:lnTo>
                  <a:lnTo>
                    <a:pt x="3239" y="14974"/>
                  </a:lnTo>
                  <a:lnTo>
                    <a:pt x="3260" y="14987"/>
                  </a:lnTo>
                  <a:lnTo>
                    <a:pt x="3280" y="14999"/>
                  </a:lnTo>
                  <a:lnTo>
                    <a:pt x="3302" y="15010"/>
                  </a:lnTo>
                  <a:lnTo>
                    <a:pt x="3325" y="15020"/>
                  </a:lnTo>
                  <a:lnTo>
                    <a:pt x="3348" y="15029"/>
                  </a:lnTo>
                  <a:lnTo>
                    <a:pt x="3371" y="15037"/>
                  </a:lnTo>
                  <a:lnTo>
                    <a:pt x="3395" y="15043"/>
                  </a:lnTo>
                  <a:lnTo>
                    <a:pt x="3419" y="15049"/>
                  </a:lnTo>
                  <a:lnTo>
                    <a:pt x="3444" y="15053"/>
                  </a:lnTo>
                  <a:lnTo>
                    <a:pt x="3469" y="15056"/>
                  </a:lnTo>
                  <a:lnTo>
                    <a:pt x="3495" y="15058"/>
                  </a:lnTo>
                  <a:lnTo>
                    <a:pt x="3521" y="15059"/>
                  </a:lnTo>
                  <a:lnTo>
                    <a:pt x="12574" y="15059"/>
                  </a:lnTo>
                  <a:lnTo>
                    <a:pt x="12600" y="15058"/>
                  </a:lnTo>
                  <a:lnTo>
                    <a:pt x="12626" y="15056"/>
                  </a:lnTo>
                  <a:lnTo>
                    <a:pt x="12651" y="15053"/>
                  </a:lnTo>
                  <a:lnTo>
                    <a:pt x="12676" y="15049"/>
                  </a:lnTo>
                  <a:lnTo>
                    <a:pt x="12700" y="15043"/>
                  </a:lnTo>
                  <a:lnTo>
                    <a:pt x="12724" y="15037"/>
                  </a:lnTo>
                  <a:lnTo>
                    <a:pt x="12747" y="15029"/>
                  </a:lnTo>
                  <a:lnTo>
                    <a:pt x="12770" y="15020"/>
                  </a:lnTo>
                  <a:lnTo>
                    <a:pt x="12793" y="15010"/>
                  </a:lnTo>
                  <a:lnTo>
                    <a:pt x="12814" y="14999"/>
                  </a:lnTo>
                  <a:lnTo>
                    <a:pt x="12835" y="14987"/>
                  </a:lnTo>
                  <a:lnTo>
                    <a:pt x="12856" y="14974"/>
                  </a:lnTo>
                  <a:lnTo>
                    <a:pt x="12875" y="14960"/>
                  </a:lnTo>
                  <a:lnTo>
                    <a:pt x="12894" y="14945"/>
                  </a:lnTo>
                  <a:lnTo>
                    <a:pt x="12912" y="14928"/>
                  </a:lnTo>
                  <a:lnTo>
                    <a:pt x="12930" y="14912"/>
                  </a:lnTo>
                  <a:lnTo>
                    <a:pt x="12946" y="14894"/>
                  </a:lnTo>
                  <a:lnTo>
                    <a:pt x="12963" y="14876"/>
                  </a:lnTo>
                  <a:lnTo>
                    <a:pt x="12978" y="14857"/>
                  </a:lnTo>
                  <a:lnTo>
                    <a:pt x="12992" y="14838"/>
                  </a:lnTo>
                  <a:lnTo>
                    <a:pt x="13005" y="14818"/>
                  </a:lnTo>
                  <a:lnTo>
                    <a:pt x="13017" y="14797"/>
                  </a:lnTo>
                  <a:lnTo>
                    <a:pt x="13028" y="14775"/>
                  </a:lnTo>
                  <a:lnTo>
                    <a:pt x="13038" y="14753"/>
                  </a:lnTo>
                  <a:lnTo>
                    <a:pt x="13047" y="14730"/>
                  </a:lnTo>
                  <a:lnTo>
                    <a:pt x="13055" y="14707"/>
                  </a:lnTo>
                  <a:lnTo>
                    <a:pt x="13061" y="14682"/>
                  </a:lnTo>
                  <a:lnTo>
                    <a:pt x="13067" y="14658"/>
                  </a:lnTo>
                  <a:lnTo>
                    <a:pt x="13071" y="14633"/>
                  </a:lnTo>
                  <a:lnTo>
                    <a:pt x="13074" y="14608"/>
                  </a:lnTo>
                  <a:lnTo>
                    <a:pt x="13076" y="14583"/>
                  </a:lnTo>
                  <a:lnTo>
                    <a:pt x="13077" y="14557"/>
                  </a:lnTo>
                  <a:lnTo>
                    <a:pt x="13077" y="14536"/>
                  </a:lnTo>
                  <a:lnTo>
                    <a:pt x="13075" y="14514"/>
                  </a:lnTo>
                  <a:lnTo>
                    <a:pt x="13073" y="14493"/>
                  </a:lnTo>
                  <a:lnTo>
                    <a:pt x="13070" y="14473"/>
                  </a:lnTo>
                  <a:lnTo>
                    <a:pt x="13066" y="14452"/>
                  </a:lnTo>
                  <a:lnTo>
                    <a:pt x="13061" y="14431"/>
                  </a:lnTo>
                  <a:lnTo>
                    <a:pt x="13056" y="14411"/>
                  </a:lnTo>
                  <a:lnTo>
                    <a:pt x="13049" y="14391"/>
                  </a:lnTo>
                  <a:lnTo>
                    <a:pt x="13042" y="14372"/>
                  </a:lnTo>
                  <a:lnTo>
                    <a:pt x="13034" y="14353"/>
                  </a:lnTo>
                  <a:lnTo>
                    <a:pt x="13025" y="14335"/>
                  </a:lnTo>
                  <a:lnTo>
                    <a:pt x="13016" y="14316"/>
                  </a:lnTo>
                  <a:lnTo>
                    <a:pt x="13006" y="14299"/>
                  </a:lnTo>
                  <a:lnTo>
                    <a:pt x="12995" y="14282"/>
                  </a:lnTo>
                  <a:lnTo>
                    <a:pt x="12983" y="14265"/>
                  </a:lnTo>
                  <a:lnTo>
                    <a:pt x="12971" y="14249"/>
                  </a:lnTo>
                  <a:lnTo>
                    <a:pt x="12957" y="14233"/>
                  </a:lnTo>
                  <a:lnTo>
                    <a:pt x="12944" y="14217"/>
                  </a:lnTo>
                  <a:lnTo>
                    <a:pt x="12930" y="14203"/>
                  </a:lnTo>
                  <a:lnTo>
                    <a:pt x="12915" y="14188"/>
                  </a:lnTo>
                  <a:lnTo>
                    <a:pt x="12900" y="14174"/>
                  </a:lnTo>
                  <a:lnTo>
                    <a:pt x="12884" y="14161"/>
                  </a:lnTo>
                  <a:lnTo>
                    <a:pt x="12867" y="14149"/>
                  </a:lnTo>
                  <a:lnTo>
                    <a:pt x="12850" y="14137"/>
                  </a:lnTo>
                  <a:lnTo>
                    <a:pt x="12833" y="14126"/>
                  </a:lnTo>
                  <a:lnTo>
                    <a:pt x="12815" y="14116"/>
                  </a:lnTo>
                  <a:lnTo>
                    <a:pt x="12796" y="14106"/>
                  </a:lnTo>
                  <a:lnTo>
                    <a:pt x="12776" y="14098"/>
                  </a:lnTo>
                  <a:lnTo>
                    <a:pt x="12757" y="14090"/>
                  </a:lnTo>
                  <a:lnTo>
                    <a:pt x="12737" y="14082"/>
                  </a:lnTo>
                  <a:lnTo>
                    <a:pt x="12717" y="14076"/>
                  </a:lnTo>
                  <a:lnTo>
                    <a:pt x="12696" y="14070"/>
                  </a:lnTo>
                  <a:lnTo>
                    <a:pt x="9556" y="13663"/>
                  </a:lnTo>
                  <a:lnTo>
                    <a:pt x="9556" y="13053"/>
                  </a:lnTo>
                  <a:lnTo>
                    <a:pt x="14591" y="13053"/>
                  </a:lnTo>
                  <a:lnTo>
                    <a:pt x="14669" y="13050"/>
                  </a:lnTo>
                  <a:lnTo>
                    <a:pt x="14745" y="13044"/>
                  </a:lnTo>
                  <a:lnTo>
                    <a:pt x="14820" y="13035"/>
                  </a:lnTo>
                  <a:lnTo>
                    <a:pt x="14894" y="13021"/>
                  </a:lnTo>
                  <a:lnTo>
                    <a:pt x="14967" y="13004"/>
                  </a:lnTo>
                  <a:lnTo>
                    <a:pt x="15039" y="12984"/>
                  </a:lnTo>
                  <a:lnTo>
                    <a:pt x="15108" y="12959"/>
                  </a:lnTo>
                  <a:lnTo>
                    <a:pt x="15177" y="12933"/>
                  </a:lnTo>
                  <a:lnTo>
                    <a:pt x="15243" y="12902"/>
                  </a:lnTo>
                  <a:lnTo>
                    <a:pt x="15308" y="12869"/>
                  </a:lnTo>
                  <a:lnTo>
                    <a:pt x="15371" y="12833"/>
                  </a:lnTo>
                  <a:lnTo>
                    <a:pt x="15432" y="12794"/>
                  </a:lnTo>
                  <a:lnTo>
                    <a:pt x="15491" y="12752"/>
                  </a:lnTo>
                  <a:lnTo>
                    <a:pt x="15548" y="12707"/>
                  </a:lnTo>
                  <a:lnTo>
                    <a:pt x="15602" y="12660"/>
                  </a:lnTo>
                  <a:lnTo>
                    <a:pt x="15654" y="12610"/>
                  </a:lnTo>
                  <a:lnTo>
                    <a:pt x="15705" y="12558"/>
                  </a:lnTo>
                  <a:lnTo>
                    <a:pt x="15752" y="12504"/>
                  </a:lnTo>
                  <a:lnTo>
                    <a:pt x="15796" y="12446"/>
                  </a:lnTo>
                  <a:lnTo>
                    <a:pt x="15838" y="12387"/>
                  </a:lnTo>
                  <a:lnTo>
                    <a:pt x="15878" y="12326"/>
                  </a:lnTo>
                  <a:lnTo>
                    <a:pt x="15914" y="12264"/>
                  </a:lnTo>
                  <a:lnTo>
                    <a:pt x="15947" y="12198"/>
                  </a:lnTo>
                  <a:lnTo>
                    <a:pt x="15977" y="12132"/>
                  </a:lnTo>
                  <a:lnTo>
                    <a:pt x="16003" y="12064"/>
                  </a:lnTo>
                  <a:lnTo>
                    <a:pt x="16028" y="11994"/>
                  </a:lnTo>
                  <a:lnTo>
                    <a:pt x="16048" y="11922"/>
                  </a:lnTo>
                  <a:lnTo>
                    <a:pt x="16065" y="11850"/>
                  </a:lnTo>
                  <a:lnTo>
                    <a:pt x="16078" y="11776"/>
                  </a:lnTo>
                  <a:lnTo>
                    <a:pt x="16087" y="11700"/>
                  </a:lnTo>
                  <a:lnTo>
                    <a:pt x="16093" y="11624"/>
                  </a:lnTo>
                  <a:lnTo>
                    <a:pt x="16095" y="11547"/>
                  </a:lnTo>
                  <a:lnTo>
                    <a:pt x="16095" y="1506"/>
                  </a:lnTo>
                  <a:lnTo>
                    <a:pt x="16093" y="1429"/>
                  </a:lnTo>
                  <a:lnTo>
                    <a:pt x="16087" y="1352"/>
                  </a:lnTo>
                  <a:lnTo>
                    <a:pt x="16078" y="1277"/>
                  </a:lnTo>
                  <a:lnTo>
                    <a:pt x="16064" y="1203"/>
                  </a:lnTo>
                  <a:lnTo>
                    <a:pt x="16048" y="1130"/>
                  </a:lnTo>
                  <a:lnTo>
                    <a:pt x="16028" y="1058"/>
                  </a:lnTo>
                  <a:lnTo>
                    <a:pt x="16003" y="988"/>
                  </a:lnTo>
                  <a:lnTo>
                    <a:pt x="15976" y="920"/>
                  </a:lnTo>
                  <a:lnTo>
                    <a:pt x="15946" y="853"/>
                  </a:lnTo>
                  <a:lnTo>
                    <a:pt x="15913" y="788"/>
                  </a:lnTo>
                  <a:lnTo>
                    <a:pt x="15877" y="725"/>
                  </a:lnTo>
                  <a:lnTo>
                    <a:pt x="15837" y="664"/>
                  </a:lnTo>
                  <a:lnTo>
                    <a:pt x="15795" y="605"/>
                  </a:lnTo>
                  <a:lnTo>
                    <a:pt x="15750" y="548"/>
                  </a:lnTo>
                  <a:lnTo>
                    <a:pt x="15703" y="493"/>
                  </a:lnTo>
                  <a:lnTo>
                    <a:pt x="15652" y="441"/>
                  </a:lnTo>
                  <a:lnTo>
                    <a:pt x="15600" y="392"/>
                  </a:lnTo>
                  <a:lnTo>
                    <a:pt x="15546" y="344"/>
                  </a:lnTo>
                  <a:lnTo>
                    <a:pt x="15488" y="299"/>
                  </a:lnTo>
                  <a:lnTo>
                    <a:pt x="15429" y="257"/>
                  </a:lnTo>
                  <a:lnTo>
                    <a:pt x="15369" y="218"/>
                  </a:lnTo>
                  <a:lnTo>
                    <a:pt x="15305" y="182"/>
                  </a:lnTo>
                  <a:lnTo>
                    <a:pt x="15240" y="149"/>
                  </a:lnTo>
                  <a:lnTo>
                    <a:pt x="15174" y="118"/>
                  </a:lnTo>
                  <a:lnTo>
                    <a:pt x="15105" y="91"/>
                  </a:lnTo>
                  <a:lnTo>
                    <a:pt x="15035" y="67"/>
                  </a:lnTo>
                  <a:lnTo>
                    <a:pt x="14963" y="47"/>
                  </a:lnTo>
                  <a:lnTo>
                    <a:pt x="14890" y="30"/>
                  </a:lnTo>
                  <a:lnTo>
                    <a:pt x="14815" y="17"/>
                  </a:lnTo>
                  <a:lnTo>
                    <a:pt x="14740" y="8"/>
                  </a:lnTo>
                  <a:lnTo>
                    <a:pt x="14664" y="2"/>
                  </a:lnTo>
                  <a:lnTo>
                    <a:pt x="1458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grpSp>
      <p:grpSp>
        <p:nvGrpSpPr>
          <p:cNvPr id="24" name="Group 10"/>
          <p:cNvGrpSpPr/>
          <p:nvPr/>
        </p:nvGrpSpPr>
        <p:grpSpPr>
          <a:xfrm>
            <a:off x="1426853" y="4152549"/>
            <a:ext cx="536970" cy="535735"/>
            <a:chOff x="4594225" y="2119313"/>
            <a:chExt cx="690563" cy="688975"/>
          </a:xfrm>
          <a:solidFill>
            <a:srgbClr val="F77E31"/>
          </a:solidFill>
        </p:grpSpPr>
        <p:sp>
          <p:nvSpPr>
            <p:cNvPr id="25" name="Freeform 74"/>
            <p:cNvSpPr>
              <a:spLocks noEditPoints="1"/>
            </p:cNvSpPr>
            <p:nvPr/>
          </p:nvSpPr>
          <p:spPr bwMode="auto">
            <a:xfrm>
              <a:off x="4594225" y="2119313"/>
              <a:ext cx="690563" cy="688975"/>
            </a:xfrm>
            <a:custGeom>
              <a:avLst/>
              <a:gdLst>
                <a:gd name="T0" fmla="*/ 13014 w 16095"/>
                <a:gd name="T1" fmla="*/ 9314 h 16058"/>
                <a:gd name="T2" fmla="*/ 12601 w 16095"/>
                <a:gd name="T3" fmla="*/ 10148 h 16058"/>
                <a:gd name="T4" fmla="*/ 12483 w 16095"/>
                <a:gd name="T5" fmla="*/ 10816 h 16058"/>
                <a:gd name="T6" fmla="*/ 11103 w 16095"/>
                <a:gd name="T7" fmla="*/ 12535 h 16058"/>
                <a:gd name="T8" fmla="*/ 10453 w 16095"/>
                <a:gd name="T9" fmla="*/ 12465 h 16058"/>
                <a:gd name="T10" fmla="*/ 9575 w 16095"/>
                <a:gd name="T11" fmla="*/ 12816 h 16058"/>
                <a:gd name="T12" fmla="*/ 9126 w 16095"/>
                <a:gd name="T13" fmla="*/ 13268 h 16058"/>
                <a:gd name="T14" fmla="*/ 6955 w 16095"/>
                <a:gd name="T15" fmla="*/ 13239 h 16058"/>
                <a:gd name="T16" fmla="*/ 6491 w 16095"/>
                <a:gd name="T17" fmla="*/ 12802 h 16058"/>
                <a:gd name="T18" fmla="*/ 5615 w 16095"/>
                <a:gd name="T19" fmla="*/ 12459 h 16058"/>
                <a:gd name="T20" fmla="*/ 4959 w 16095"/>
                <a:gd name="T21" fmla="*/ 12551 h 16058"/>
                <a:gd name="T22" fmla="*/ 3617 w 16095"/>
                <a:gd name="T23" fmla="*/ 10784 h 16058"/>
                <a:gd name="T24" fmla="*/ 3464 w 16095"/>
                <a:gd name="T25" fmla="*/ 10082 h 16058"/>
                <a:gd name="T26" fmla="*/ 3059 w 16095"/>
                <a:gd name="T27" fmla="*/ 9291 h 16058"/>
                <a:gd name="T28" fmla="*/ 1006 w 16095"/>
                <a:gd name="T29" fmla="*/ 7347 h 16058"/>
                <a:gd name="T30" fmla="*/ 3081 w 16095"/>
                <a:gd name="T31" fmla="*/ 6745 h 16058"/>
                <a:gd name="T32" fmla="*/ 3495 w 16095"/>
                <a:gd name="T33" fmla="*/ 5911 h 16058"/>
                <a:gd name="T34" fmla="*/ 3613 w 16095"/>
                <a:gd name="T35" fmla="*/ 5243 h 16058"/>
                <a:gd name="T36" fmla="*/ 4992 w 16095"/>
                <a:gd name="T37" fmla="*/ 3523 h 16058"/>
                <a:gd name="T38" fmla="*/ 5643 w 16095"/>
                <a:gd name="T39" fmla="*/ 3593 h 16058"/>
                <a:gd name="T40" fmla="*/ 6520 w 16095"/>
                <a:gd name="T41" fmla="*/ 3242 h 16058"/>
                <a:gd name="T42" fmla="*/ 6970 w 16095"/>
                <a:gd name="T43" fmla="*/ 2790 h 16058"/>
                <a:gd name="T44" fmla="*/ 9140 w 16095"/>
                <a:gd name="T45" fmla="*/ 2819 h 16058"/>
                <a:gd name="T46" fmla="*/ 9604 w 16095"/>
                <a:gd name="T47" fmla="*/ 3256 h 16058"/>
                <a:gd name="T48" fmla="*/ 10480 w 16095"/>
                <a:gd name="T49" fmla="*/ 3599 h 16058"/>
                <a:gd name="T50" fmla="*/ 11137 w 16095"/>
                <a:gd name="T51" fmla="*/ 3507 h 16058"/>
                <a:gd name="T52" fmla="*/ 12478 w 16095"/>
                <a:gd name="T53" fmla="*/ 5274 h 16058"/>
                <a:gd name="T54" fmla="*/ 12631 w 16095"/>
                <a:gd name="T55" fmla="*/ 5976 h 16058"/>
                <a:gd name="T56" fmla="*/ 13036 w 16095"/>
                <a:gd name="T57" fmla="*/ 6767 h 16058"/>
                <a:gd name="T58" fmla="*/ 15089 w 16095"/>
                <a:gd name="T59" fmla="*/ 8712 h 16058"/>
                <a:gd name="T60" fmla="*/ 14489 w 16095"/>
                <a:gd name="T61" fmla="*/ 3783 h 16058"/>
                <a:gd name="T62" fmla="*/ 14336 w 16095"/>
                <a:gd name="T63" fmla="*/ 2970 h 16058"/>
                <a:gd name="T64" fmla="*/ 12945 w 16095"/>
                <a:gd name="T65" fmla="*/ 1659 h 16058"/>
                <a:gd name="T66" fmla="*/ 12433 w 16095"/>
                <a:gd name="T67" fmla="*/ 1581 h 16058"/>
                <a:gd name="T68" fmla="*/ 10192 w 16095"/>
                <a:gd name="T69" fmla="*/ 2406 h 16058"/>
                <a:gd name="T70" fmla="*/ 9336 w 16095"/>
                <a:gd name="T71" fmla="*/ 202 h 16058"/>
                <a:gd name="T72" fmla="*/ 7187 w 16095"/>
                <a:gd name="T73" fmla="*/ 15 h 16058"/>
                <a:gd name="T74" fmla="*/ 6503 w 16095"/>
                <a:gd name="T75" fmla="*/ 483 h 16058"/>
                <a:gd name="T76" fmla="*/ 4046 w 16095"/>
                <a:gd name="T77" fmla="*/ 1704 h 16058"/>
                <a:gd name="T78" fmla="*/ 3407 w 16095"/>
                <a:gd name="T79" fmla="*/ 1586 h 16058"/>
                <a:gd name="T80" fmla="*/ 2956 w 16095"/>
                <a:gd name="T81" fmla="*/ 1771 h 16058"/>
                <a:gd name="T82" fmla="*/ 1604 w 16095"/>
                <a:gd name="T83" fmla="*/ 3320 h 16058"/>
                <a:gd name="T84" fmla="*/ 2620 w 16095"/>
                <a:gd name="T85" fmla="*/ 5408 h 16058"/>
                <a:gd name="T86" fmla="*/ 379 w 16095"/>
                <a:gd name="T87" fmla="*/ 6562 h 16058"/>
                <a:gd name="T88" fmla="*/ 1 w 16095"/>
                <a:gd name="T89" fmla="*/ 7302 h 16058"/>
                <a:gd name="T90" fmla="*/ 285 w 16095"/>
                <a:gd name="T91" fmla="*/ 9412 h 16058"/>
                <a:gd name="T92" fmla="*/ 2511 w 16095"/>
                <a:gd name="T93" fmla="*/ 10413 h 16058"/>
                <a:gd name="T94" fmla="*/ 1583 w 16095"/>
                <a:gd name="T95" fmla="*/ 12613 h 16058"/>
                <a:gd name="T96" fmla="*/ 2897 w 16095"/>
                <a:gd name="T97" fmla="*/ 14241 h 16058"/>
                <a:gd name="T98" fmla="*/ 3336 w 16095"/>
                <a:gd name="T99" fmla="*/ 14459 h 16058"/>
                <a:gd name="T100" fmla="*/ 3944 w 16095"/>
                <a:gd name="T101" fmla="*/ 14404 h 16058"/>
                <a:gd name="T102" fmla="*/ 6444 w 16095"/>
                <a:gd name="T103" fmla="*/ 15461 h 16058"/>
                <a:gd name="T104" fmla="*/ 7061 w 16095"/>
                <a:gd name="T105" fmla="*/ 16012 h 16058"/>
                <a:gd name="T106" fmla="*/ 9229 w 16095"/>
                <a:gd name="T107" fmla="*/ 15927 h 16058"/>
                <a:gd name="T108" fmla="*/ 9718 w 16095"/>
                <a:gd name="T109" fmla="*/ 15251 h 16058"/>
                <a:gd name="T110" fmla="*/ 12326 w 16095"/>
                <a:gd name="T111" fmla="*/ 14460 h 16058"/>
                <a:gd name="T112" fmla="*/ 12877 w 16095"/>
                <a:gd name="T113" fmla="*/ 14426 h 16058"/>
                <a:gd name="T114" fmla="*/ 14253 w 16095"/>
                <a:gd name="T115" fmla="*/ 13191 h 16058"/>
                <a:gd name="T116" fmla="*/ 14511 w 16095"/>
                <a:gd name="T117" fmla="*/ 12402 h 16058"/>
                <a:gd name="T118" fmla="*/ 13745 w 16095"/>
                <a:gd name="T119" fmla="*/ 10004 h 16058"/>
                <a:gd name="T120" fmla="*/ 15941 w 16095"/>
                <a:gd name="T121" fmla="*/ 9245 h 16058"/>
                <a:gd name="T122" fmla="*/ 16061 w 16095"/>
                <a:gd name="T123" fmla="*/ 7086 h 16058"/>
                <a:gd name="T124" fmla="*/ 15536 w 16095"/>
                <a:gd name="T125" fmla="*/ 6448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095" h="16058">
                  <a:moveTo>
                    <a:pt x="13547" y="9020"/>
                  </a:moveTo>
                  <a:lnTo>
                    <a:pt x="13515" y="9027"/>
                  </a:lnTo>
                  <a:lnTo>
                    <a:pt x="13483" y="9035"/>
                  </a:lnTo>
                  <a:lnTo>
                    <a:pt x="13450" y="9044"/>
                  </a:lnTo>
                  <a:lnTo>
                    <a:pt x="13419" y="9054"/>
                  </a:lnTo>
                  <a:lnTo>
                    <a:pt x="13388" y="9065"/>
                  </a:lnTo>
                  <a:lnTo>
                    <a:pt x="13358" y="9077"/>
                  </a:lnTo>
                  <a:lnTo>
                    <a:pt x="13328" y="9090"/>
                  </a:lnTo>
                  <a:lnTo>
                    <a:pt x="13298" y="9104"/>
                  </a:lnTo>
                  <a:lnTo>
                    <a:pt x="13269" y="9120"/>
                  </a:lnTo>
                  <a:lnTo>
                    <a:pt x="13241" y="9135"/>
                  </a:lnTo>
                  <a:lnTo>
                    <a:pt x="13213" y="9152"/>
                  </a:lnTo>
                  <a:lnTo>
                    <a:pt x="13186" y="9169"/>
                  </a:lnTo>
                  <a:lnTo>
                    <a:pt x="13160" y="9187"/>
                  </a:lnTo>
                  <a:lnTo>
                    <a:pt x="13134" y="9207"/>
                  </a:lnTo>
                  <a:lnTo>
                    <a:pt x="13108" y="9226"/>
                  </a:lnTo>
                  <a:lnTo>
                    <a:pt x="13083" y="9247"/>
                  </a:lnTo>
                  <a:lnTo>
                    <a:pt x="13059" y="9269"/>
                  </a:lnTo>
                  <a:lnTo>
                    <a:pt x="13036" y="9291"/>
                  </a:lnTo>
                  <a:lnTo>
                    <a:pt x="13014" y="9314"/>
                  </a:lnTo>
                  <a:lnTo>
                    <a:pt x="12992" y="9338"/>
                  </a:lnTo>
                  <a:lnTo>
                    <a:pt x="12971" y="9362"/>
                  </a:lnTo>
                  <a:lnTo>
                    <a:pt x="12950" y="9387"/>
                  </a:lnTo>
                  <a:lnTo>
                    <a:pt x="12931" y="9414"/>
                  </a:lnTo>
                  <a:lnTo>
                    <a:pt x="12912" y="9440"/>
                  </a:lnTo>
                  <a:lnTo>
                    <a:pt x="12894" y="9467"/>
                  </a:lnTo>
                  <a:lnTo>
                    <a:pt x="12877" y="9495"/>
                  </a:lnTo>
                  <a:lnTo>
                    <a:pt x="12861" y="9523"/>
                  </a:lnTo>
                  <a:lnTo>
                    <a:pt x="12846" y="9552"/>
                  </a:lnTo>
                  <a:lnTo>
                    <a:pt x="12832" y="9582"/>
                  </a:lnTo>
                  <a:lnTo>
                    <a:pt x="12819" y="9612"/>
                  </a:lnTo>
                  <a:lnTo>
                    <a:pt x="12807" y="9642"/>
                  </a:lnTo>
                  <a:lnTo>
                    <a:pt x="12795" y="9674"/>
                  </a:lnTo>
                  <a:lnTo>
                    <a:pt x="12769" y="9743"/>
                  </a:lnTo>
                  <a:lnTo>
                    <a:pt x="12744" y="9812"/>
                  </a:lnTo>
                  <a:lnTo>
                    <a:pt x="12717" y="9880"/>
                  </a:lnTo>
                  <a:lnTo>
                    <a:pt x="12690" y="9948"/>
                  </a:lnTo>
                  <a:lnTo>
                    <a:pt x="12661" y="10015"/>
                  </a:lnTo>
                  <a:lnTo>
                    <a:pt x="12632" y="10082"/>
                  </a:lnTo>
                  <a:lnTo>
                    <a:pt x="12601" y="10148"/>
                  </a:lnTo>
                  <a:lnTo>
                    <a:pt x="12570" y="10214"/>
                  </a:lnTo>
                  <a:lnTo>
                    <a:pt x="12556" y="10244"/>
                  </a:lnTo>
                  <a:lnTo>
                    <a:pt x="12543" y="10274"/>
                  </a:lnTo>
                  <a:lnTo>
                    <a:pt x="12531" y="10305"/>
                  </a:lnTo>
                  <a:lnTo>
                    <a:pt x="12520" y="10336"/>
                  </a:lnTo>
                  <a:lnTo>
                    <a:pt x="12510" y="10367"/>
                  </a:lnTo>
                  <a:lnTo>
                    <a:pt x="12501" y="10399"/>
                  </a:lnTo>
                  <a:lnTo>
                    <a:pt x="12494" y="10430"/>
                  </a:lnTo>
                  <a:lnTo>
                    <a:pt x="12487" y="10462"/>
                  </a:lnTo>
                  <a:lnTo>
                    <a:pt x="12481" y="10495"/>
                  </a:lnTo>
                  <a:lnTo>
                    <a:pt x="12477" y="10527"/>
                  </a:lnTo>
                  <a:lnTo>
                    <a:pt x="12473" y="10559"/>
                  </a:lnTo>
                  <a:lnTo>
                    <a:pt x="12471" y="10591"/>
                  </a:lnTo>
                  <a:lnTo>
                    <a:pt x="12469" y="10623"/>
                  </a:lnTo>
                  <a:lnTo>
                    <a:pt x="12469" y="10655"/>
                  </a:lnTo>
                  <a:lnTo>
                    <a:pt x="12470" y="10687"/>
                  </a:lnTo>
                  <a:lnTo>
                    <a:pt x="12471" y="10719"/>
                  </a:lnTo>
                  <a:lnTo>
                    <a:pt x="12474" y="10752"/>
                  </a:lnTo>
                  <a:lnTo>
                    <a:pt x="12478" y="10784"/>
                  </a:lnTo>
                  <a:lnTo>
                    <a:pt x="12483" y="10816"/>
                  </a:lnTo>
                  <a:lnTo>
                    <a:pt x="12488" y="10848"/>
                  </a:lnTo>
                  <a:lnTo>
                    <a:pt x="12495" y="10879"/>
                  </a:lnTo>
                  <a:lnTo>
                    <a:pt x="12503" y="10911"/>
                  </a:lnTo>
                  <a:lnTo>
                    <a:pt x="12512" y="10942"/>
                  </a:lnTo>
                  <a:lnTo>
                    <a:pt x="12522" y="10972"/>
                  </a:lnTo>
                  <a:lnTo>
                    <a:pt x="12532" y="11003"/>
                  </a:lnTo>
                  <a:lnTo>
                    <a:pt x="12544" y="11034"/>
                  </a:lnTo>
                  <a:lnTo>
                    <a:pt x="12557" y="11064"/>
                  </a:lnTo>
                  <a:lnTo>
                    <a:pt x="12571" y="11093"/>
                  </a:lnTo>
                  <a:lnTo>
                    <a:pt x="12586" y="11123"/>
                  </a:lnTo>
                  <a:lnTo>
                    <a:pt x="12602" y="11151"/>
                  </a:lnTo>
                  <a:lnTo>
                    <a:pt x="12619" y="11180"/>
                  </a:lnTo>
                  <a:lnTo>
                    <a:pt x="12638" y="11207"/>
                  </a:lnTo>
                  <a:lnTo>
                    <a:pt x="13511" y="12514"/>
                  </a:lnTo>
                  <a:lnTo>
                    <a:pt x="12543" y="13480"/>
                  </a:lnTo>
                  <a:lnTo>
                    <a:pt x="11233" y="12608"/>
                  </a:lnTo>
                  <a:lnTo>
                    <a:pt x="11202" y="12588"/>
                  </a:lnTo>
                  <a:lnTo>
                    <a:pt x="11169" y="12569"/>
                  </a:lnTo>
                  <a:lnTo>
                    <a:pt x="11137" y="12551"/>
                  </a:lnTo>
                  <a:lnTo>
                    <a:pt x="11103" y="12535"/>
                  </a:lnTo>
                  <a:lnTo>
                    <a:pt x="11069" y="12520"/>
                  </a:lnTo>
                  <a:lnTo>
                    <a:pt x="11035" y="12506"/>
                  </a:lnTo>
                  <a:lnTo>
                    <a:pt x="11000" y="12494"/>
                  </a:lnTo>
                  <a:lnTo>
                    <a:pt x="10965" y="12483"/>
                  </a:lnTo>
                  <a:lnTo>
                    <a:pt x="10930" y="12473"/>
                  </a:lnTo>
                  <a:lnTo>
                    <a:pt x="10894" y="12464"/>
                  </a:lnTo>
                  <a:lnTo>
                    <a:pt x="10858" y="12457"/>
                  </a:lnTo>
                  <a:lnTo>
                    <a:pt x="10822" y="12451"/>
                  </a:lnTo>
                  <a:lnTo>
                    <a:pt x="10786" y="12446"/>
                  </a:lnTo>
                  <a:lnTo>
                    <a:pt x="10748" y="12443"/>
                  </a:lnTo>
                  <a:lnTo>
                    <a:pt x="10712" y="12441"/>
                  </a:lnTo>
                  <a:lnTo>
                    <a:pt x="10676" y="12440"/>
                  </a:lnTo>
                  <a:lnTo>
                    <a:pt x="10648" y="12441"/>
                  </a:lnTo>
                  <a:lnTo>
                    <a:pt x="10620" y="12442"/>
                  </a:lnTo>
                  <a:lnTo>
                    <a:pt x="10592" y="12444"/>
                  </a:lnTo>
                  <a:lnTo>
                    <a:pt x="10563" y="12446"/>
                  </a:lnTo>
                  <a:lnTo>
                    <a:pt x="10536" y="12450"/>
                  </a:lnTo>
                  <a:lnTo>
                    <a:pt x="10508" y="12454"/>
                  </a:lnTo>
                  <a:lnTo>
                    <a:pt x="10480" y="12459"/>
                  </a:lnTo>
                  <a:lnTo>
                    <a:pt x="10453" y="12465"/>
                  </a:lnTo>
                  <a:lnTo>
                    <a:pt x="10425" y="12472"/>
                  </a:lnTo>
                  <a:lnTo>
                    <a:pt x="10397" y="12479"/>
                  </a:lnTo>
                  <a:lnTo>
                    <a:pt x="10370" y="12488"/>
                  </a:lnTo>
                  <a:lnTo>
                    <a:pt x="10343" y="12497"/>
                  </a:lnTo>
                  <a:lnTo>
                    <a:pt x="10317" y="12506"/>
                  </a:lnTo>
                  <a:lnTo>
                    <a:pt x="10290" y="12517"/>
                  </a:lnTo>
                  <a:lnTo>
                    <a:pt x="10264" y="12528"/>
                  </a:lnTo>
                  <a:lnTo>
                    <a:pt x="10237" y="12540"/>
                  </a:lnTo>
                  <a:lnTo>
                    <a:pt x="10172" y="12571"/>
                  </a:lnTo>
                  <a:lnTo>
                    <a:pt x="10106" y="12602"/>
                  </a:lnTo>
                  <a:lnTo>
                    <a:pt x="10038" y="12631"/>
                  </a:lnTo>
                  <a:lnTo>
                    <a:pt x="9971" y="12661"/>
                  </a:lnTo>
                  <a:lnTo>
                    <a:pt x="9903" y="12688"/>
                  </a:lnTo>
                  <a:lnTo>
                    <a:pt x="9835" y="12715"/>
                  </a:lnTo>
                  <a:lnTo>
                    <a:pt x="9766" y="12740"/>
                  </a:lnTo>
                  <a:lnTo>
                    <a:pt x="9696" y="12765"/>
                  </a:lnTo>
                  <a:lnTo>
                    <a:pt x="9665" y="12777"/>
                  </a:lnTo>
                  <a:lnTo>
                    <a:pt x="9635" y="12789"/>
                  </a:lnTo>
                  <a:lnTo>
                    <a:pt x="9605" y="12802"/>
                  </a:lnTo>
                  <a:lnTo>
                    <a:pt x="9575" y="12816"/>
                  </a:lnTo>
                  <a:lnTo>
                    <a:pt x="9545" y="12832"/>
                  </a:lnTo>
                  <a:lnTo>
                    <a:pt x="9517" y="12848"/>
                  </a:lnTo>
                  <a:lnTo>
                    <a:pt x="9489" y="12864"/>
                  </a:lnTo>
                  <a:lnTo>
                    <a:pt x="9462" y="12882"/>
                  </a:lnTo>
                  <a:lnTo>
                    <a:pt x="9436" y="12901"/>
                  </a:lnTo>
                  <a:lnTo>
                    <a:pt x="9410" y="12920"/>
                  </a:lnTo>
                  <a:lnTo>
                    <a:pt x="9384" y="12941"/>
                  </a:lnTo>
                  <a:lnTo>
                    <a:pt x="9360" y="12962"/>
                  </a:lnTo>
                  <a:lnTo>
                    <a:pt x="9336" y="12984"/>
                  </a:lnTo>
                  <a:lnTo>
                    <a:pt x="9313" y="13007"/>
                  </a:lnTo>
                  <a:lnTo>
                    <a:pt x="9291" y="13030"/>
                  </a:lnTo>
                  <a:lnTo>
                    <a:pt x="9269" y="13054"/>
                  </a:lnTo>
                  <a:lnTo>
                    <a:pt x="9249" y="13078"/>
                  </a:lnTo>
                  <a:lnTo>
                    <a:pt x="9228" y="13103"/>
                  </a:lnTo>
                  <a:lnTo>
                    <a:pt x="9209" y="13129"/>
                  </a:lnTo>
                  <a:lnTo>
                    <a:pt x="9190" y="13156"/>
                  </a:lnTo>
                  <a:lnTo>
                    <a:pt x="9173" y="13183"/>
                  </a:lnTo>
                  <a:lnTo>
                    <a:pt x="9156" y="13211"/>
                  </a:lnTo>
                  <a:lnTo>
                    <a:pt x="9141" y="13239"/>
                  </a:lnTo>
                  <a:lnTo>
                    <a:pt x="9126" y="13268"/>
                  </a:lnTo>
                  <a:lnTo>
                    <a:pt x="9112" y="13297"/>
                  </a:lnTo>
                  <a:lnTo>
                    <a:pt x="9099" y="13327"/>
                  </a:lnTo>
                  <a:lnTo>
                    <a:pt x="9087" y="13357"/>
                  </a:lnTo>
                  <a:lnTo>
                    <a:pt x="9076" y="13388"/>
                  </a:lnTo>
                  <a:lnTo>
                    <a:pt x="9066" y="13419"/>
                  </a:lnTo>
                  <a:lnTo>
                    <a:pt x="9056" y="13451"/>
                  </a:lnTo>
                  <a:lnTo>
                    <a:pt x="9048" y="13484"/>
                  </a:lnTo>
                  <a:lnTo>
                    <a:pt x="9041" y="13516"/>
                  </a:lnTo>
                  <a:lnTo>
                    <a:pt x="8732" y="15054"/>
                  </a:lnTo>
                  <a:lnTo>
                    <a:pt x="7363" y="15054"/>
                  </a:lnTo>
                  <a:lnTo>
                    <a:pt x="7055" y="13516"/>
                  </a:lnTo>
                  <a:lnTo>
                    <a:pt x="7048" y="13484"/>
                  </a:lnTo>
                  <a:lnTo>
                    <a:pt x="7040" y="13451"/>
                  </a:lnTo>
                  <a:lnTo>
                    <a:pt x="7030" y="13419"/>
                  </a:lnTo>
                  <a:lnTo>
                    <a:pt x="7020" y="13388"/>
                  </a:lnTo>
                  <a:lnTo>
                    <a:pt x="7009" y="13357"/>
                  </a:lnTo>
                  <a:lnTo>
                    <a:pt x="6997" y="13327"/>
                  </a:lnTo>
                  <a:lnTo>
                    <a:pt x="6984" y="13297"/>
                  </a:lnTo>
                  <a:lnTo>
                    <a:pt x="6970" y="13268"/>
                  </a:lnTo>
                  <a:lnTo>
                    <a:pt x="6955" y="13239"/>
                  </a:lnTo>
                  <a:lnTo>
                    <a:pt x="6940" y="13211"/>
                  </a:lnTo>
                  <a:lnTo>
                    <a:pt x="6923" y="13183"/>
                  </a:lnTo>
                  <a:lnTo>
                    <a:pt x="6906" y="13156"/>
                  </a:lnTo>
                  <a:lnTo>
                    <a:pt x="6887" y="13129"/>
                  </a:lnTo>
                  <a:lnTo>
                    <a:pt x="6868" y="13103"/>
                  </a:lnTo>
                  <a:lnTo>
                    <a:pt x="6847" y="13078"/>
                  </a:lnTo>
                  <a:lnTo>
                    <a:pt x="6827" y="13054"/>
                  </a:lnTo>
                  <a:lnTo>
                    <a:pt x="6805" y="13030"/>
                  </a:lnTo>
                  <a:lnTo>
                    <a:pt x="6783" y="13007"/>
                  </a:lnTo>
                  <a:lnTo>
                    <a:pt x="6760" y="12984"/>
                  </a:lnTo>
                  <a:lnTo>
                    <a:pt x="6736" y="12962"/>
                  </a:lnTo>
                  <a:lnTo>
                    <a:pt x="6712" y="12941"/>
                  </a:lnTo>
                  <a:lnTo>
                    <a:pt x="6686" y="12920"/>
                  </a:lnTo>
                  <a:lnTo>
                    <a:pt x="6660" y="12901"/>
                  </a:lnTo>
                  <a:lnTo>
                    <a:pt x="6634" y="12882"/>
                  </a:lnTo>
                  <a:lnTo>
                    <a:pt x="6607" y="12864"/>
                  </a:lnTo>
                  <a:lnTo>
                    <a:pt x="6579" y="12848"/>
                  </a:lnTo>
                  <a:lnTo>
                    <a:pt x="6551" y="12832"/>
                  </a:lnTo>
                  <a:lnTo>
                    <a:pt x="6521" y="12816"/>
                  </a:lnTo>
                  <a:lnTo>
                    <a:pt x="6491" y="12802"/>
                  </a:lnTo>
                  <a:lnTo>
                    <a:pt x="6461" y="12789"/>
                  </a:lnTo>
                  <a:lnTo>
                    <a:pt x="6431" y="12777"/>
                  </a:lnTo>
                  <a:lnTo>
                    <a:pt x="6400" y="12765"/>
                  </a:lnTo>
                  <a:lnTo>
                    <a:pt x="6330" y="12740"/>
                  </a:lnTo>
                  <a:lnTo>
                    <a:pt x="6261" y="12715"/>
                  </a:lnTo>
                  <a:lnTo>
                    <a:pt x="6193" y="12688"/>
                  </a:lnTo>
                  <a:lnTo>
                    <a:pt x="6125" y="12661"/>
                  </a:lnTo>
                  <a:lnTo>
                    <a:pt x="6058" y="12632"/>
                  </a:lnTo>
                  <a:lnTo>
                    <a:pt x="5990" y="12602"/>
                  </a:lnTo>
                  <a:lnTo>
                    <a:pt x="5924" y="12572"/>
                  </a:lnTo>
                  <a:lnTo>
                    <a:pt x="5859" y="12541"/>
                  </a:lnTo>
                  <a:lnTo>
                    <a:pt x="5832" y="12529"/>
                  </a:lnTo>
                  <a:lnTo>
                    <a:pt x="5806" y="12517"/>
                  </a:lnTo>
                  <a:lnTo>
                    <a:pt x="5779" y="12507"/>
                  </a:lnTo>
                  <a:lnTo>
                    <a:pt x="5752" y="12497"/>
                  </a:lnTo>
                  <a:lnTo>
                    <a:pt x="5725" y="12488"/>
                  </a:lnTo>
                  <a:lnTo>
                    <a:pt x="5698" y="12479"/>
                  </a:lnTo>
                  <a:lnTo>
                    <a:pt x="5670" y="12472"/>
                  </a:lnTo>
                  <a:lnTo>
                    <a:pt x="5643" y="12465"/>
                  </a:lnTo>
                  <a:lnTo>
                    <a:pt x="5615" y="12459"/>
                  </a:lnTo>
                  <a:lnTo>
                    <a:pt x="5588" y="12454"/>
                  </a:lnTo>
                  <a:lnTo>
                    <a:pt x="5560" y="12450"/>
                  </a:lnTo>
                  <a:lnTo>
                    <a:pt x="5533" y="12446"/>
                  </a:lnTo>
                  <a:lnTo>
                    <a:pt x="5504" y="12444"/>
                  </a:lnTo>
                  <a:lnTo>
                    <a:pt x="5476" y="12442"/>
                  </a:lnTo>
                  <a:lnTo>
                    <a:pt x="5448" y="12441"/>
                  </a:lnTo>
                  <a:lnTo>
                    <a:pt x="5420" y="12440"/>
                  </a:lnTo>
                  <a:lnTo>
                    <a:pt x="5384" y="12441"/>
                  </a:lnTo>
                  <a:lnTo>
                    <a:pt x="5347" y="12443"/>
                  </a:lnTo>
                  <a:lnTo>
                    <a:pt x="5310" y="12446"/>
                  </a:lnTo>
                  <a:lnTo>
                    <a:pt x="5274" y="12451"/>
                  </a:lnTo>
                  <a:lnTo>
                    <a:pt x="5238" y="12457"/>
                  </a:lnTo>
                  <a:lnTo>
                    <a:pt x="5202" y="12464"/>
                  </a:lnTo>
                  <a:lnTo>
                    <a:pt x="5166" y="12473"/>
                  </a:lnTo>
                  <a:lnTo>
                    <a:pt x="5130" y="12483"/>
                  </a:lnTo>
                  <a:lnTo>
                    <a:pt x="5096" y="12494"/>
                  </a:lnTo>
                  <a:lnTo>
                    <a:pt x="5061" y="12506"/>
                  </a:lnTo>
                  <a:lnTo>
                    <a:pt x="5027" y="12520"/>
                  </a:lnTo>
                  <a:lnTo>
                    <a:pt x="4992" y="12535"/>
                  </a:lnTo>
                  <a:lnTo>
                    <a:pt x="4959" y="12551"/>
                  </a:lnTo>
                  <a:lnTo>
                    <a:pt x="4926" y="12569"/>
                  </a:lnTo>
                  <a:lnTo>
                    <a:pt x="4894" y="12588"/>
                  </a:lnTo>
                  <a:lnTo>
                    <a:pt x="4862" y="12608"/>
                  </a:lnTo>
                  <a:lnTo>
                    <a:pt x="3552" y="13480"/>
                  </a:lnTo>
                  <a:lnTo>
                    <a:pt x="2584" y="12514"/>
                  </a:lnTo>
                  <a:lnTo>
                    <a:pt x="3457" y="11207"/>
                  </a:lnTo>
                  <a:lnTo>
                    <a:pt x="3476" y="11180"/>
                  </a:lnTo>
                  <a:lnTo>
                    <a:pt x="3493" y="11151"/>
                  </a:lnTo>
                  <a:lnTo>
                    <a:pt x="3509" y="11123"/>
                  </a:lnTo>
                  <a:lnTo>
                    <a:pt x="3524" y="11093"/>
                  </a:lnTo>
                  <a:lnTo>
                    <a:pt x="3537" y="11064"/>
                  </a:lnTo>
                  <a:lnTo>
                    <a:pt x="3550" y="11034"/>
                  </a:lnTo>
                  <a:lnTo>
                    <a:pt x="3562" y="11003"/>
                  </a:lnTo>
                  <a:lnTo>
                    <a:pt x="3573" y="10972"/>
                  </a:lnTo>
                  <a:lnTo>
                    <a:pt x="3583" y="10942"/>
                  </a:lnTo>
                  <a:lnTo>
                    <a:pt x="3592" y="10911"/>
                  </a:lnTo>
                  <a:lnTo>
                    <a:pt x="3600" y="10879"/>
                  </a:lnTo>
                  <a:lnTo>
                    <a:pt x="3606" y="10848"/>
                  </a:lnTo>
                  <a:lnTo>
                    <a:pt x="3612" y="10816"/>
                  </a:lnTo>
                  <a:lnTo>
                    <a:pt x="3617" y="10784"/>
                  </a:lnTo>
                  <a:lnTo>
                    <a:pt x="3621" y="10753"/>
                  </a:lnTo>
                  <a:lnTo>
                    <a:pt x="3624" y="10720"/>
                  </a:lnTo>
                  <a:lnTo>
                    <a:pt x="3625" y="10688"/>
                  </a:lnTo>
                  <a:lnTo>
                    <a:pt x="3626" y="10655"/>
                  </a:lnTo>
                  <a:lnTo>
                    <a:pt x="3626" y="10623"/>
                  </a:lnTo>
                  <a:lnTo>
                    <a:pt x="3624" y="10591"/>
                  </a:lnTo>
                  <a:lnTo>
                    <a:pt x="3622" y="10559"/>
                  </a:lnTo>
                  <a:lnTo>
                    <a:pt x="3618" y="10527"/>
                  </a:lnTo>
                  <a:lnTo>
                    <a:pt x="3614" y="10495"/>
                  </a:lnTo>
                  <a:lnTo>
                    <a:pt x="3608" y="10462"/>
                  </a:lnTo>
                  <a:lnTo>
                    <a:pt x="3602" y="10431"/>
                  </a:lnTo>
                  <a:lnTo>
                    <a:pt x="3594" y="10399"/>
                  </a:lnTo>
                  <a:lnTo>
                    <a:pt x="3585" y="10368"/>
                  </a:lnTo>
                  <a:lnTo>
                    <a:pt x="3576" y="10337"/>
                  </a:lnTo>
                  <a:lnTo>
                    <a:pt x="3565" y="10306"/>
                  </a:lnTo>
                  <a:lnTo>
                    <a:pt x="3553" y="10275"/>
                  </a:lnTo>
                  <a:lnTo>
                    <a:pt x="3540" y="10245"/>
                  </a:lnTo>
                  <a:lnTo>
                    <a:pt x="3526" y="10215"/>
                  </a:lnTo>
                  <a:lnTo>
                    <a:pt x="3495" y="10148"/>
                  </a:lnTo>
                  <a:lnTo>
                    <a:pt x="3464" y="10082"/>
                  </a:lnTo>
                  <a:lnTo>
                    <a:pt x="3435" y="10016"/>
                  </a:lnTo>
                  <a:lnTo>
                    <a:pt x="3406" y="9949"/>
                  </a:lnTo>
                  <a:lnTo>
                    <a:pt x="3378" y="9881"/>
                  </a:lnTo>
                  <a:lnTo>
                    <a:pt x="3352" y="9813"/>
                  </a:lnTo>
                  <a:lnTo>
                    <a:pt x="3326" y="9744"/>
                  </a:lnTo>
                  <a:lnTo>
                    <a:pt x="3300" y="9675"/>
                  </a:lnTo>
                  <a:lnTo>
                    <a:pt x="3289" y="9643"/>
                  </a:lnTo>
                  <a:lnTo>
                    <a:pt x="3277" y="9612"/>
                  </a:lnTo>
                  <a:lnTo>
                    <a:pt x="3263" y="9582"/>
                  </a:lnTo>
                  <a:lnTo>
                    <a:pt x="3249" y="9553"/>
                  </a:lnTo>
                  <a:lnTo>
                    <a:pt x="3234" y="9524"/>
                  </a:lnTo>
                  <a:lnTo>
                    <a:pt x="3218" y="9496"/>
                  </a:lnTo>
                  <a:lnTo>
                    <a:pt x="3201" y="9468"/>
                  </a:lnTo>
                  <a:lnTo>
                    <a:pt x="3183" y="9441"/>
                  </a:lnTo>
                  <a:lnTo>
                    <a:pt x="3165" y="9414"/>
                  </a:lnTo>
                  <a:lnTo>
                    <a:pt x="3145" y="9388"/>
                  </a:lnTo>
                  <a:lnTo>
                    <a:pt x="3124" y="9362"/>
                  </a:lnTo>
                  <a:lnTo>
                    <a:pt x="3103" y="9338"/>
                  </a:lnTo>
                  <a:lnTo>
                    <a:pt x="3081" y="9314"/>
                  </a:lnTo>
                  <a:lnTo>
                    <a:pt x="3059" y="9291"/>
                  </a:lnTo>
                  <a:lnTo>
                    <a:pt x="3036" y="9269"/>
                  </a:lnTo>
                  <a:lnTo>
                    <a:pt x="3012" y="9248"/>
                  </a:lnTo>
                  <a:lnTo>
                    <a:pt x="2987" y="9227"/>
                  </a:lnTo>
                  <a:lnTo>
                    <a:pt x="2961" y="9207"/>
                  </a:lnTo>
                  <a:lnTo>
                    <a:pt x="2935" y="9188"/>
                  </a:lnTo>
                  <a:lnTo>
                    <a:pt x="2909" y="9170"/>
                  </a:lnTo>
                  <a:lnTo>
                    <a:pt x="2882" y="9152"/>
                  </a:lnTo>
                  <a:lnTo>
                    <a:pt x="2854" y="9136"/>
                  </a:lnTo>
                  <a:lnTo>
                    <a:pt x="2826" y="9120"/>
                  </a:lnTo>
                  <a:lnTo>
                    <a:pt x="2797" y="9104"/>
                  </a:lnTo>
                  <a:lnTo>
                    <a:pt x="2767" y="9090"/>
                  </a:lnTo>
                  <a:lnTo>
                    <a:pt x="2737" y="9077"/>
                  </a:lnTo>
                  <a:lnTo>
                    <a:pt x="2707" y="9065"/>
                  </a:lnTo>
                  <a:lnTo>
                    <a:pt x="2676" y="9054"/>
                  </a:lnTo>
                  <a:lnTo>
                    <a:pt x="2645" y="9044"/>
                  </a:lnTo>
                  <a:lnTo>
                    <a:pt x="2613" y="9035"/>
                  </a:lnTo>
                  <a:lnTo>
                    <a:pt x="2581" y="9027"/>
                  </a:lnTo>
                  <a:lnTo>
                    <a:pt x="2548" y="9020"/>
                  </a:lnTo>
                  <a:lnTo>
                    <a:pt x="1006" y="8712"/>
                  </a:lnTo>
                  <a:lnTo>
                    <a:pt x="1006" y="7347"/>
                  </a:lnTo>
                  <a:lnTo>
                    <a:pt x="2548" y="7039"/>
                  </a:lnTo>
                  <a:lnTo>
                    <a:pt x="2581" y="7032"/>
                  </a:lnTo>
                  <a:lnTo>
                    <a:pt x="2613" y="7024"/>
                  </a:lnTo>
                  <a:lnTo>
                    <a:pt x="2645" y="7015"/>
                  </a:lnTo>
                  <a:lnTo>
                    <a:pt x="2676" y="7005"/>
                  </a:lnTo>
                  <a:lnTo>
                    <a:pt x="2707" y="6994"/>
                  </a:lnTo>
                  <a:lnTo>
                    <a:pt x="2737" y="6982"/>
                  </a:lnTo>
                  <a:lnTo>
                    <a:pt x="2767" y="6969"/>
                  </a:lnTo>
                  <a:lnTo>
                    <a:pt x="2797" y="6955"/>
                  </a:lnTo>
                  <a:lnTo>
                    <a:pt x="2826" y="6939"/>
                  </a:lnTo>
                  <a:lnTo>
                    <a:pt x="2854" y="6923"/>
                  </a:lnTo>
                  <a:lnTo>
                    <a:pt x="2882" y="6907"/>
                  </a:lnTo>
                  <a:lnTo>
                    <a:pt x="2909" y="6889"/>
                  </a:lnTo>
                  <a:lnTo>
                    <a:pt x="2935" y="6871"/>
                  </a:lnTo>
                  <a:lnTo>
                    <a:pt x="2961" y="6852"/>
                  </a:lnTo>
                  <a:lnTo>
                    <a:pt x="2987" y="6832"/>
                  </a:lnTo>
                  <a:lnTo>
                    <a:pt x="3012" y="6812"/>
                  </a:lnTo>
                  <a:lnTo>
                    <a:pt x="3036" y="6790"/>
                  </a:lnTo>
                  <a:lnTo>
                    <a:pt x="3059" y="6768"/>
                  </a:lnTo>
                  <a:lnTo>
                    <a:pt x="3081" y="6745"/>
                  </a:lnTo>
                  <a:lnTo>
                    <a:pt x="3103" y="6721"/>
                  </a:lnTo>
                  <a:lnTo>
                    <a:pt x="3124" y="6697"/>
                  </a:lnTo>
                  <a:lnTo>
                    <a:pt x="3145" y="6672"/>
                  </a:lnTo>
                  <a:lnTo>
                    <a:pt x="3165" y="6645"/>
                  </a:lnTo>
                  <a:lnTo>
                    <a:pt x="3183" y="6618"/>
                  </a:lnTo>
                  <a:lnTo>
                    <a:pt x="3201" y="6591"/>
                  </a:lnTo>
                  <a:lnTo>
                    <a:pt x="3218" y="6564"/>
                  </a:lnTo>
                  <a:lnTo>
                    <a:pt x="3234" y="6535"/>
                  </a:lnTo>
                  <a:lnTo>
                    <a:pt x="3249" y="6506"/>
                  </a:lnTo>
                  <a:lnTo>
                    <a:pt x="3263" y="6477"/>
                  </a:lnTo>
                  <a:lnTo>
                    <a:pt x="3277" y="6447"/>
                  </a:lnTo>
                  <a:lnTo>
                    <a:pt x="3289" y="6416"/>
                  </a:lnTo>
                  <a:lnTo>
                    <a:pt x="3300" y="6384"/>
                  </a:lnTo>
                  <a:lnTo>
                    <a:pt x="3326" y="6315"/>
                  </a:lnTo>
                  <a:lnTo>
                    <a:pt x="3351" y="6247"/>
                  </a:lnTo>
                  <a:lnTo>
                    <a:pt x="3378" y="6179"/>
                  </a:lnTo>
                  <a:lnTo>
                    <a:pt x="3406" y="6110"/>
                  </a:lnTo>
                  <a:lnTo>
                    <a:pt x="3434" y="6043"/>
                  </a:lnTo>
                  <a:lnTo>
                    <a:pt x="3463" y="5977"/>
                  </a:lnTo>
                  <a:lnTo>
                    <a:pt x="3495" y="5911"/>
                  </a:lnTo>
                  <a:lnTo>
                    <a:pt x="3526" y="5845"/>
                  </a:lnTo>
                  <a:lnTo>
                    <a:pt x="3540" y="5815"/>
                  </a:lnTo>
                  <a:lnTo>
                    <a:pt x="3553" y="5784"/>
                  </a:lnTo>
                  <a:lnTo>
                    <a:pt x="3565" y="5754"/>
                  </a:lnTo>
                  <a:lnTo>
                    <a:pt x="3575" y="5723"/>
                  </a:lnTo>
                  <a:lnTo>
                    <a:pt x="3585" y="5692"/>
                  </a:lnTo>
                  <a:lnTo>
                    <a:pt x="3594" y="5660"/>
                  </a:lnTo>
                  <a:lnTo>
                    <a:pt x="3602" y="5629"/>
                  </a:lnTo>
                  <a:lnTo>
                    <a:pt x="3608" y="5597"/>
                  </a:lnTo>
                  <a:lnTo>
                    <a:pt x="3614" y="5564"/>
                  </a:lnTo>
                  <a:lnTo>
                    <a:pt x="3618" y="5532"/>
                  </a:lnTo>
                  <a:lnTo>
                    <a:pt x="3622" y="5500"/>
                  </a:lnTo>
                  <a:lnTo>
                    <a:pt x="3624" y="5468"/>
                  </a:lnTo>
                  <a:lnTo>
                    <a:pt x="3626" y="5436"/>
                  </a:lnTo>
                  <a:lnTo>
                    <a:pt x="3626" y="5403"/>
                  </a:lnTo>
                  <a:lnTo>
                    <a:pt x="3625" y="5371"/>
                  </a:lnTo>
                  <a:lnTo>
                    <a:pt x="3624" y="5339"/>
                  </a:lnTo>
                  <a:lnTo>
                    <a:pt x="3621" y="5306"/>
                  </a:lnTo>
                  <a:lnTo>
                    <a:pt x="3617" y="5274"/>
                  </a:lnTo>
                  <a:lnTo>
                    <a:pt x="3613" y="5243"/>
                  </a:lnTo>
                  <a:lnTo>
                    <a:pt x="3607" y="5211"/>
                  </a:lnTo>
                  <a:lnTo>
                    <a:pt x="3600" y="5179"/>
                  </a:lnTo>
                  <a:lnTo>
                    <a:pt x="3592" y="5148"/>
                  </a:lnTo>
                  <a:lnTo>
                    <a:pt x="3583" y="5117"/>
                  </a:lnTo>
                  <a:lnTo>
                    <a:pt x="3573" y="5086"/>
                  </a:lnTo>
                  <a:lnTo>
                    <a:pt x="3562" y="5056"/>
                  </a:lnTo>
                  <a:lnTo>
                    <a:pt x="3551" y="5024"/>
                  </a:lnTo>
                  <a:lnTo>
                    <a:pt x="3538" y="4995"/>
                  </a:lnTo>
                  <a:lnTo>
                    <a:pt x="3524" y="4965"/>
                  </a:lnTo>
                  <a:lnTo>
                    <a:pt x="3509" y="4936"/>
                  </a:lnTo>
                  <a:lnTo>
                    <a:pt x="3493" y="4907"/>
                  </a:lnTo>
                  <a:lnTo>
                    <a:pt x="3476" y="4879"/>
                  </a:lnTo>
                  <a:lnTo>
                    <a:pt x="3457" y="4851"/>
                  </a:lnTo>
                  <a:lnTo>
                    <a:pt x="2584" y="3544"/>
                  </a:lnTo>
                  <a:lnTo>
                    <a:pt x="3552" y="2578"/>
                  </a:lnTo>
                  <a:lnTo>
                    <a:pt x="4862" y="3450"/>
                  </a:lnTo>
                  <a:lnTo>
                    <a:pt x="4894" y="3470"/>
                  </a:lnTo>
                  <a:lnTo>
                    <a:pt x="4926" y="3489"/>
                  </a:lnTo>
                  <a:lnTo>
                    <a:pt x="4959" y="3507"/>
                  </a:lnTo>
                  <a:lnTo>
                    <a:pt x="4992" y="3523"/>
                  </a:lnTo>
                  <a:lnTo>
                    <a:pt x="5027" y="3538"/>
                  </a:lnTo>
                  <a:lnTo>
                    <a:pt x="5061" y="3552"/>
                  </a:lnTo>
                  <a:lnTo>
                    <a:pt x="5096" y="3564"/>
                  </a:lnTo>
                  <a:lnTo>
                    <a:pt x="5130" y="3576"/>
                  </a:lnTo>
                  <a:lnTo>
                    <a:pt x="5166" y="3586"/>
                  </a:lnTo>
                  <a:lnTo>
                    <a:pt x="5202" y="3594"/>
                  </a:lnTo>
                  <a:lnTo>
                    <a:pt x="5238" y="3601"/>
                  </a:lnTo>
                  <a:lnTo>
                    <a:pt x="5274" y="3607"/>
                  </a:lnTo>
                  <a:lnTo>
                    <a:pt x="5310" y="3612"/>
                  </a:lnTo>
                  <a:lnTo>
                    <a:pt x="5347" y="3615"/>
                  </a:lnTo>
                  <a:lnTo>
                    <a:pt x="5384" y="3617"/>
                  </a:lnTo>
                  <a:lnTo>
                    <a:pt x="5420" y="3618"/>
                  </a:lnTo>
                  <a:lnTo>
                    <a:pt x="5448" y="3617"/>
                  </a:lnTo>
                  <a:lnTo>
                    <a:pt x="5476" y="3616"/>
                  </a:lnTo>
                  <a:lnTo>
                    <a:pt x="5504" y="3614"/>
                  </a:lnTo>
                  <a:lnTo>
                    <a:pt x="5532" y="3612"/>
                  </a:lnTo>
                  <a:lnTo>
                    <a:pt x="5560" y="3608"/>
                  </a:lnTo>
                  <a:lnTo>
                    <a:pt x="5588" y="3604"/>
                  </a:lnTo>
                  <a:lnTo>
                    <a:pt x="5615" y="3599"/>
                  </a:lnTo>
                  <a:lnTo>
                    <a:pt x="5643" y="3593"/>
                  </a:lnTo>
                  <a:lnTo>
                    <a:pt x="5670" y="3586"/>
                  </a:lnTo>
                  <a:lnTo>
                    <a:pt x="5698" y="3579"/>
                  </a:lnTo>
                  <a:lnTo>
                    <a:pt x="5725" y="3571"/>
                  </a:lnTo>
                  <a:lnTo>
                    <a:pt x="5752" y="3562"/>
                  </a:lnTo>
                  <a:lnTo>
                    <a:pt x="5779" y="3552"/>
                  </a:lnTo>
                  <a:lnTo>
                    <a:pt x="5805" y="3542"/>
                  </a:lnTo>
                  <a:lnTo>
                    <a:pt x="5832" y="3531"/>
                  </a:lnTo>
                  <a:lnTo>
                    <a:pt x="5859" y="3518"/>
                  </a:lnTo>
                  <a:lnTo>
                    <a:pt x="5924" y="3487"/>
                  </a:lnTo>
                  <a:lnTo>
                    <a:pt x="5990" y="3457"/>
                  </a:lnTo>
                  <a:lnTo>
                    <a:pt x="6057" y="3428"/>
                  </a:lnTo>
                  <a:lnTo>
                    <a:pt x="6124" y="3398"/>
                  </a:lnTo>
                  <a:lnTo>
                    <a:pt x="6192" y="3370"/>
                  </a:lnTo>
                  <a:lnTo>
                    <a:pt x="6260" y="3344"/>
                  </a:lnTo>
                  <a:lnTo>
                    <a:pt x="6329" y="3318"/>
                  </a:lnTo>
                  <a:lnTo>
                    <a:pt x="6399" y="3293"/>
                  </a:lnTo>
                  <a:lnTo>
                    <a:pt x="6430" y="3282"/>
                  </a:lnTo>
                  <a:lnTo>
                    <a:pt x="6461" y="3270"/>
                  </a:lnTo>
                  <a:lnTo>
                    <a:pt x="6491" y="3256"/>
                  </a:lnTo>
                  <a:lnTo>
                    <a:pt x="6520" y="3242"/>
                  </a:lnTo>
                  <a:lnTo>
                    <a:pt x="6550" y="3227"/>
                  </a:lnTo>
                  <a:lnTo>
                    <a:pt x="6578" y="3211"/>
                  </a:lnTo>
                  <a:lnTo>
                    <a:pt x="6606" y="3194"/>
                  </a:lnTo>
                  <a:lnTo>
                    <a:pt x="6633" y="3176"/>
                  </a:lnTo>
                  <a:lnTo>
                    <a:pt x="6660" y="3158"/>
                  </a:lnTo>
                  <a:lnTo>
                    <a:pt x="6686" y="3138"/>
                  </a:lnTo>
                  <a:lnTo>
                    <a:pt x="6712" y="3117"/>
                  </a:lnTo>
                  <a:lnTo>
                    <a:pt x="6736" y="3096"/>
                  </a:lnTo>
                  <a:lnTo>
                    <a:pt x="6760" y="3074"/>
                  </a:lnTo>
                  <a:lnTo>
                    <a:pt x="6783" y="3052"/>
                  </a:lnTo>
                  <a:lnTo>
                    <a:pt x="6805" y="3029"/>
                  </a:lnTo>
                  <a:lnTo>
                    <a:pt x="6827" y="3005"/>
                  </a:lnTo>
                  <a:lnTo>
                    <a:pt x="6847" y="2980"/>
                  </a:lnTo>
                  <a:lnTo>
                    <a:pt x="6868" y="2955"/>
                  </a:lnTo>
                  <a:lnTo>
                    <a:pt x="6887" y="2929"/>
                  </a:lnTo>
                  <a:lnTo>
                    <a:pt x="6906" y="2903"/>
                  </a:lnTo>
                  <a:lnTo>
                    <a:pt x="6923" y="2876"/>
                  </a:lnTo>
                  <a:lnTo>
                    <a:pt x="6940" y="2847"/>
                  </a:lnTo>
                  <a:lnTo>
                    <a:pt x="6955" y="2819"/>
                  </a:lnTo>
                  <a:lnTo>
                    <a:pt x="6970" y="2790"/>
                  </a:lnTo>
                  <a:lnTo>
                    <a:pt x="6984" y="2761"/>
                  </a:lnTo>
                  <a:lnTo>
                    <a:pt x="6997" y="2731"/>
                  </a:lnTo>
                  <a:lnTo>
                    <a:pt x="7009" y="2701"/>
                  </a:lnTo>
                  <a:lnTo>
                    <a:pt x="7020" y="2670"/>
                  </a:lnTo>
                  <a:lnTo>
                    <a:pt x="7030" y="2639"/>
                  </a:lnTo>
                  <a:lnTo>
                    <a:pt x="7040" y="2608"/>
                  </a:lnTo>
                  <a:lnTo>
                    <a:pt x="7048" y="2575"/>
                  </a:lnTo>
                  <a:lnTo>
                    <a:pt x="7055" y="2542"/>
                  </a:lnTo>
                  <a:lnTo>
                    <a:pt x="7363" y="1004"/>
                  </a:lnTo>
                  <a:lnTo>
                    <a:pt x="8732" y="1004"/>
                  </a:lnTo>
                  <a:lnTo>
                    <a:pt x="9040" y="2542"/>
                  </a:lnTo>
                  <a:lnTo>
                    <a:pt x="9047" y="2575"/>
                  </a:lnTo>
                  <a:lnTo>
                    <a:pt x="9055" y="2608"/>
                  </a:lnTo>
                  <a:lnTo>
                    <a:pt x="9065" y="2639"/>
                  </a:lnTo>
                  <a:lnTo>
                    <a:pt x="9075" y="2670"/>
                  </a:lnTo>
                  <a:lnTo>
                    <a:pt x="9086" y="2701"/>
                  </a:lnTo>
                  <a:lnTo>
                    <a:pt x="9098" y="2731"/>
                  </a:lnTo>
                  <a:lnTo>
                    <a:pt x="9111" y="2761"/>
                  </a:lnTo>
                  <a:lnTo>
                    <a:pt x="9125" y="2790"/>
                  </a:lnTo>
                  <a:lnTo>
                    <a:pt x="9140" y="2819"/>
                  </a:lnTo>
                  <a:lnTo>
                    <a:pt x="9155" y="2847"/>
                  </a:lnTo>
                  <a:lnTo>
                    <a:pt x="9172" y="2876"/>
                  </a:lnTo>
                  <a:lnTo>
                    <a:pt x="9189" y="2903"/>
                  </a:lnTo>
                  <a:lnTo>
                    <a:pt x="9208" y="2929"/>
                  </a:lnTo>
                  <a:lnTo>
                    <a:pt x="9227" y="2955"/>
                  </a:lnTo>
                  <a:lnTo>
                    <a:pt x="9248" y="2980"/>
                  </a:lnTo>
                  <a:lnTo>
                    <a:pt x="9268" y="3005"/>
                  </a:lnTo>
                  <a:lnTo>
                    <a:pt x="9290" y="3029"/>
                  </a:lnTo>
                  <a:lnTo>
                    <a:pt x="9312" y="3052"/>
                  </a:lnTo>
                  <a:lnTo>
                    <a:pt x="9335" y="3074"/>
                  </a:lnTo>
                  <a:lnTo>
                    <a:pt x="9359" y="3096"/>
                  </a:lnTo>
                  <a:lnTo>
                    <a:pt x="9383" y="3117"/>
                  </a:lnTo>
                  <a:lnTo>
                    <a:pt x="9409" y="3138"/>
                  </a:lnTo>
                  <a:lnTo>
                    <a:pt x="9435" y="3158"/>
                  </a:lnTo>
                  <a:lnTo>
                    <a:pt x="9462" y="3176"/>
                  </a:lnTo>
                  <a:lnTo>
                    <a:pt x="9489" y="3194"/>
                  </a:lnTo>
                  <a:lnTo>
                    <a:pt x="9517" y="3211"/>
                  </a:lnTo>
                  <a:lnTo>
                    <a:pt x="9545" y="3227"/>
                  </a:lnTo>
                  <a:lnTo>
                    <a:pt x="9575" y="3242"/>
                  </a:lnTo>
                  <a:lnTo>
                    <a:pt x="9604" y="3256"/>
                  </a:lnTo>
                  <a:lnTo>
                    <a:pt x="9634" y="3270"/>
                  </a:lnTo>
                  <a:lnTo>
                    <a:pt x="9665" y="3282"/>
                  </a:lnTo>
                  <a:lnTo>
                    <a:pt x="9696" y="3293"/>
                  </a:lnTo>
                  <a:lnTo>
                    <a:pt x="9766" y="3318"/>
                  </a:lnTo>
                  <a:lnTo>
                    <a:pt x="9834" y="3344"/>
                  </a:lnTo>
                  <a:lnTo>
                    <a:pt x="9902" y="3370"/>
                  </a:lnTo>
                  <a:lnTo>
                    <a:pt x="9971" y="3398"/>
                  </a:lnTo>
                  <a:lnTo>
                    <a:pt x="10037" y="3427"/>
                  </a:lnTo>
                  <a:lnTo>
                    <a:pt x="10105" y="3456"/>
                  </a:lnTo>
                  <a:lnTo>
                    <a:pt x="10171" y="3487"/>
                  </a:lnTo>
                  <a:lnTo>
                    <a:pt x="10236" y="3518"/>
                  </a:lnTo>
                  <a:lnTo>
                    <a:pt x="10263" y="3530"/>
                  </a:lnTo>
                  <a:lnTo>
                    <a:pt x="10290" y="3541"/>
                  </a:lnTo>
                  <a:lnTo>
                    <a:pt x="10316" y="3552"/>
                  </a:lnTo>
                  <a:lnTo>
                    <a:pt x="10343" y="3562"/>
                  </a:lnTo>
                  <a:lnTo>
                    <a:pt x="10370" y="3571"/>
                  </a:lnTo>
                  <a:lnTo>
                    <a:pt x="10397" y="3579"/>
                  </a:lnTo>
                  <a:lnTo>
                    <a:pt x="10425" y="3586"/>
                  </a:lnTo>
                  <a:lnTo>
                    <a:pt x="10452" y="3593"/>
                  </a:lnTo>
                  <a:lnTo>
                    <a:pt x="10480" y="3599"/>
                  </a:lnTo>
                  <a:lnTo>
                    <a:pt x="10507" y="3604"/>
                  </a:lnTo>
                  <a:lnTo>
                    <a:pt x="10535" y="3608"/>
                  </a:lnTo>
                  <a:lnTo>
                    <a:pt x="10563" y="3612"/>
                  </a:lnTo>
                  <a:lnTo>
                    <a:pt x="10592" y="3614"/>
                  </a:lnTo>
                  <a:lnTo>
                    <a:pt x="10620" y="3616"/>
                  </a:lnTo>
                  <a:lnTo>
                    <a:pt x="10648" y="3617"/>
                  </a:lnTo>
                  <a:lnTo>
                    <a:pt x="10676" y="3618"/>
                  </a:lnTo>
                  <a:lnTo>
                    <a:pt x="10712" y="3617"/>
                  </a:lnTo>
                  <a:lnTo>
                    <a:pt x="10748" y="3615"/>
                  </a:lnTo>
                  <a:lnTo>
                    <a:pt x="10786" y="3612"/>
                  </a:lnTo>
                  <a:lnTo>
                    <a:pt x="10822" y="3607"/>
                  </a:lnTo>
                  <a:lnTo>
                    <a:pt x="10858" y="3601"/>
                  </a:lnTo>
                  <a:lnTo>
                    <a:pt x="10894" y="3594"/>
                  </a:lnTo>
                  <a:lnTo>
                    <a:pt x="10930" y="3586"/>
                  </a:lnTo>
                  <a:lnTo>
                    <a:pt x="10965" y="3576"/>
                  </a:lnTo>
                  <a:lnTo>
                    <a:pt x="11000" y="3564"/>
                  </a:lnTo>
                  <a:lnTo>
                    <a:pt x="11035" y="3552"/>
                  </a:lnTo>
                  <a:lnTo>
                    <a:pt x="11069" y="3538"/>
                  </a:lnTo>
                  <a:lnTo>
                    <a:pt x="11103" y="3523"/>
                  </a:lnTo>
                  <a:lnTo>
                    <a:pt x="11137" y="3507"/>
                  </a:lnTo>
                  <a:lnTo>
                    <a:pt x="11169" y="3489"/>
                  </a:lnTo>
                  <a:lnTo>
                    <a:pt x="11202" y="3470"/>
                  </a:lnTo>
                  <a:lnTo>
                    <a:pt x="11233" y="3450"/>
                  </a:lnTo>
                  <a:lnTo>
                    <a:pt x="12543" y="2578"/>
                  </a:lnTo>
                  <a:lnTo>
                    <a:pt x="13511" y="3544"/>
                  </a:lnTo>
                  <a:lnTo>
                    <a:pt x="12638" y="4851"/>
                  </a:lnTo>
                  <a:lnTo>
                    <a:pt x="12619" y="4879"/>
                  </a:lnTo>
                  <a:lnTo>
                    <a:pt x="12602" y="4907"/>
                  </a:lnTo>
                  <a:lnTo>
                    <a:pt x="12586" y="4936"/>
                  </a:lnTo>
                  <a:lnTo>
                    <a:pt x="12571" y="4965"/>
                  </a:lnTo>
                  <a:lnTo>
                    <a:pt x="12557" y="4995"/>
                  </a:lnTo>
                  <a:lnTo>
                    <a:pt x="12544" y="5024"/>
                  </a:lnTo>
                  <a:lnTo>
                    <a:pt x="12533" y="5056"/>
                  </a:lnTo>
                  <a:lnTo>
                    <a:pt x="12522" y="5086"/>
                  </a:lnTo>
                  <a:lnTo>
                    <a:pt x="12512" y="5117"/>
                  </a:lnTo>
                  <a:lnTo>
                    <a:pt x="12503" y="5148"/>
                  </a:lnTo>
                  <a:lnTo>
                    <a:pt x="12495" y="5179"/>
                  </a:lnTo>
                  <a:lnTo>
                    <a:pt x="12489" y="5211"/>
                  </a:lnTo>
                  <a:lnTo>
                    <a:pt x="12483" y="5242"/>
                  </a:lnTo>
                  <a:lnTo>
                    <a:pt x="12478" y="5274"/>
                  </a:lnTo>
                  <a:lnTo>
                    <a:pt x="12474" y="5306"/>
                  </a:lnTo>
                  <a:lnTo>
                    <a:pt x="12472" y="5339"/>
                  </a:lnTo>
                  <a:lnTo>
                    <a:pt x="12470" y="5371"/>
                  </a:lnTo>
                  <a:lnTo>
                    <a:pt x="12469" y="5403"/>
                  </a:lnTo>
                  <a:lnTo>
                    <a:pt x="12470" y="5435"/>
                  </a:lnTo>
                  <a:lnTo>
                    <a:pt x="12471" y="5467"/>
                  </a:lnTo>
                  <a:lnTo>
                    <a:pt x="12473" y="5500"/>
                  </a:lnTo>
                  <a:lnTo>
                    <a:pt x="12477" y="5532"/>
                  </a:lnTo>
                  <a:lnTo>
                    <a:pt x="12481" y="5563"/>
                  </a:lnTo>
                  <a:lnTo>
                    <a:pt x="12487" y="5596"/>
                  </a:lnTo>
                  <a:lnTo>
                    <a:pt x="12494" y="5628"/>
                  </a:lnTo>
                  <a:lnTo>
                    <a:pt x="12501" y="5660"/>
                  </a:lnTo>
                  <a:lnTo>
                    <a:pt x="12510" y="5691"/>
                  </a:lnTo>
                  <a:lnTo>
                    <a:pt x="12519" y="5722"/>
                  </a:lnTo>
                  <a:lnTo>
                    <a:pt x="12530" y="5753"/>
                  </a:lnTo>
                  <a:lnTo>
                    <a:pt x="12542" y="5784"/>
                  </a:lnTo>
                  <a:lnTo>
                    <a:pt x="12555" y="5814"/>
                  </a:lnTo>
                  <a:lnTo>
                    <a:pt x="12569" y="5844"/>
                  </a:lnTo>
                  <a:lnTo>
                    <a:pt x="12600" y="5910"/>
                  </a:lnTo>
                  <a:lnTo>
                    <a:pt x="12631" y="5976"/>
                  </a:lnTo>
                  <a:lnTo>
                    <a:pt x="12661" y="6043"/>
                  </a:lnTo>
                  <a:lnTo>
                    <a:pt x="12689" y="6110"/>
                  </a:lnTo>
                  <a:lnTo>
                    <a:pt x="12717" y="6178"/>
                  </a:lnTo>
                  <a:lnTo>
                    <a:pt x="12744" y="6246"/>
                  </a:lnTo>
                  <a:lnTo>
                    <a:pt x="12769" y="6315"/>
                  </a:lnTo>
                  <a:lnTo>
                    <a:pt x="12795" y="6384"/>
                  </a:lnTo>
                  <a:lnTo>
                    <a:pt x="12807" y="6416"/>
                  </a:lnTo>
                  <a:lnTo>
                    <a:pt x="12819" y="6446"/>
                  </a:lnTo>
                  <a:lnTo>
                    <a:pt x="12832" y="6476"/>
                  </a:lnTo>
                  <a:lnTo>
                    <a:pt x="12846" y="6506"/>
                  </a:lnTo>
                  <a:lnTo>
                    <a:pt x="12861" y="6535"/>
                  </a:lnTo>
                  <a:lnTo>
                    <a:pt x="12877" y="6563"/>
                  </a:lnTo>
                  <a:lnTo>
                    <a:pt x="12894" y="6591"/>
                  </a:lnTo>
                  <a:lnTo>
                    <a:pt x="12912" y="6618"/>
                  </a:lnTo>
                  <a:lnTo>
                    <a:pt x="12931" y="6644"/>
                  </a:lnTo>
                  <a:lnTo>
                    <a:pt x="12950" y="6671"/>
                  </a:lnTo>
                  <a:lnTo>
                    <a:pt x="12971" y="6696"/>
                  </a:lnTo>
                  <a:lnTo>
                    <a:pt x="12992" y="6721"/>
                  </a:lnTo>
                  <a:lnTo>
                    <a:pt x="13014" y="6744"/>
                  </a:lnTo>
                  <a:lnTo>
                    <a:pt x="13036" y="6767"/>
                  </a:lnTo>
                  <a:lnTo>
                    <a:pt x="13059" y="6790"/>
                  </a:lnTo>
                  <a:lnTo>
                    <a:pt x="13083" y="6811"/>
                  </a:lnTo>
                  <a:lnTo>
                    <a:pt x="13108" y="6832"/>
                  </a:lnTo>
                  <a:lnTo>
                    <a:pt x="13134" y="6852"/>
                  </a:lnTo>
                  <a:lnTo>
                    <a:pt x="13160" y="6871"/>
                  </a:lnTo>
                  <a:lnTo>
                    <a:pt x="13186" y="6889"/>
                  </a:lnTo>
                  <a:lnTo>
                    <a:pt x="13213" y="6907"/>
                  </a:lnTo>
                  <a:lnTo>
                    <a:pt x="13241" y="6923"/>
                  </a:lnTo>
                  <a:lnTo>
                    <a:pt x="13269" y="6939"/>
                  </a:lnTo>
                  <a:lnTo>
                    <a:pt x="13298" y="6955"/>
                  </a:lnTo>
                  <a:lnTo>
                    <a:pt x="13328" y="6968"/>
                  </a:lnTo>
                  <a:lnTo>
                    <a:pt x="13358" y="6981"/>
                  </a:lnTo>
                  <a:lnTo>
                    <a:pt x="13388" y="6993"/>
                  </a:lnTo>
                  <a:lnTo>
                    <a:pt x="13419" y="7004"/>
                  </a:lnTo>
                  <a:lnTo>
                    <a:pt x="13450" y="7014"/>
                  </a:lnTo>
                  <a:lnTo>
                    <a:pt x="13483" y="7024"/>
                  </a:lnTo>
                  <a:lnTo>
                    <a:pt x="13515" y="7032"/>
                  </a:lnTo>
                  <a:lnTo>
                    <a:pt x="13547" y="7039"/>
                  </a:lnTo>
                  <a:lnTo>
                    <a:pt x="15088" y="7347"/>
                  </a:lnTo>
                  <a:lnTo>
                    <a:pt x="15089" y="8712"/>
                  </a:lnTo>
                  <a:lnTo>
                    <a:pt x="13547" y="9020"/>
                  </a:lnTo>
                  <a:close/>
                  <a:moveTo>
                    <a:pt x="15286" y="6362"/>
                  </a:moveTo>
                  <a:lnTo>
                    <a:pt x="13745" y="6054"/>
                  </a:lnTo>
                  <a:lnTo>
                    <a:pt x="13715" y="5971"/>
                  </a:lnTo>
                  <a:lnTo>
                    <a:pt x="13684" y="5889"/>
                  </a:lnTo>
                  <a:lnTo>
                    <a:pt x="13652" y="5807"/>
                  </a:lnTo>
                  <a:lnTo>
                    <a:pt x="13618" y="5726"/>
                  </a:lnTo>
                  <a:lnTo>
                    <a:pt x="13584" y="5646"/>
                  </a:lnTo>
                  <a:lnTo>
                    <a:pt x="13548" y="5565"/>
                  </a:lnTo>
                  <a:lnTo>
                    <a:pt x="13512" y="5486"/>
                  </a:lnTo>
                  <a:lnTo>
                    <a:pt x="13475" y="5408"/>
                  </a:lnTo>
                  <a:lnTo>
                    <a:pt x="14348" y="4101"/>
                  </a:lnTo>
                  <a:lnTo>
                    <a:pt x="14372" y="4063"/>
                  </a:lnTo>
                  <a:lnTo>
                    <a:pt x="14394" y="4025"/>
                  </a:lnTo>
                  <a:lnTo>
                    <a:pt x="14414" y="3986"/>
                  </a:lnTo>
                  <a:lnTo>
                    <a:pt x="14433" y="3947"/>
                  </a:lnTo>
                  <a:lnTo>
                    <a:pt x="14449" y="3906"/>
                  </a:lnTo>
                  <a:lnTo>
                    <a:pt x="14464" y="3865"/>
                  </a:lnTo>
                  <a:lnTo>
                    <a:pt x="14476" y="3824"/>
                  </a:lnTo>
                  <a:lnTo>
                    <a:pt x="14489" y="3783"/>
                  </a:lnTo>
                  <a:lnTo>
                    <a:pt x="14498" y="3741"/>
                  </a:lnTo>
                  <a:lnTo>
                    <a:pt x="14505" y="3699"/>
                  </a:lnTo>
                  <a:lnTo>
                    <a:pt x="14511" y="3656"/>
                  </a:lnTo>
                  <a:lnTo>
                    <a:pt x="14515" y="3614"/>
                  </a:lnTo>
                  <a:lnTo>
                    <a:pt x="14517" y="3572"/>
                  </a:lnTo>
                  <a:lnTo>
                    <a:pt x="14517" y="3530"/>
                  </a:lnTo>
                  <a:lnTo>
                    <a:pt x="14515" y="3488"/>
                  </a:lnTo>
                  <a:lnTo>
                    <a:pt x="14512" y="3446"/>
                  </a:lnTo>
                  <a:lnTo>
                    <a:pt x="14507" y="3404"/>
                  </a:lnTo>
                  <a:lnTo>
                    <a:pt x="14500" y="3361"/>
                  </a:lnTo>
                  <a:lnTo>
                    <a:pt x="14492" y="3320"/>
                  </a:lnTo>
                  <a:lnTo>
                    <a:pt x="14480" y="3279"/>
                  </a:lnTo>
                  <a:lnTo>
                    <a:pt x="14468" y="3239"/>
                  </a:lnTo>
                  <a:lnTo>
                    <a:pt x="14455" y="3198"/>
                  </a:lnTo>
                  <a:lnTo>
                    <a:pt x="14439" y="3159"/>
                  </a:lnTo>
                  <a:lnTo>
                    <a:pt x="14422" y="3119"/>
                  </a:lnTo>
                  <a:lnTo>
                    <a:pt x="14403" y="3081"/>
                  </a:lnTo>
                  <a:lnTo>
                    <a:pt x="14382" y="3043"/>
                  </a:lnTo>
                  <a:lnTo>
                    <a:pt x="14360" y="3006"/>
                  </a:lnTo>
                  <a:lnTo>
                    <a:pt x="14336" y="2970"/>
                  </a:lnTo>
                  <a:lnTo>
                    <a:pt x="14309" y="2935"/>
                  </a:lnTo>
                  <a:lnTo>
                    <a:pt x="14282" y="2901"/>
                  </a:lnTo>
                  <a:lnTo>
                    <a:pt x="14253" y="2868"/>
                  </a:lnTo>
                  <a:lnTo>
                    <a:pt x="14222" y="2834"/>
                  </a:lnTo>
                  <a:lnTo>
                    <a:pt x="13254" y="1869"/>
                  </a:lnTo>
                  <a:lnTo>
                    <a:pt x="13236" y="1852"/>
                  </a:lnTo>
                  <a:lnTo>
                    <a:pt x="13217" y="1834"/>
                  </a:lnTo>
                  <a:lnTo>
                    <a:pt x="13198" y="1817"/>
                  </a:lnTo>
                  <a:lnTo>
                    <a:pt x="13179" y="1801"/>
                  </a:lnTo>
                  <a:lnTo>
                    <a:pt x="13159" y="1786"/>
                  </a:lnTo>
                  <a:lnTo>
                    <a:pt x="13139" y="1771"/>
                  </a:lnTo>
                  <a:lnTo>
                    <a:pt x="13118" y="1755"/>
                  </a:lnTo>
                  <a:lnTo>
                    <a:pt x="13097" y="1741"/>
                  </a:lnTo>
                  <a:lnTo>
                    <a:pt x="13076" y="1728"/>
                  </a:lnTo>
                  <a:lnTo>
                    <a:pt x="13055" y="1715"/>
                  </a:lnTo>
                  <a:lnTo>
                    <a:pt x="13034" y="1702"/>
                  </a:lnTo>
                  <a:lnTo>
                    <a:pt x="13012" y="1691"/>
                  </a:lnTo>
                  <a:lnTo>
                    <a:pt x="12990" y="1680"/>
                  </a:lnTo>
                  <a:lnTo>
                    <a:pt x="12968" y="1669"/>
                  </a:lnTo>
                  <a:lnTo>
                    <a:pt x="12945" y="1659"/>
                  </a:lnTo>
                  <a:lnTo>
                    <a:pt x="12923" y="1649"/>
                  </a:lnTo>
                  <a:lnTo>
                    <a:pt x="12900" y="1640"/>
                  </a:lnTo>
                  <a:lnTo>
                    <a:pt x="12877" y="1632"/>
                  </a:lnTo>
                  <a:lnTo>
                    <a:pt x="12854" y="1624"/>
                  </a:lnTo>
                  <a:lnTo>
                    <a:pt x="12831" y="1617"/>
                  </a:lnTo>
                  <a:lnTo>
                    <a:pt x="12808" y="1610"/>
                  </a:lnTo>
                  <a:lnTo>
                    <a:pt x="12783" y="1604"/>
                  </a:lnTo>
                  <a:lnTo>
                    <a:pt x="12759" y="1599"/>
                  </a:lnTo>
                  <a:lnTo>
                    <a:pt x="12736" y="1594"/>
                  </a:lnTo>
                  <a:lnTo>
                    <a:pt x="12712" y="1590"/>
                  </a:lnTo>
                  <a:lnTo>
                    <a:pt x="12688" y="1586"/>
                  </a:lnTo>
                  <a:lnTo>
                    <a:pt x="12664" y="1583"/>
                  </a:lnTo>
                  <a:lnTo>
                    <a:pt x="12640" y="1580"/>
                  </a:lnTo>
                  <a:lnTo>
                    <a:pt x="12615" y="1578"/>
                  </a:lnTo>
                  <a:lnTo>
                    <a:pt x="12591" y="1577"/>
                  </a:lnTo>
                  <a:lnTo>
                    <a:pt x="12566" y="1576"/>
                  </a:lnTo>
                  <a:lnTo>
                    <a:pt x="12542" y="1575"/>
                  </a:lnTo>
                  <a:lnTo>
                    <a:pt x="12506" y="1576"/>
                  </a:lnTo>
                  <a:lnTo>
                    <a:pt x="12470" y="1578"/>
                  </a:lnTo>
                  <a:lnTo>
                    <a:pt x="12433" y="1581"/>
                  </a:lnTo>
                  <a:lnTo>
                    <a:pt x="12398" y="1586"/>
                  </a:lnTo>
                  <a:lnTo>
                    <a:pt x="12362" y="1592"/>
                  </a:lnTo>
                  <a:lnTo>
                    <a:pt x="12326" y="1599"/>
                  </a:lnTo>
                  <a:lnTo>
                    <a:pt x="12291" y="1607"/>
                  </a:lnTo>
                  <a:lnTo>
                    <a:pt x="12255" y="1617"/>
                  </a:lnTo>
                  <a:lnTo>
                    <a:pt x="12220" y="1628"/>
                  </a:lnTo>
                  <a:lnTo>
                    <a:pt x="12185" y="1641"/>
                  </a:lnTo>
                  <a:lnTo>
                    <a:pt x="12151" y="1654"/>
                  </a:lnTo>
                  <a:lnTo>
                    <a:pt x="12117" y="1670"/>
                  </a:lnTo>
                  <a:lnTo>
                    <a:pt x="12083" y="1686"/>
                  </a:lnTo>
                  <a:lnTo>
                    <a:pt x="12050" y="1704"/>
                  </a:lnTo>
                  <a:lnTo>
                    <a:pt x="12018" y="1723"/>
                  </a:lnTo>
                  <a:lnTo>
                    <a:pt x="11986" y="1743"/>
                  </a:lnTo>
                  <a:lnTo>
                    <a:pt x="10676" y="2615"/>
                  </a:lnTo>
                  <a:lnTo>
                    <a:pt x="10597" y="2577"/>
                  </a:lnTo>
                  <a:lnTo>
                    <a:pt x="10517" y="2540"/>
                  </a:lnTo>
                  <a:lnTo>
                    <a:pt x="10437" y="2505"/>
                  </a:lnTo>
                  <a:lnTo>
                    <a:pt x="10356" y="2471"/>
                  </a:lnTo>
                  <a:lnTo>
                    <a:pt x="10275" y="2438"/>
                  </a:lnTo>
                  <a:lnTo>
                    <a:pt x="10192" y="2406"/>
                  </a:lnTo>
                  <a:lnTo>
                    <a:pt x="10110" y="2375"/>
                  </a:lnTo>
                  <a:lnTo>
                    <a:pt x="10026" y="2346"/>
                  </a:lnTo>
                  <a:lnTo>
                    <a:pt x="9718" y="808"/>
                  </a:lnTo>
                  <a:lnTo>
                    <a:pt x="9708" y="764"/>
                  </a:lnTo>
                  <a:lnTo>
                    <a:pt x="9697" y="721"/>
                  </a:lnTo>
                  <a:lnTo>
                    <a:pt x="9683" y="679"/>
                  </a:lnTo>
                  <a:lnTo>
                    <a:pt x="9668" y="638"/>
                  </a:lnTo>
                  <a:lnTo>
                    <a:pt x="9652" y="598"/>
                  </a:lnTo>
                  <a:lnTo>
                    <a:pt x="9633" y="559"/>
                  </a:lnTo>
                  <a:lnTo>
                    <a:pt x="9614" y="520"/>
                  </a:lnTo>
                  <a:lnTo>
                    <a:pt x="9592" y="483"/>
                  </a:lnTo>
                  <a:lnTo>
                    <a:pt x="9568" y="447"/>
                  </a:lnTo>
                  <a:lnTo>
                    <a:pt x="9544" y="413"/>
                  </a:lnTo>
                  <a:lnTo>
                    <a:pt x="9518" y="378"/>
                  </a:lnTo>
                  <a:lnTo>
                    <a:pt x="9491" y="345"/>
                  </a:lnTo>
                  <a:lnTo>
                    <a:pt x="9463" y="314"/>
                  </a:lnTo>
                  <a:lnTo>
                    <a:pt x="9433" y="284"/>
                  </a:lnTo>
                  <a:lnTo>
                    <a:pt x="9401" y="255"/>
                  </a:lnTo>
                  <a:lnTo>
                    <a:pt x="9369" y="228"/>
                  </a:lnTo>
                  <a:lnTo>
                    <a:pt x="9336" y="202"/>
                  </a:lnTo>
                  <a:lnTo>
                    <a:pt x="9302" y="177"/>
                  </a:lnTo>
                  <a:lnTo>
                    <a:pt x="9267" y="154"/>
                  </a:lnTo>
                  <a:lnTo>
                    <a:pt x="9229" y="131"/>
                  </a:lnTo>
                  <a:lnTo>
                    <a:pt x="9192" y="111"/>
                  </a:lnTo>
                  <a:lnTo>
                    <a:pt x="9154" y="92"/>
                  </a:lnTo>
                  <a:lnTo>
                    <a:pt x="9115" y="75"/>
                  </a:lnTo>
                  <a:lnTo>
                    <a:pt x="9075" y="60"/>
                  </a:lnTo>
                  <a:lnTo>
                    <a:pt x="9034" y="46"/>
                  </a:lnTo>
                  <a:lnTo>
                    <a:pt x="8993" y="34"/>
                  </a:lnTo>
                  <a:lnTo>
                    <a:pt x="8951" y="24"/>
                  </a:lnTo>
                  <a:lnTo>
                    <a:pt x="8908" y="15"/>
                  </a:lnTo>
                  <a:lnTo>
                    <a:pt x="8864" y="9"/>
                  </a:lnTo>
                  <a:lnTo>
                    <a:pt x="8821" y="4"/>
                  </a:lnTo>
                  <a:lnTo>
                    <a:pt x="8777" y="1"/>
                  </a:lnTo>
                  <a:lnTo>
                    <a:pt x="8732" y="0"/>
                  </a:lnTo>
                  <a:lnTo>
                    <a:pt x="7363" y="0"/>
                  </a:lnTo>
                  <a:lnTo>
                    <a:pt x="7318" y="1"/>
                  </a:lnTo>
                  <a:lnTo>
                    <a:pt x="7274" y="4"/>
                  </a:lnTo>
                  <a:lnTo>
                    <a:pt x="7231" y="9"/>
                  </a:lnTo>
                  <a:lnTo>
                    <a:pt x="7187" y="15"/>
                  </a:lnTo>
                  <a:lnTo>
                    <a:pt x="7144" y="24"/>
                  </a:lnTo>
                  <a:lnTo>
                    <a:pt x="7102" y="34"/>
                  </a:lnTo>
                  <a:lnTo>
                    <a:pt x="7061" y="46"/>
                  </a:lnTo>
                  <a:lnTo>
                    <a:pt x="7020" y="60"/>
                  </a:lnTo>
                  <a:lnTo>
                    <a:pt x="6980" y="75"/>
                  </a:lnTo>
                  <a:lnTo>
                    <a:pt x="6941" y="92"/>
                  </a:lnTo>
                  <a:lnTo>
                    <a:pt x="6903" y="111"/>
                  </a:lnTo>
                  <a:lnTo>
                    <a:pt x="6866" y="131"/>
                  </a:lnTo>
                  <a:lnTo>
                    <a:pt x="6829" y="154"/>
                  </a:lnTo>
                  <a:lnTo>
                    <a:pt x="6793" y="177"/>
                  </a:lnTo>
                  <a:lnTo>
                    <a:pt x="6759" y="202"/>
                  </a:lnTo>
                  <a:lnTo>
                    <a:pt x="6726" y="228"/>
                  </a:lnTo>
                  <a:lnTo>
                    <a:pt x="6694" y="255"/>
                  </a:lnTo>
                  <a:lnTo>
                    <a:pt x="6662" y="284"/>
                  </a:lnTo>
                  <a:lnTo>
                    <a:pt x="6633" y="314"/>
                  </a:lnTo>
                  <a:lnTo>
                    <a:pt x="6604" y="345"/>
                  </a:lnTo>
                  <a:lnTo>
                    <a:pt x="6577" y="378"/>
                  </a:lnTo>
                  <a:lnTo>
                    <a:pt x="6551" y="413"/>
                  </a:lnTo>
                  <a:lnTo>
                    <a:pt x="6527" y="447"/>
                  </a:lnTo>
                  <a:lnTo>
                    <a:pt x="6503" y="483"/>
                  </a:lnTo>
                  <a:lnTo>
                    <a:pt x="6482" y="520"/>
                  </a:lnTo>
                  <a:lnTo>
                    <a:pt x="6462" y="559"/>
                  </a:lnTo>
                  <a:lnTo>
                    <a:pt x="6444" y="598"/>
                  </a:lnTo>
                  <a:lnTo>
                    <a:pt x="6427" y="638"/>
                  </a:lnTo>
                  <a:lnTo>
                    <a:pt x="6412" y="679"/>
                  </a:lnTo>
                  <a:lnTo>
                    <a:pt x="6398" y="721"/>
                  </a:lnTo>
                  <a:lnTo>
                    <a:pt x="6387" y="764"/>
                  </a:lnTo>
                  <a:lnTo>
                    <a:pt x="6377" y="808"/>
                  </a:lnTo>
                  <a:lnTo>
                    <a:pt x="6069" y="2346"/>
                  </a:lnTo>
                  <a:lnTo>
                    <a:pt x="5985" y="2375"/>
                  </a:lnTo>
                  <a:lnTo>
                    <a:pt x="5903" y="2406"/>
                  </a:lnTo>
                  <a:lnTo>
                    <a:pt x="5820" y="2438"/>
                  </a:lnTo>
                  <a:lnTo>
                    <a:pt x="5739" y="2471"/>
                  </a:lnTo>
                  <a:lnTo>
                    <a:pt x="5658" y="2505"/>
                  </a:lnTo>
                  <a:lnTo>
                    <a:pt x="5578" y="2540"/>
                  </a:lnTo>
                  <a:lnTo>
                    <a:pt x="5499" y="2577"/>
                  </a:lnTo>
                  <a:lnTo>
                    <a:pt x="5420" y="2615"/>
                  </a:lnTo>
                  <a:lnTo>
                    <a:pt x="4110" y="1743"/>
                  </a:lnTo>
                  <a:lnTo>
                    <a:pt x="4078" y="1723"/>
                  </a:lnTo>
                  <a:lnTo>
                    <a:pt x="4046" y="1704"/>
                  </a:lnTo>
                  <a:lnTo>
                    <a:pt x="4012" y="1686"/>
                  </a:lnTo>
                  <a:lnTo>
                    <a:pt x="3978" y="1670"/>
                  </a:lnTo>
                  <a:lnTo>
                    <a:pt x="3944" y="1654"/>
                  </a:lnTo>
                  <a:lnTo>
                    <a:pt x="3910" y="1641"/>
                  </a:lnTo>
                  <a:lnTo>
                    <a:pt x="3875" y="1628"/>
                  </a:lnTo>
                  <a:lnTo>
                    <a:pt x="3840" y="1617"/>
                  </a:lnTo>
                  <a:lnTo>
                    <a:pt x="3804" y="1607"/>
                  </a:lnTo>
                  <a:lnTo>
                    <a:pt x="3769" y="1599"/>
                  </a:lnTo>
                  <a:lnTo>
                    <a:pt x="3733" y="1592"/>
                  </a:lnTo>
                  <a:lnTo>
                    <a:pt x="3698" y="1586"/>
                  </a:lnTo>
                  <a:lnTo>
                    <a:pt x="3662" y="1581"/>
                  </a:lnTo>
                  <a:lnTo>
                    <a:pt x="3625" y="1578"/>
                  </a:lnTo>
                  <a:lnTo>
                    <a:pt x="3589" y="1576"/>
                  </a:lnTo>
                  <a:lnTo>
                    <a:pt x="3553" y="1575"/>
                  </a:lnTo>
                  <a:lnTo>
                    <a:pt x="3529" y="1576"/>
                  </a:lnTo>
                  <a:lnTo>
                    <a:pt x="3504" y="1577"/>
                  </a:lnTo>
                  <a:lnTo>
                    <a:pt x="3480" y="1578"/>
                  </a:lnTo>
                  <a:lnTo>
                    <a:pt x="3455" y="1580"/>
                  </a:lnTo>
                  <a:lnTo>
                    <a:pt x="3431" y="1583"/>
                  </a:lnTo>
                  <a:lnTo>
                    <a:pt x="3407" y="1586"/>
                  </a:lnTo>
                  <a:lnTo>
                    <a:pt x="3383" y="1590"/>
                  </a:lnTo>
                  <a:lnTo>
                    <a:pt x="3359" y="1594"/>
                  </a:lnTo>
                  <a:lnTo>
                    <a:pt x="3336" y="1599"/>
                  </a:lnTo>
                  <a:lnTo>
                    <a:pt x="3312" y="1604"/>
                  </a:lnTo>
                  <a:lnTo>
                    <a:pt x="3288" y="1610"/>
                  </a:lnTo>
                  <a:lnTo>
                    <a:pt x="3264" y="1617"/>
                  </a:lnTo>
                  <a:lnTo>
                    <a:pt x="3241" y="1624"/>
                  </a:lnTo>
                  <a:lnTo>
                    <a:pt x="3218" y="1632"/>
                  </a:lnTo>
                  <a:lnTo>
                    <a:pt x="3195" y="1640"/>
                  </a:lnTo>
                  <a:lnTo>
                    <a:pt x="3173" y="1649"/>
                  </a:lnTo>
                  <a:lnTo>
                    <a:pt x="3150" y="1659"/>
                  </a:lnTo>
                  <a:lnTo>
                    <a:pt x="3127" y="1669"/>
                  </a:lnTo>
                  <a:lnTo>
                    <a:pt x="3105" y="1680"/>
                  </a:lnTo>
                  <a:lnTo>
                    <a:pt x="3083" y="1691"/>
                  </a:lnTo>
                  <a:lnTo>
                    <a:pt x="3061" y="1702"/>
                  </a:lnTo>
                  <a:lnTo>
                    <a:pt x="3040" y="1715"/>
                  </a:lnTo>
                  <a:lnTo>
                    <a:pt x="3019" y="1728"/>
                  </a:lnTo>
                  <a:lnTo>
                    <a:pt x="2998" y="1741"/>
                  </a:lnTo>
                  <a:lnTo>
                    <a:pt x="2978" y="1755"/>
                  </a:lnTo>
                  <a:lnTo>
                    <a:pt x="2956" y="1771"/>
                  </a:lnTo>
                  <a:lnTo>
                    <a:pt x="2936" y="1786"/>
                  </a:lnTo>
                  <a:lnTo>
                    <a:pt x="2917" y="1801"/>
                  </a:lnTo>
                  <a:lnTo>
                    <a:pt x="2897" y="1817"/>
                  </a:lnTo>
                  <a:lnTo>
                    <a:pt x="2878" y="1834"/>
                  </a:lnTo>
                  <a:lnTo>
                    <a:pt x="2860" y="1852"/>
                  </a:lnTo>
                  <a:lnTo>
                    <a:pt x="2841" y="1869"/>
                  </a:lnTo>
                  <a:lnTo>
                    <a:pt x="1873" y="2834"/>
                  </a:lnTo>
                  <a:lnTo>
                    <a:pt x="1843" y="2868"/>
                  </a:lnTo>
                  <a:lnTo>
                    <a:pt x="1814" y="2901"/>
                  </a:lnTo>
                  <a:lnTo>
                    <a:pt x="1786" y="2935"/>
                  </a:lnTo>
                  <a:lnTo>
                    <a:pt x="1759" y="2970"/>
                  </a:lnTo>
                  <a:lnTo>
                    <a:pt x="1735" y="3006"/>
                  </a:lnTo>
                  <a:lnTo>
                    <a:pt x="1713" y="3043"/>
                  </a:lnTo>
                  <a:lnTo>
                    <a:pt x="1692" y="3081"/>
                  </a:lnTo>
                  <a:lnTo>
                    <a:pt x="1673" y="3119"/>
                  </a:lnTo>
                  <a:lnTo>
                    <a:pt x="1656" y="3159"/>
                  </a:lnTo>
                  <a:lnTo>
                    <a:pt x="1641" y="3198"/>
                  </a:lnTo>
                  <a:lnTo>
                    <a:pt x="1627" y="3239"/>
                  </a:lnTo>
                  <a:lnTo>
                    <a:pt x="1615" y="3279"/>
                  </a:lnTo>
                  <a:lnTo>
                    <a:pt x="1604" y="3320"/>
                  </a:lnTo>
                  <a:lnTo>
                    <a:pt x="1595" y="3361"/>
                  </a:lnTo>
                  <a:lnTo>
                    <a:pt x="1588" y="3404"/>
                  </a:lnTo>
                  <a:lnTo>
                    <a:pt x="1583" y="3446"/>
                  </a:lnTo>
                  <a:lnTo>
                    <a:pt x="1580" y="3488"/>
                  </a:lnTo>
                  <a:lnTo>
                    <a:pt x="1579" y="3530"/>
                  </a:lnTo>
                  <a:lnTo>
                    <a:pt x="1579" y="3572"/>
                  </a:lnTo>
                  <a:lnTo>
                    <a:pt x="1581" y="3614"/>
                  </a:lnTo>
                  <a:lnTo>
                    <a:pt x="1585" y="3656"/>
                  </a:lnTo>
                  <a:lnTo>
                    <a:pt x="1590" y="3699"/>
                  </a:lnTo>
                  <a:lnTo>
                    <a:pt x="1598" y="3741"/>
                  </a:lnTo>
                  <a:lnTo>
                    <a:pt x="1607" y="3783"/>
                  </a:lnTo>
                  <a:lnTo>
                    <a:pt x="1619" y="3824"/>
                  </a:lnTo>
                  <a:lnTo>
                    <a:pt x="1632" y="3865"/>
                  </a:lnTo>
                  <a:lnTo>
                    <a:pt x="1646" y="3906"/>
                  </a:lnTo>
                  <a:lnTo>
                    <a:pt x="1663" y="3947"/>
                  </a:lnTo>
                  <a:lnTo>
                    <a:pt x="1681" y="3986"/>
                  </a:lnTo>
                  <a:lnTo>
                    <a:pt x="1702" y="4025"/>
                  </a:lnTo>
                  <a:lnTo>
                    <a:pt x="1724" y="4063"/>
                  </a:lnTo>
                  <a:lnTo>
                    <a:pt x="1747" y="4101"/>
                  </a:lnTo>
                  <a:lnTo>
                    <a:pt x="2620" y="5408"/>
                  </a:lnTo>
                  <a:lnTo>
                    <a:pt x="2583" y="5486"/>
                  </a:lnTo>
                  <a:lnTo>
                    <a:pt x="2546" y="5565"/>
                  </a:lnTo>
                  <a:lnTo>
                    <a:pt x="2511" y="5646"/>
                  </a:lnTo>
                  <a:lnTo>
                    <a:pt x="2477" y="5726"/>
                  </a:lnTo>
                  <a:lnTo>
                    <a:pt x="2443" y="5807"/>
                  </a:lnTo>
                  <a:lnTo>
                    <a:pt x="2411" y="5890"/>
                  </a:lnTo>
                  <a:lnTo>
                    <a:pt x="2380" y="5972"/>
                  </a:lnTo>
                  <a:lnTo>
                    <a:pt x="2351" y="6055"/>
                  </a:lnTo>
                  <a:lnTo>
                    <a:pt x="809" y="6362"/>
                  </a:lnTo>
                  <a:lnTo>
                    <a:pt x="766" y="6372"/>
                  </a:lnTo>
                  <a:lnTo>
                    <a:pt x="722" y="6383"/>
                  </a:lnTo>
                  <a:lnTo>
                    <a:pt x="681" y="6398"/>
                  </a:lnTo>
                  <a:lnTo>
                    <a:pt x="640" y="6413"/>
                  </a:lnTo>
                  <a:lnTo>
                    <a:pt x="600" y="6429"/>
                  </a:lnTo>
                  <a:lnTo>
                    <a:pt x="559" y="6448"/>
                  </a:lnTo>
                  <a:lnTo>
                    <a:pt x="521" y="6467"/>
                  </a:lnTo>
                  <a:lnTo>
                    <a:pt x="484" y="6489"/>
                  </a:lnTo>
                  <a:lnTo>
                    <a:pt x="448" y="6512"/>
                  </a:lnTo>
                  <a:lnTo>
                    <a:pt x="412" y="6536"/>
                  </a:lnTo>
                  <a:lnTo>
                    <a:pt x="379" y="6562"/>
                  </a:lnTo>
                  <a:lnTo>
                    <a:pt x="346" y="6589"/>
                  </a:lnTo>
                  <a:lnTo>
                    <a:pt x="315" y="6617"/>
                  </a:lnTo>
                  <a:lnTo>
                    <a:pt x="285" y="6647"/>
                  </a:lnTo>
                  <a:lnTo>
                    <a:pt x="256" y="6679"/>
                  </a:lnTo>
                  <a:lnTo>
                    <a:pt x="228" y="6711"/>
                  </a:lnTo>
                  <a:lnTo>
                    <a:pt x="202" y="6744"/>
                  </a:lnTo>
                  <a:lnTo>
                    <a:pt x="177" y="6778"/>
                  </a:lnTo>
                  <a:lnTo>
                    <a:pt x="154" y="6813"/>
                  </a:lnTo>
                  <a:lnTo>
                    <a:pt x="132" y="6850"/>
                  </a:lnTo>
                  <a:lnTo>
                    <a:pt x="112" y="6887"/>
                  </a:lnTo>
                  <a:lnTo>
                    <a:pt x="93" y="6925"/>
                  </a:lnTo>
                  <a:lnTo>
                    <a:pt x="75" y="6965"/>
                  </a:lnTo>
                  <a:lnTo>
                    <a:pt x="60" y="7005"/>
                  </a:lnTo>
                  <a:lnTo>
                    <a:pt x="46" y="7045"/>
                  </a:lnTo>
                  <a:lnTo>
                    <a:pt x="34" y="7086"/>
                  </a:lnTo>
                  <a:lnTo>
                    <a:pt x="24" y="7128"/>
                  </a:lnTo>
                  <a:lnTo>
                    <a:pt x="15" y="7171"/>
                  </a:lnTo>
                  <a:lnTo>
                    <a:pt x="9" y="7215"/>
                  </a:lnTo>
                  <a:lnTo>
                    <a:pt x="4" y="7258"/>
                  </a:lnTo>
                  <a:lnTo>
                    <a:pt x="1" y="7302"/>
                  </a:lnTo>
                  <a:lnTo>
                    <a:pt x="0" y="7347"/>
                  </a:lnTo>
                  <a:lnTo>
                    <a:pt x="0" y="8712"/>
                  </a:lnTo>
                  <a:lnTo>
                    <a:pt x="1" y="8757"/>
                  </a:lnTo>
                  <a:lnTo>
                    <a:pt x="4" y="8801"/>
                  </a:lnTo>
                  <a:lnTo>
                    <a:pt x="9" y="8844"/>
                  </a:lnTo>
                  <a:lnTo>
                    <a:pt x="15" y="8888"/>
                  </a:lnTo>
                  <a:lnTo>
                    <a:pt x="24" y="8931"/>
                  </a:lnTo>
                  <a:lnTo>
                    <a:pt x="34" y="8972"/>
                  </a:lnTo>
                  <a:lnTo>
                    <a:pt x="46" y="9014"/>
                  </a:lnTo>
                  <a:lnTo>
                    <a:pt x="60" y="9054"/>
                  </a:lnTo>
                  <a:lnTo>
                    <a:pt x="75" y="9094"/>
                  </a:lnTo>
                  <a:lnTo>
                    <a:pt x="93" y="9134"/>
                  </a:lnTo>
                  <a:lnTo>
                    <a:pt x="112" y="9172"/>
                  </a:lnTo>
                  <a:lnTo>
                    <a:pt x="132" y="9209"/>
                  </a:lnTo>
                  <a:lnTo>
                    <a:pt x="154" y="9245"/>
                  </a:lnTo>
                  <a:lnTo>
                    <a:pt x="177" y="9280"/>
                  </a:lnTo>
                  <a:lnTo>
                    <a:pt x="202" y="9315"/>
                  </a:lnTo>
                  <a:lnTo>
                    <a:pt x="228" y="9348"/>
                  </a:lnTo>
                  <a:lnTo>
                    <a:pt x="256" y="9380"/>
                  </a:lnTo>
                  <a:lnTo>
                    <a:pt x="285" y="9412"/>
                  </a:lnTo>
                  <a:lnTo>
                    <a:pt x="315" y="9441"/>
                  </a:lnTo>
                  <a:lnTo>
                    <a:pt x="346" y="9470"/>
                  </a:lnTo>
                  <a:lnTo>
                    <a:pt x="379" y="9497"/>
                  </a:lnTo>
                  <a:lnTo>
                    <a:pt x="412" y="9523"/>
                  </a:lnTo>
                  <a:lnTo>
                    <a:pt x="448" y="9547"/>
                  </a:lnTo>
                  <a:lnTo>
                    <a:pt x="484" y="9570"/>
                  </a:lnTo>
                  <a:lnTo>
                    <a:pt x="521" y="9591"/>
                  </a:lnTo>
                  <a:lnTo>
                    <a:pt x="559" y="9611"/>
                  </a:lnTo>
                  <a:lnTo>
                    <a:pt x="600" y="9629"/>
                  </a:lnTo>
                  <a:lnTo>
                    <a:pt x="640" y="9646"/>
                  </a:lnTo>
                  <a:lnTo>
                    <a:pt x="681" y="9661"/>
                  </a:lnTo>
                  <a:lnTo>
                    <a:pt x="722" y="9675"/>
                  </a:lnTo>
                  <a:lnTo>
                    <a:pt x="766" y="9687"/>
                  </a:lnTo>
                  <a:lnTo>
                    <a:pt x="809" y="9697"/>
                  </a:lnTo>
                  <a:lnTo>
                    <a:pt x="2351" y="10004"/>
                  </a:lnTo>
                  <a:lnTo>
                    <a:pt x="2380" y="10087"/>
                  </a:lnTo>
                  <a:lnTo>
                    <a:pt x="2411" y="10169"/>
                  </a:lnTo>
                  <a:lnTo>
                    <a:pt x="2443" y="10252"/>
                  </a:lnTo>
                  <a:lnTo>
                    <a:pt x="2477" y="10333"/>
                  </a:lnTo>
                  <a:lnTo>
                    <a:pt x="2511" y="10413"/>
                  </a:lnTo>
                  <a:lnTo>
                    <a:pt x="2546" y="10494"/>
                  </a:lnTo>
                  <a:lnTo>
                    <a:pt x="2583" y="10573"/>
                  </a:lnTo>
                  <a:lnTo>
                    <a:pt x="2620" y="10651"/>
                  </a:lnTo>
                  <a:lnTo>
                    <a:pt x="1747" y="11957"/>
                  </a:lnTo>
                  <a:lnTo>
                    <a:pt x="1724" y="11995"/>
                  </a:lnTo>
                  <a:lnTo>
                    <a:pt x="1702" y="12033"/>
                  </a:lnTo>
                  <a:lnTo>
                    <a:pt x="1681" y="12072"/>
                  </a:lnTo>
                  <a:lnTo>
                    <a:pt x="1663" y="12111"/>
                  </a:lnTo>
                  <a:lnTo>
                    <a:pt x="1646" y="12153"/>
                  </a:lnTo>
                  <a:lnTo>
                    <a:pt x="1632" y="12193"/>
                  </a:lnTo>
                  <a:lnTo>
                    <a:pt x="1619" y="12234"/>
                  </a:lnTo>
                  <a:lnTo>
                    <a:pt x="1607" y="12275"/>
                  </a:lnTo>
                  <a:lnTo>
                    <a:pt x="1598" y="12317"/>
                  </a:lnTo>
                  <a:lnTo>
                    <a:pt x="1590" y="12359"/>
                  </a:lnTo>
                  <a:lnTo>
                    <a:pt x="1585" y="12402"/>
                  </a:lnTo>
                  <a:lnTo>
                    <a:pt x="1581" y="12444"/>
                  </a:lnTo>
                  <a:lnTo>
                    <a:pt x="1579" y="12486"/>
                  </a:lnTo>
                  <a:lnTo>
                    <a:pt x="1579" y="12528"/>
                  </a:lnTo>
                  <a:lnTo>
                    <a:pt x="1580" y="12571"/>
                  </a:lnTo>
                  <a:lnTo>
                    <a:pt x="1583" y="12613"/>
                  </a:lnTo>
                  <a:lnTo>
                    <a:pt x="1588" y="12654"/>
                  </a:lnTo>
                  <a:lnTo>
                    <a:pt x="1595" y="12697"/>
                  </a:lnTo>
                  <a:lnTo>
                    <a:pt x="1604" y="12738"/>
                  </a:lnTo>
                  <a:lnTo>
                    <a:pt x="1615" y="12779"/>
                  </a:lnTo>
                  <a:lnTo>
                    <a:pt x="1627" y="12820"/>
                  </a:lnTo>
                  <a:lnTo>
                    <a:pt x="1641" y="12860"/>
                  </a:lnTo>
                  <a:lnTo>
                    <a:pt x="1656" y="12900"/>
                  </a:lnTo>
                  <a:lnTo>
                    <a:pt x="1673" y="12940"/>
                  </a:lnTo>
                  <a:lnTo>
                    <a:pt x="1692" y="12978"/>
                  </a:lnTo>
                  <a:lnTo>
                    <a:pt x="1713" y="13016"/>
                  </a:lnTo>
                  <a:lnTo>
                    <a:pt x="1735" y="13052"/>
                  </a:lnTo>
                  <a:lnTo>
                    <a:pt x="1759" y="13088"/>
                  </a:lnTo>
                  <a:lnTo>
                    <a:pt x="1786" y="13124"/>
                  </a:lnTo>
                  <a:lnTo>
                    <a:pt x="1814" y="13158"/>
                  </a:lnTo>
                  <a:lnTo>
                    <a:pt x="1843" y="13191"/>
                  </a:lnTo>
                  <a:lnTo>
                    <a:pt x="1873" y="13224"/>
                  </a:lnTo>
                  <a:lnTo>
                    <a:pt x="2841" y="14189"/>
                  </a:lnTo>
                  <a:lnTo>
                    <a:pt x="2860" y="14207"/>
                  </a:lnTo>
                  <a:lnTo>
                    <a:pt x="2878" y="14224"/>
                  </a:lnTo>
                  <a:lnTo>
                    <a:pt x="2897" y="14241"/>
                  </a:lnTo>
                  <a:lnTo>
                    <a:pt x="2917" y="14257"/>
                  </a:lnTo>
                  <a:lnTo>
                    <a:pt x="2936" y="14273"/>
                  </a:lnTo>
                  <a:lnTo>
                    <a:pt x="2956" y="14288"/>
                  </a:lnTo>
                  <a:lnTo>
                    <a:pt x="2978" y="14303"/>
                  </a:lnTo>
                  <a:lnTo>
                    <a:pt x="2998" y="14317"/>
                  </a:lnTo>
                  <a:lnTo>
                    <a:pt x="3019" y="14331"/>
                  </a:lnTo>
                  <a:lnTo>
                    <a:pt x="3040" y="14344"/>
                  </a:lnTo>
                  <a:lnTo>
                    <a:pt x="3061" y="14356"/>
                  </a:lnTo>
                  <a:lnTo>
                    <a:pt x="3083" y="14368"/>
                  </a:lnTo>
                  <a:lnTo>
                    <a:pt x="3105" y="14379"/>
                  </a:lnTo>
                  <a:lnTo>
                    <a:pt x="3127" y="14389"/>
                  </a:lnTo>
                  <a:lnTo>
                    <a:pt x="3150" y="14399"/>
                  </a:lnTo>
                  <a:lnTo>
                    <a:pt x="3173" y="14409"/>
                  </a:lnTo>
                  <a:lnTo>
                    <a:pt x="3195" y="14418"/>
                  </a:lnTo>
                  <a:lnTo>
                    <a:pt x="3218" y="14426"/>
                  </a:lnTo>
                  <a:lnTo>
                    <a:pt x="3241" y="14434"/>
                  </a:lnTo>
                  <a:lnTo>
                    <a:pt x="3264" y="14441"/>
                  </a:lnTo>
                  <a:lnTo>
                    <a:pt x="3288" y="14448"/>
                  </a:lnTo>
                  <a:lnTo>
                    <a:pt x="3312" y="14454"/>
                  </a:lnTo>
                  <a:lnTo>
                    <a:pt x="3336" y="14459"/>
                  </a:lnTo>
                  <a:lnTo>
                    <a:pt x="3359" y="14464"/>
                  </a:lnTo>
                  <a:lnTo>
                    <a:pt x="3383" y="14469"/>
                  </a:lnTo>
                  <a:lnTo>
                    <a:pt x="3407" y="14473"/>
                  </a:lnTo>
                  <a:lnTo>
                    <a:pt x="3431" y="14476"/>
                  </a:lnTo>
                  <a:lnTo>
                    <a:pt x="3455" y="14478"/>
                  </a:lnTo>
                  <a:lnTo>
                    <a:pt x="3480" y="14480"/>
                  </a:lnTo>
                  <a:lnTo>
                    <a:pt x="3504" y="14482"/>
                  </a:lnTo>
                  <a:lnTo>
                    <a:pt x="3529" y="14483"/>
                  </a:lnTo>
                  <a:lnTo>
                    <a:pt x="3553" y="14483"/>
                  </a:lnTo>
                  <a:lnTo>
                    <a:pt x="3589" y="14482"/>
                  </a:lnTo>
                  <a:lnTo>
                    <a:pt x="3625" y="14480"/>
                  </a:lnTo>
                  <a:lnTo>
                    <a:pt x="3662" y="14477"/>
                  </a:lnTo>
                  <a:lnTo>
                    <a:pt x="3698" y="14473"/>
                  </a:lnTo>
                  <a:lnTo>
                    <a:pt x="3733" y="14467"/>
                  </a:lnTo>
                  <a:lnTo>
                    <a:pt x="3769" y="14460"/>
                  </a:lnTo>
                  <a:lnTo>
                    <a:pt x="3804" y="14451"/>
                  </a:lnTo>
                  <a:lnTo>
                    <a:pt x="3840" y="14441"/>
                  </a:lnTo>
                  <a:lnTo>
                    <a:pt x="3875" y="14430"/>
                  </a:lnTo>
                  <a:lnTo>
                    <a:pt x="3910" y="14418"/>
                  </a:lnTo>
                  <a:lnTo>
                    <a:pt x="3944" y="14404"/>
                  </a:lnTo>
                  <a:lnTo>
                    <a:pt x="3978" y="14389"/>
                  </a:lnTo>
                  <a:lnTo>
                    <a:pt x="4013" y="14372"/>
                  </a:lnTo>
                  <a:lnTo>
                    <a:pt x="4046" y="14355"/>
                  </a:lnTo>
                  <a:lnTo>
                    <a:pt x="4078" y="14336"/>
                  </a:lnTo>
                  <a:lnTo>
                    <a:pt x="4110" y="14315"/>
                  </a:lnTo>
                  <a:lnTo>
                    <a:pt x="5420" y="13443"/>
                  </a:lnTo>
                  <a:lnTo>
                    <a:pt x="5499" y="13482"/>
                  </a:lnTo>
                  <a:lnTo>
                    <a:pt x="5578" y="13518"/>
                  </a:lnTo>
                  <a:lnTo>
                    <a:pt x="5658" y="13553"/>
                  </a:lnTo>
                  <a:lnTo>
                    <a:pt x="5739" y="13587"/>
                  </a:lnTo>
                  <a:lnTo>
                    <a:pt x="5820" y="13620"/>
                  </a:lnTo>
                  <a:lnTo>
                    <a:pt x="5903" y="13652"/>
                  </a:lnTo>
                  <a:lnTo>
                    <a:pt x="5985" y="13683"/>
                  </a:lnTo>
                  <a:lnTo>
                    <a:pt x="6069" y="13713"/>
                  </a:lnTo>
                  <a:lnTo>
                    <a:pt x="6377" y="15251"/>
                  </a:lnTo>
                  <a:lnTo>
                    <a:pt x="6387" y="15295"/>
                  </a:lnTo>
                  <a:lnTo>
                    <a:pt x="6398" y="15337"/>
                  </a:lnTo>
                  <a:lnTo>
                    <a:pt x="6412" y="15380"/>
                  </a:lnTo>
                  <a:lnTo>
                    <a:pt x="6427" y="15421"/>
                  </a:lnTo>
                  <a:lnTo>
                    <a:pt x="6444" y="15461"/>
                  </a:lnTo>
                  <a:lnTo>
                    <a:pt x="6462" y="15500"/>
                  </a:lnTo>
                  <a:lnTo>
                    <a:pt x="6482" y="15538"/>
                  </a:lnTo>
                  <a:lnTo>
                    <a:pt x="6503" y="15575"/>
                  </a:lnTo>
                  <a:lnTo>
                    <a:pt x="6527" y="15611"/>
                  </a:lnTo>
                  <a:lnTo>
                    <a:pt x="6551" y="15646"/>
                  </a:lnTo>
                  <a:lnTo>
                    <a:pt x="6577" y="15681"/>
                  </a:lnTo>
                  <a:lnTo>
                    <a:pt x="6604" y="15713"/>
                  </a:lnTo>
                  <a:lnTo>
                    <a:pt x="6633" y="15744"/>
                  </a:lnTo>
                  <a:lnTo>
                    <a:pt x="6662" y="15774"/>
                  </a:lnTo>
                  <a:lnTo>
                    <a:pt x="6694" y="15803"/>
                  </a:lnTo>
                  <a:lnTo>
                    <a:pt x="6726" y="15831"/>
                  </a:lnTo>
                  <a:lnTo>
                    <a:pt x="6759" y="15857"/>
                  </a:lnTo>
                  <a:lnTo>
                    <a:pt x="6793" y="15881"/>
                  </a:lnTo>
                  <a:lnTo>
                    <a:pt x="6829" y="15904"/>
                  </a:lnTo>
                  <a:lnTo>
                    <a:pt x="6866" y="15927"/>
                  </a:lnTo>
                  <a:lnTo>
                    <a:pt x="6903" y="15947"/>
                  </a:lnTo>
                  <a:lnTo>
                    <a:pt x="6941" y="15966"/>
                  </a:lnTo>
                  <a:lnTo>
                    <a:pt x="6980" y="15983"/>
                  </a:lnTo>
                  <a:lnTo>
                    <a:pt x="7020" y="15998"/>
                  </a:lnTo>
                  <a:lnTo>
                    <a:pt x="7061" y="16012"/>
                  </a:lnTo>
                  <a:lnTo>
                    <a:pt x="7102" y="16024"/>
                  </a:lnTo>
                  <a:lnTo>
                    <a:pt x="7144" y="16034"/>
                  </a:lnTo>
                  <a:lnTo>
                    <a:pt x="7187" y="16043"/>
                  </a:lnTo>
                  <a:lnTo>
                    <a:pt x="7231" y="16049"/>
                  </a:lnTo>
                  <a:lnTo>
                    <a:pt x="7274" y="16054"/>
                  </a:lnTo>
                  <a:lnTo>
                    <a:pt x="7318" y="16057"/>
                  </a:lnTo>
                  <a:lnTo>
                    <a:pt x="7363" y="16058"/>
                  </a:lnTo>
                  <a:lnTo>
                    <a:pt x="8732" y="16058"/>
                  </a:lnTo>
                  <a:lnTo>
                    <a:pt x="8777" y="16057"/>
                  </a:lnTo>
                  <a:lnTo>
                    <a:pt x="8821" y="16054"/>
                  </a:lnTo>
                  <a:lnTo>
                    <a:pt x="8864" y="16049"/>
                  </a:lnTo>
                  <a:lnTo>
                    <a:pt x="8908" y="16043"/>
                  </a:lnTo>
                  <a:lnTo>
                    <a:pt x="8951" y="16034"/>
                  </a:lnTo>
                  <a:lnTo>
                    <a:pt x="8993" y="16024"/>
                  </a:lnTo>
                  <a:lnTo>
                    <a:pt x="9034" y="16012"/>
                  </a:lnTo>
                  <a:lnTo>
                    <a:pt x="9075" y="15998"/>
                  </a:lnTo>
                  <a:lnTo>
                    <a:pt x="9115" y="15983"/>
                  </a:lnTo>
                  <a:lnTo>
                    <a:pt x="9154" y="15966"/>
                  </a:lnTo>
                  <a:lnTo>
                    <a:pt x="9192" y="15947"/>
                  </a:lnTo>
                  <a:lnTo>
                    <a:pt x="9229" y="15927"/>
                  </a:lnTo>
                  <a:lnTo>
                    <a:pt x="9267" y="15904"/>
                  </a:lnTo>
                  <a:lnTo>
                    <a:pt x="9302" y="15881"/>
                  </a:lnTo>
                  <a:lnTo>
                    <a:pt x="9336" y="15857"/>
                  </a:lnTo>
                  <a:lnTo>
                    <a:pt x="9369" y="15831"/>
                  </a:lnTo>
                  <a:lnTo>
                    <a:pt x="9401" y="15803"/>
                  </a:lnTo>
                  <a:lnTo>
                    <a:pt x="9433" y="15774"/>
                  </a:lnTo>
                  <a:lnTo>
                    <a:pt x="9463" y="15744"/>
                  </a:lnTo>
                  <a:lnTo>
                    <a:pt x="9491" y="15713"/>
                  </a:lnTo>
                  <a:lnTo>
                    <a:pt x="9518" y="15681"/>
                  </a:lnTo>
                  <a:lnTo>
                    <a:pt x="9544" y="15646"/>
                  </a:lnTo>
                  <a:lnTo>
                    <a:pt x="9568" y="15611"/>
                  </a:lnTo>
                  <a:lnTo>
                    <a:pt x="9592" y="15575"/>
                  </a:lnTo>
                  <a:lnTo>
                    <a:pt x="9614" y="15538"/>
                  </a:lnTo>
                  <a:lnTo>
                    <a:pt x="9633" y="15500"/>
                  </a:lnTo>
                  <a:lnTo>
                    <a:pt x="9652" y="15461"/>
                  </a:lnTo>
                  <a:lnTo>
                    <a:pt x="9668" y="15421"/>
                  </a:lnTo>
                  <a:lnTo>
                    <a:pt x="9683" y="15380"/>
                  </a:lnTo>
                  <a:lnTo>
                    <a:pt x="9697" y="15337"/>
                  </a:lnTo>
                  <a:lnTo>
                    <a:pt x="9708" y="15295"/>
                  </a:lnTo>
                  <a:lnTo>
                    <a:pt x="9718" y="15251"/>
                  </a:lnTo>
                  <a:lnTo>
                    <a:pt x="10027" y="13713"/>
                  </a:lnTo>
                  <a:lnTo>
                    <a:pt x="10111" y="13683"/>
                  </a:lnTo>
                  <a:lnTo>
                    <a:pt x="10193" y="13652"/>
                  </a:lnTo>
                  <a:lnTo>
                    <a:pt x="10276" y="13620"/>
                  </a:lnTo>
                  <a:lnTo>
                    <a:pt x="10357" y="13587"/>
                  </a:lnTo>
                  <a:lnTo>
                    <a:pt x="10438" y="13553"/>
                  </a:lnTo>
                  <a:lnTo>
                    <a:pt x="10517" y="13518"/>
                  </a:lnTo>
                  <a:lnTo>
                    <a:pt x="10597" y="13481"/>
                  </a:lnTo>
                  <a:lnTo>
                    <a:pt x="10676" y="13443"/>
                  </a:lnTo>
                  <a:lnTo>
                    <a:pt x="11986" y="14315"/>
                  </a:lnTo>
                  <a:lnTo>
                    <a:pt x="12018" y="14336"/>
                  </a:lnTo>
                  <a:lnTo>
                    <a:pt x="12050" y="14355"/>
                  </a:lnTo>
                  <a:lnTo>
                    <a:pt x="12083" y="14372"/>
                  </a:lnTo>
                  <a:lnTo>
                    <a:pt x="12117" y="14389"/>
                  </a:lnTo>
                  <a:lnTo>
                    <a:pt x="12151" y="14404"/>
                  </a:lnTo>
                  <a:lnTo>
                    <a:pt x="12185" y="14418"/>
                  </a:lnTo>
                  <a:lnTo>
                    <a:pt x="12220" y="14430"/>
                  </a:lnTo>
                  <a:lnTo>
                    <a:pt x="12255" y="14441"/>
                  </a:lnTo>
                  <a:lnTo>
                    <a:pt x="12291" y="14451"/>
                  </a:lnTo>
                  <a:lnTo>
                    <a:pt x="12326" y="14460"/>
                  </a:lnTo>
                  <a:lnTo>
                    <a:pt x="12362" y="14467"/>
                  </a:lnTo>
                  <a:lnTo>
                    <a:pt x="12398" y="14473"/>
                  </a:lnTo>
                  <a:lnTo>
                    <a:pt x="12433" y="14477"/>
                  </a:lnTo>
                  <a:lnTo>
                    <a:pt x="12470" y="14480"/>
                  </a:lnTo>
                  <a:lnTo>
                    <a:pt x="12506" y="14482"/>
                  </a:lnTo>
                  <a:lnTo>
                    <a:pt x="12542" y="14483"/>
                  </a:lnTo>
                  <a:lnTo>
                    <a:pt x="12566" y="14483"/>
                  </a:lnTo>
                  <a:lnTo>
                    <a:pt x="12591" y="14482"/>
                  </a:lnTo>
                  <a:lnTo>
                    <a:pt x="12615" y="14480"/>
                  </a:lnTo>
                  <a:lnTo>
                    <a:pt x="12640" y="14478"/>
                  </a:lnTo>
                  <a:lnTo>
                    <a:pt x="12664" y="14476"/>
                  </a:lnTo>
                  <a:lnTo>
                    <a:pt x="12688" y="14473"/>
                  </a:lnTo>
                  <a:lnTo>
                    <a:pt x="12712" y="14469"/>
                  </a:lnTo>
                  <a:lnTo>
                    <a:pt x="12736" y="14464"/>
                  </a:lnTo>
                  <a:lnTo>
                    <a:pt x="12759" y="14459"/>
                  </a:lnTo>
                  <a:lnTo>
                    <a:pt x="12783" y="14454"/>
                  </a:lnTo>
                  <a:lnTo>
                    <a:pt x="12808" y="14448"/>
                  </a:lnTo>
                  <a:lnTo>
                    <a:pt x="12831" y="14441"/>
                  </a:lnTo>
                  <a:lnTo>
                    <a:pt x="12854" y="14434"/>
                  </a:lnTo>
                  <a:lnTo>
                    <a:pt x="12877" y="14426"/>
                  </a:lnTo>
                  <a:lnTo>
                    <a:pt x="12900" y="14418"/>
                  </a:lnTo>
                  <a:lnTo>
                    <a:pt x="12923" y="14409"/>
                  </a:lnTo>
                  <a:lnTo>
                    <a:pt x="12945" y="14399"/>
                  </a:lnTo>
                  <a:lnTo>
                    <a:pt x="12968" y="14389"/>
                  </a:lnTo>
                  <a:lnTo>
                    <a:pt x="12990" y="14379"/>
                  </a:lnTo>
                  <a:lnTo>
                    <a:pt x="13012" y="14368"/>
                  </a:lnTo>
                  <a:lnTo>
                    <a:pt x="13034" y="14356"/>
                  </a:lnTo>
                  <a:lnTo>
                    <a:pt x="13055" y="14344"/>
                  </a:lnTo>
                  <a:lnTo>
                    <a:pt x="13076" y="14331"/>
                  </a:lnTo>
                  <a:lnTo>
                    <a:pt x="13097" y="14317"/>
                  </a:lnTo>
                  <a:lnTo>
                    <a:pt x="13118" y="14303"/>
                  </a:lnTo>
                  <a:lnTo>
                    <a:pt x="13139" y="14288"/>
                  </a:lnTo>
                  <a:lnTo>
                    <a:pt x="13159" y="14273"/>
                  </a:lnTo>
                  <a:lnTo>
                    <a:pt x="13179" y="14257"/>
                  </a:lnTo>
                  <a:lnTo>
                    <a:pt x="13198" y="14241"/>
                  </a:lnTo>
                  <a:lnTo>
                    <a:pt x="13217" y="14224"/>
                  </a:lnTo>
                  <a:lnTo>
                    <a:pt x="13236" y="14207"/>
                  </a:lnTo>
                  <a:lnTo>
                    <a:pt x="13254" y="14189"/>
                  </a:lnTo>
                  <a:lnTo>
                    <a:pt x="14222" y="13224"/>
                  </a:lnTo>
                  <a:lnTo>
                    <a:pt x="14253" y="13191"/>
                  </a:lnTo>
                  <a:lnTo>
                    <a:pt x="14282" y="13158"/>
                  </a:lnTo>
                  <a:lnTo>
                    <a:pt x="14309" y="13124"/>
                  </a:lnTo>
                  <a:lnTo>
                    <a:pt x="14336" y="13088"/>
                  </a:lnTo>
                  <a:lnTo>
                    <a:pt x="14360" y="13052"/>
                  </a:lnTo>
                  <a:lnTo>
                    <a:pt x="14382" y="13016"/>
                  </a:lnTo>
                  <a:lnTo>
                    <a:pt x="14403" y="12978"/>
                  </a:lnTo>
                  <a:lnTo>
                    <a:pt x="14422" y="12940"/>
                  </a:lnTo>
                  <a:lnTo>
                    <a:pt x="14439" y="12900"/>
                  </a:lnTo>
                  <a:lnTo>
                    <a:pt x="14455" y="12860"/>
                  </a:lnTo>
                  <a:lnTo>
                    <a:pt x="14468" y="12820"/>
                  </a:lnTo>
                  <a:lnTo>
                    <a:pt x="14480" y="12779"/>
                  </a:lnTo>
                  <a:lnTo>
                    <a:pt x="14492" y="12738"/>
                  </a:lnTo>
                  <a:lnTo>
                    <a:pt x="14500" y="12697"/>
                  </a:lnTo>
                  <a:lnTo>
                    <a:pt x="14507" y="12654"/>
                  </a:lnTo>
                  <a:lnTo>
                    <a:pt x="14512" y="12613"/>
                  </a:lnTo>
                  <a:lnTo>
                    <a:pt x="14515" y="12571"/>
                  </a:lnTo>
                  <a:lnTo>
                    <a:pt x="14517" y="12528"/>
                  </a:lnTo>
                  <a:lnTo>
                    <a:pt x="14517" y="12486"/>
                  </a:lnTo>
                  <a:lnTo>
                    <a:pt x="14515" y="12444"/>
                  </a:lnTo>
                  <a:lnTo>
                    <a:pt x="14511" y="12402"/>
                  </a:lnTo>
                  <a:lnTo>
                    <a:pt x="14505" y="12359"/>
                  </a:lnTo>
                  <a:lnTo>
                    <a:pt x="14498" y="12317"/>
                  </a:lnTo>
                  <a:lnTo>
                    <a:pt x="14489" y="12275"/>
                  </a:lnTo>
                  <a:lnTo>
                    <a:pt x="14476" y="12234"/>
                  </a:lnTo>
                  <a:lnTo>
                    <a:pt x="14464" y="12193"/>
                  </a:lnTo>
                  <a:lnTo>
                    <a:pt x="14449" y="12153"/>
                  </a:lnTo>
                  <a:lnTo>
                    <a:pt x="14433" y="12111"/>
                  </a:lnTo>
                  <a:lnTo>
                    <a:pt x="14414" y="12072"/>
                  </a:lnTo>
                  <a:lnTo>
                    <a:pt x="14394" y="12033"/>
                  </a:lnTo>
                  <a:lnTo>
                    <a:pt x="14372" y="11995"/>
                  </a:lnTo>
                  <a:lnTo>
                    <a:pt x="14348" y="11957"/>
                  </a:lnTo>
                  <a:lnTo>
                    <a:pt x="13475" y="10651"/>
                  </a:lnTo>
                  <a:lnTo>
                    <a:pt x="13512" y="10572"/>
                  </a:lnTo>
                  <a:lnTo>
                    <a:pt x="13549" y="10493"/>
                  </a:lnTo>
                  <a:lnTo>
                    <a:pt x="13584" y="10413"/>
                  </a:lnTo>
                  <a:lnTo>
                    <a:pt x="13618" y="10332"/>
                  </a:lnTo>
                  <a:lnTo>
                    <a:pt x="13652" y="10251"/>
                  </a:lnTo>
                  <a:lnTo>
                    <a:pt x="13684" y="10169"/>
                  </a:lnTo>
                  <a:lnTo>
                    <a:pt x="13715" y="10087"/>
                  </a:lnTo>
                  <a:lnTo>
                    <a:pt x="13745" y="10004"/>
                  </a:lnTo>
                  <a:lnTo>
                    <a:pt x="15286" y="9697"/>
                  </a:lnTo>
                  <a:lnTo>
                    <a:pt x="15329" y="9687"/>
                  </a:lnTo>
                  <a:lnTo>
                    <a:pt x="15373" y="9675"/>
                  </a:lnTo>
                  <a:lnTo>
                    <a:pt x="15414" y="9661"/>
                  </a:lnTo>
                  <a:lnTo>
                    <a:pt x="15455" y="9646"/>
                  </a:lnTo>
                  <a:lnTo>
                    <a:pt x="15495" y="9629"/>
                  </a:lnTo>
                  <a:lnTo>
                    <a:pt x="15536" y="9611"/>
                  </a:lnTo>
                  <a:lnTo>
                    <a:pt x="15574" y="9591"/>
                  </a:lnTo>
                  <a:lnTo>
                    <a:pt x="15611" y="9570"/>
                  </a:lnTo>
                  <a:lnTo>
                    <a:pt x="15647" y="9547"/>
                  </a:lnTo>
                  <a:lnTo>
                    <a:pt x="15683" y="9523"/>
                  </a:lnTo>
                  <a:lnTo>
                    <a:pt x="15716" y="9497"/>
                  </a:lnTo>
                  <a:lnTo>
                    <a:pt x="15749" y="9470"/>
                  </a:lnTo>
                  <a:lnTo>
                    <a:pt x="15780" y="9441"/>
                  </a:lnTo>
                  <a:lnTo>
                    <a:pt x="15810" y="9412"/>
                  </a:lnTo>
                  <a:lnTo>
                    <a:pt x="15839" y="9380"/>
                  </a:lnTo>
                  <a:lnTo>
                    <a:pt x="15867" y="9348"/>
                  </a:lnTo>
                  <a:lnTo>
                    <a:pt x="15893" y="9315"/>
                  </a:lnTo>
                  <a:lnTo>
                    <a:pt x="15918" y="9280"/>
                  </a:lnTo>
                  <a:lnTo>
                    <a:pt x="15941" y="9245"/>
                  </a:lnTo>
                  <a:lnTo>
                    <a:pt x="15963" y="9209"/>
                  </a:lnTo>
                  <a:lnTo>
                    <a:pt x="15983" y="9172"/>
                  </a:lnTo>
                  <a:lnTo>
                    <a:pt x="16002" y="9134"/>
                  </a:lnTo>
                  <a:lnTo>
                    <a:pt x="16020" y="9094"/>
                  </a:lnTo>
                  <a:lnTo>
                    <a:pt x="16035" y="9054"/>
                  </a:lnTo>
                  <a:lnTo>
                    <a:pt x="16049" y="9014"/>
                  </a:lnTo>
                  <a:lnTo>
                    <a:pt x="16061" y="8972"/>
                  </a:lnTo>
                  <a:lnTo>
                    <a:pt x="16071" y="8931"/>
                  </a:lnTo>
                  <a:lnTo>
                    <a:pt x="16080" y="8888"/>
                  </a:lnTo>
                  <a:lnTo>
                    <a:pt x="16086" y="8844"/>
                  </a:lnTo>
                  <a:lnTo>
                    <a:pt x="16091" y="8801"/>
                  </a:lnTo>
                  <a:lnTo>
                    <a:pt x="16094" y="8757"/>
                  </a:lnTo>
                  <a:lnTo>
                    <a:pt x="16095" y="8712"/>
                  </a:lnTo>
                  <a:lnTo>
                    <a:pt x="16095" y="7347"/>
                  </a:lnTo>
                  <a:lnTo>
                    <a:pt x="16094" y="7302"/>
                  </a:lnTo>
                  <a:lnTo>
                    <a:pt x="16091" y="7258"/>
                  </a:lnTo>
                  <a:lnTo>
                    <a:pt x="16086" y="7215"/>
                  </a:lnTo>
                  <a:lnTo>
                    <a:pt x="16080" y="7171"/>
                  </a:lnTo>
                  <a:lnTo>
                    <a:pt x="16071" y="7128"/>
                  </a:lnTo>
                  <a:lnTo>
                    <a:pt x="16061" y="7086"/>
                  </a:lnTo>
                  <a:lnTo>
                    <a:pt x="16049" y="7045"/>
                  </a:lnTo>
                  <a:lnTo>
                    <a:pt x="16035" y="7005"/>
                  </a:lnTo>
                  <a:lnTo>
                    <a:pt x="16020" y="6965"/>
                  </a:lnTo>
                  <a:lnTo>
                    <a:pt x="16002" y="6925"/>
                  </a:lnTo>
                  <a:lnTo>
                    <a:pt x="15983" y="6887"/>
                  </a:lnTo>
                  <a:lnTo>
                    <a:pt x="15963" y="6850"/>
                  </a:lnTo>
                  <a:lnTo>
                    <a:pt x="15941" y="6813"/>
                  </a:lnTo>
                  <a:lnTo>
                    <a:pt x="15918" y="6778"/>
                  </a:lnTo>
                  <a:lnTo>
                    <a:pt x="15893" y="6744"/>
                  </a:lnTo>
                  <a:lnTo>
                    <a:pt x="15867" y="6711"/>
                  </a:lnTo>
                  <a:lnTo>
                    <a:pt x="15839" y="6679"/>
                  </a:lnTo>
                  <a:lnTo>
                    <a:pt x="15810" y="6647"/>
                  </a:lnTo>
                  <a:lnTo>
                    <a:pt x="15780" y="6617"/>
                  </a:lnTo>
                  <a:lnTo>
                    <a:pt x="15749" y="6589"/>
                  </a:lnTo>
                  <a:lnTo>
                    <a:pt x="15716" y="6562"/>
                  </a:lnTo>
                  <a:lnTo>
                    <a:pt x="15683" y="6536"/>
                  </a:lnTo>
                  <a:lnTo>
                    <a:pt x="15647" y="6512"/>
                  </a:lnTo>
                  <a:lnTo>
                    <a:pt x="15611" y="6489"/>
                  </a:lnTo>
                  <a:lnTo>
                    <a:pt x="15574" y="6467"/>
                  </a:lnTo>
                  <a:lnTo>
                    <a:pt x="15536" y="6448"/>
                  </a:lnTo>
                  <a:lnTo>
                    <a:pt x="15495" y="6429"/>
                  </a:lnTo>
                  <a:lnTo>
                    <a:pt x="15455" y="6413"/>
                  </a:lnTo>
                  <a:lnTo>
                    <a:pt x="15414" y="6398"/>
                  </a:lnTo>
                  <a:lnTo>
                    <a:pt x="15373" y="6383"/>
                  </a:lnTo>
                  <a:lnTo>
                    <a:pt x="15329" y="6372"/>
                  </a:lnTo>
                  <a:lnTo>
                    <a:pt x="15286" y="636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sp>
          <p:nvSpPr>
            <p:cNvPr id="26" name="Freeform 75"/>
            <p:cNvSpPr>
              <a:spLocks noEditPoints="1"/>
            </p:cNvSpPr>
            <p:nvPr/>
          </p:nvSpPr>
          <p:spPr bwMode="auto">
            <a:xfrm>
              <a:off x="4787900" y="2312988"/>
              <a:ext cx="303213" cy="301625"/>
            </a:xfrm>
            <a:custGeom>
              <a:avLst/>
              <a:gdLst>
                <a:gd name="T0" fmla="*/ 2899 w 7040"/>
                <a:gd name="T1" fmla="*/ 6524 h 7025"/>
                <a:gd name="T2" fmla="*/ 2185 w 7040"/>
                <a:gd name="T3" fmla="*/ 6283 h 7025"/>
                <a:gd name="T4" fmla="*/ 1560 w 7040"/>
                <a:gd name="T5" fmla="*/ 5884 h 7025"/>
                <a:gd name="T6" fmla="*/ 1051 w 7040"/>
                <a:gd name="T7" fmla="*/ 5351 h 7025"/>
                <a:gd name="T8" fmla="*/ 682 w 7040"/>
                <a:gd name="T9" fmla="*/ 4709 h 7025"/>
                <a:gd name="T10" fmla="*/ 475 w 7040"/>
                <a:gd name="T11" fmla="*/ 3980 h 7025"/>
                <a:gd name="T12" fmla="*/ 455 w 7040"/>
                <a:gd name="T13" fmla="*/ 3198 h 7025"/>
                <a:gd name="T14" fmla="*/ 626 w 7040"/>
                <a:gd name="T15" fmla="*/ 2456 h 7025"/>
                <a:gd name="T16" fmla="*/ 965 w 7040"/>
                <a:gd name="T17" fmla="*/ 1794 h 7025"/>
                <a:gd name="T18" fmla="*/ 1448 w 7040"/>
                <a:gd name="T19" fmla="*/ 1237 h 7025"/>
                <a:gd name="T20" fmla="*/ 2052 w 7040"/>
                <a:gd name="T21" fmla="*/ 810 h 7025"/>
                <a:gd name="T22" fmla="*/ 2750 w 7040"/>
                <a:gd name="T23" fmla="*/ 536 h 7025"/>
                <a:gd name="T24" fmla="*/ 3520 w 7040"/>
                <a:gd name="T25" fmla="*/ 439 h 7025"/>
                <a:gd name="T26" fmla="*/ 4289 w 7040"/>
                <a:gd name="T27" fmla="*/ 536 h 7025"/>
                <a:gd name="T28" fmla="*/ 4988 w 7040"/>
                <a:gd name="T29" fmla="*/ 810 h 7025"/>
                <a:gd name="T30" fmla="*/ 5591 w 7040"/>
                <a:gd name="T31" fmla="*/ 1237 h 7025"/>
                <a:gd name="T32" fmla="*/ 6075 w 7040"/>
                <a:gd name="T33" fmla="*/ 1794 h 7025"/>
                <a:gd name="T34" fmla="*/ 6414 w 7040"/>
                <a:gd name="T35" fmla="*/ 2456 h 7025"/>
                <a:gd name="T36" fmla="*/ 6585 w 7040"/>
                <a:gd name="T37" fmla="*/ 3198 h 7025"/>
                <a:gd name="T38" fmla="*/ 6565 w 7040"/>
                <a:gd name="T39" fmla="*/ 3980 h 7025"/>
                <a:gd name="T40" fmla="*/ 6358 w 7040"/>
                <a:gd name="T41" fmla="*/ 4709 h 7025"/>
                <a:gd name="T42" fmla="*/ 5988 w 7040"/>
                <a:gd name="T43" fmla="*/ 5351 h 7025"/>
                <a:gd name="T44" fmla="*/ 5479 w 7040"/>
                <a:gd name="T45" fmla="*/ 5884 h 7025"/>
                <a:gd name="T46" fmla="*/ 4855 w 7040"/>
                <a:gd name="T47" fmla="*/ 6283 h 7025"/>
                <a:gd name="T48" fmla="*/ 4140 w 7040"/>
                <a:gd name="T49" fmla="*/ 6524 h 7025"/>
                <a:gd name="T50" fmla="*/ 3520 w 7040"/>
                <a:gd name="T51" fmla="*/ 0 h 7025"/>
                <a:gd name="T52" fmla="*/ 2640 w 7040"/>
                <a:gd name="T53" fmla="*/ 110 h 7025"/>
                <a:gd name="T54" fmla="*/ 1842 w 7040"/>
                <a:gd name="T55" fmla="*/ 424 h 7025"/>
                <a:gd name="T56" fmla="*/ 1153 w 7040"/>
                <a:gd name="T57" fmla="*/ 912 h 7025"/>
                <a:gd name="T58" fmla="*/ 600 w 7040"/>
                <a:gd name="T59" fmla="*/ 1548 h 7025"/>
                <a:gd name="T60" fmla="*/ 213 w 7040"/>
                <a:gd name="T61" fmla="*/ 2305 h 7025"/>
                <a:gd name="T62" fmla="*/ 18 w 7040"/>
                <a:gd name="T63" fmla="*/ 3153 h 7025"/>
                <a:gd name="T64" fmla="*/ 40 w 7040"/>
                <a:gd name="T65" fmla="*/ 4047 h 7025"/>
                <a:gd name="T66" fmla="*/ 276 w 7040"/>
                <a:gd name="T67" fmla="*/ 4880 h 7025"/>
                <a:gd name="T68" fmla="*/ 699 w 7040"/>
                <a:gd name="T69" fmla="*/ 5614 h 7025"/>
                <a:gd name="T70" fmla="*/ 1280 w 7040"/>
                <a:gd name="T71" fmla="*/ 6222 h 7025"/>
                <a:gd name="T72" fmla="*/ 1993 w 7040"/>
                <a:gd name="T73" fmla="*/ 6678 h 7025"/>
                <a:gd name="T74" fmla="*/ 2810 w 7040"/>
                <a:gd name="T75" fmla="*/ 6953 h 7025"/>
                <a:gd name="T76" fmla="*/ 3702 w 7040"/>
                <a:gd name="T77" fmla="*/ 7020 h 7025"/>
                <a:gd name="T78" fmla="*/ 4567 w 7040"/>
                <a:gd name="T79" fmla="*/ 6867 h 7025"/>
                <a:gd name="T80" fmla="*/ 5345 w 7040"/>
                <a:gd name="T81" fmla="*/ 6517 h 7025"/>
                <a:gd name="T82" fmla="*/ 6009 w 7040"/>
                <a:gd name="T83" fmla="*/ 5996 h 7025"/>
                <a:gd name="T84" fmla="*/ 6531 w 7040"/>
                <a:gd name="T85" fmla="*/ 5333 h 7025"/>
                <a:gd name="T86" fmla="*/ 6882 w 7040"/>
                <a:gd name="T87" fmla="*/ 4556 h 7025"/>
                <a:gd name="T88" fmla="*/ 7036 w 7040"/>
                <a:gd name="T89" fmla="*/ 3693 h 7025"/>
                <a:gd name="T90" fmla="*/ 6969 w 7040"/>
                <a:gd name="T91" fmla="*/ 2805 h 7025"/>
                <a:gd name="T92" fmla="*/ 6693 w 7040"/>
                <a:gd name="T93" fmla="*/ 1990 h 7025"/>
                <a:gd name="T94" fmla="*/ 6237 w 7040"/>
                <a:gd name="T95" fmla="*/ 1278 h 7025"/>
                <a:gd name="T96" fmla="*/ 5626 w 7040"/>
                <a:gd name="T97" fmla="*/ 697 h 7025"/>
                <a:gd name="T98" fmla="*/ 4891 w 7040"/>
                <a:gd name="T99" fmla="*/ 276 h 7025"/>
                <a:gd name="T100" fmla="*/ 4056 w 7040"/>
                <a:gd name="T101" fmla="*/ 40 h 7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040" h="7025">
                  <a:moveTo>
                    <a:pt x="3520" y="6586"/>
                  </a:moveTo>
                  <a:lnTo>
                    <a:pt x="3362" y="6582"/>
                  </a:lnTo>
                  <a:lnTo>
                    <a:pt x="3205" y="6570"/>
                  </a:lnTo>
                  <a:lnTo>
                    <a:pt x="3051" y="6551"/>
                  </a:lnTo>
                  <a:lnTo>
                    <a:pt x="2899" y="6524"/>
                  </a:lnTo>
                  <a:lnTo>
                    <a:pt x="2750" y="6489"/>
                  </a:lnTo>
                  <a:lnTo>
                    <a:pt x="2604" y="6447"/>
                  </a:lnTo>
                  <a:lnTo>
                    <a:pt x="2460" y="6399"/>
                  </a:lnTo>
                  <a:lnTo>
                    <a:pt x="2320" y="6344"/>
                  </a:lnTo>
                  <a:lnTo>
                    <a:pt x="2185" y="6283"/>
                  </a:lnTo>
                  <a:lnTo>
                    <a:pt x="2052" y="6214"/>
                  </a:lnTo>
                  <a:lnTo>
                    <a:pt x="1922" y="6141"/>
                  </a:lnTo>
                  <a:lnTo>
                    <a:pt x="1797" y="6061"/>
                  </a:lnTo>
                  <a:lnTo>
                    <a:pt x="1677" y="5976"/>
                  </a:lnTo>
                  <a:lnTo>
                    <a:pt x="1560" y="5884"/>
                  </a:lnTo>
                  <a:lnTo>
                    <a:pt x="1448" y="5788"/>
                  </a:lnTo>
                  <a:lnTo>
                    <a:pt x="1342" y="5685"/>
                  </a:lnTo>
                  <a:lnTo>
                    <a:pt x="1240" y="5579"/>
                  </a:lnTo>
                  <a:lnTo>
                    <a:pt x="1142" y="5468"/>
                  </a:lnTo>
                  <a:lnTo>
                    <a:pt x="1051" y="5351"/>
                  </a:lnTo>
                  <a:lnTo>
                    <a:pt x="965" y="5231"/>
                  </a:lnTo>
                  <a:lnTo>
                    <a:pt x="885" y="5106"/>
                  </a:lnTo>
                  <a:lnTo>
                    <a:pt x="812" y="4977"/>
                  </a:lnTo>
                  <a:lnTo>
                    <a:pt x="743" y="4844"/>
                  </a:lnTo>
                  <a:lnTo>
                    <a:pt x="682" y="4709"/>
                  </a:lnTo>
                  <a:lnTo>
                    <a:pt x="626" y="4569"/>
                  </a:lnTo>
                  <a:lnTo>
                    <a:pt x="578" y="4426"/>
                  </a:lnTo>
                  <a:lnTo>
                    <a:pt x="536" y="4280"/>
                  </a:lnTo>
                  <a:lnTo>
                    <a:pt x="502" y="4132"/>
                  </a:lnTo>
                  <a:lnTo>
                    <a:pt x="475" y="3980"/>
                  </a:lnTo>
                  <a:lnTo>
                    <a:pt x="455" y="3827"/>
                  </a:lnTo>
                  <a:lnTo>
                    <a:pt x="443" y="3670"/>
                  </a:lnTo>
                  <a:lnTo>
                    <a:pt x="439" y="3513"/>
                  </a:lnTo>
                  <a:lnTo>
                    <a:pt x="443" y="3354"/>
                  </a:lnTo>
                  <a:lnTo>
                    <a:pt x="455" y="3198"/>
                  </a:lnTo>
                  <a:lnTo>
                    <a:pt x="475" y="3044"/>
                  </a:lnTo>
                  <a:lnTo>
                    <a:pt x="502" y="2893"/>
                  </a:lnTo>
                  <a:lnTo>
                    <a:pt x="536" y="2745"/>
                  </a:lnTo>
                  <a:lnTo>
                    <a:pt x="578" y="2598"/>
                  </a:lnTo>
                  <a:lnTo>
                    <a:pt x="626" y="2456"/>
                  </a:lnTo>
                  <a:lnTo>
                    <a:pt x="682" y="2316"/>
                  </a:lnTo>
                  <a:lnTo>
                    <a:pt x="743" y="2180"/>
                  </a:lnTo>
                  <a:lnTo>
                    <a:pt x="812" y="2047"/>
                  </a:lnTo>
                  <a:lnTo>
                    <a:pt x="885" y="1919"/>
                  </a:lnTo>
                  <a:lnTo>
                    <a:pt x="965" y="1794"/>
                  </a:lnTo>
                  <a:lnTo>
                    <a:pt x="1051" y="1674"/>
                  </a:lnTo>
                  <a:lnTo>
                    <a:pt x="1142" y="1557"/>
                  </a:lnTo>
                  <a:lnTo>
                    <a:pt x="1240" y="1446"/>
                  </a:lnTo>
                  <a:lnTo>
                    <a:pt x="1342" y="1340"/>
                  </a:lnTo>
                  <a:lnTo>
                    <a:pt x="1448" y="1237"/>
                  </a:lnTo>
                  <a:lnTo>
                    <a:pt x="1560" y="1141"/>
                  </a:lnTo>
                  <a:lnTo>
                    <a:pt x="1677" y="1049"/>
                  </a:lnTo>
                  <a:lnTo>
                    <a:pt x="1797" y="964"/>
                  </a:lnTo>
                  <a:lnTo>
                    <a:pt x="1922" y="884"/>
                  </a:lnTo>
                  <a:lnTo>
                    <a:pt x="2052" y="810"/>
                  </a:lnTo>
                  <a:lnTo>
                    <a:pt x="2185" y="742"/>
                  </a:lnTo>
                  <a:lnTo>
                    <a:pt x="2320" y="680"/>
                  </a:lnTo>
                  <a:lnTo>
                    <a:pt x="2460" y="625"/>
                  </a:lnTo>
                  <a:lnTo>
                    <a:pt x="2604" y="577"/>
                  </a:lnTo>
                  <a:lnTo>
                    <a:pt x="2750" y="536"/>
                  </a:lnTo>
                  <a:lnTo>
                    <a:pt x="2899" y="501"/>
                  </a:lnTo>
                  <a:lnTo>
                    <a:pt x="3051" y="474"/>
                  </a:lnTo>
                  <a:lnTo>
                    <a:pt x="3205" y="454"/>
                  </a:lnTo>
                  <a:lnTo>
                    <a:pt x="3362" y="443"/>
                  </a:lnTo>
                  <a:lnTo>
                    <a:pt x="3520" y="439"/>
                  </a:lnTo>
                  <a:lnTo>
                    <a:pt x="3678" y="443"/>
                  </a:lnTo>
                  <a:lnTo>
                    <a:pt x="3834" y="454"/>
                  </a:lnTo>
                  <a:lnTo>
                    <a:pt x="3989" y="474"/>
                  </a:lnTo>
                  <a:lnTo>
                    <a:pt x="4140" y="501"/>
                  </a:lnTo>
                  <a:lnTo>
                    <a:pt x="4289" y="536"/>
                  </a:lnTo>
                  <a:lnTo>
                    <a:pt x="4436" y="577"/>
                  </a:lnTo>
                  <a:lnTo>
                    <a:pt x="4579" y="625"/>
                  </a:lnTo>
                  <a:lnTo>
                    <a:pt x="4719" y="680"/>
                  </a:lnTo>
                  <a:lnTo>
                    <a:pt x="4855" y="742"/>
                  </a:lnTo>
                  <a:lnTo>
                    <a:pt x="4988" y="810"/>
                  </a:lnTo>
                  <a:lnTo>
                    <a:pt x="5117" y="884"/>
                  </a:lnTo>
                  <a:lnTo>
                    <a:pt x="5242" y="964"/>
                  </a:lnTo>
                  <a:lnTo>
                    <a:pt x="5362" y="1049"/>
                  </a:lnTo>
                  <a:lnTo>
                    <a:pt x="5479" y="1141"/>
                  </a:lnTo>
                  <a:lnTo>
                    <a:pt x="5591" y="1237"/>
                  </a:lnTo>
                  <a:lnTo>
                    <a:pt x="5698" y="1340"/>
                  </a:lnTo>
                  <a:lnTo>
                    <a:pt x="5800" y="1446"/>
                  </a:lnTo>
                  <a:lnTo>
                    <a:pt x="5897" y="1557"/>
                  </a:lnTo>
                  <a:lnTo>
                    <a:pt x="5988" y="1674"/>
                  </a:lnTo>
                  <a:lnTo>
                    <a:pt x="6075" y="1794"/>
                  </a:lnTo>
                  <a:lnTo>
                    <a:pt x="6154" y="1919"/>
                  </a:lnTo>
                  <a:lnTo>
                    <a:pt x="6228" y="2047"/>
                  </a:lnTo>
                  <a:lnTo>
                    <a:pt x="6297" y="2180"/>
                  </a:lnTo>
                  <a:lnTo>
                    <a:pt x="6358" y="2316"/>
                  </a:lnTo>
                  <a:lnTo>
                    <a:pt x="6414" y="2456"/>
                  </a:lnTo>
                  <a:lnTo>
                    <a:pt x="6462" y="2598"/>
                  </a:lnTo>
                  <a:lnTo>
                    <a:pt x="6503" y="2745"/>
                  </a:lnTo>
                  <a:lnTo>
                    <a:pt x="6538" y="2893"/>
                  </a:lnTo>
                  <a:lnTo>
                    <a:pt x="6565" y="3044"/>
                  </a:lnTo>
                  <a:lnTo>
                    <a:pt x="6585" y="3198"/>
                  </a:lnTo>
                  <a:lnTo>
                    <a:pt x="6597" y="3354"/>
                  </a:lnTo>
                  <a:lnTo>
                    <a:pt x="6601" y="3513"/>
                  </a:lnTo>
                  <a:lnTo>
                    <a:pt x="6597" y="3670"/>
                  </a:lnTo>
                  <a:lnTo>
                    <a:pt x="6585" y="3827"/>
                  </a:lnTo>
                  <a:lnTo>
                    <a:pt x="6565" y="3980"/>
                  </a:lnTo>
                  <a:lnTo>
                    <a:pt x="6538" y="4132"/>
                  </a:lnTo>
                  <a:lnTo>
                    <a:pt x="6503" y="4280"/>
                  </a:lnTo>
                  <a:lnTo>
                    <a:pt x="6462" y="4426"/>
                  </a:lnTo>
                  <a:lnTo>
                    <a:pt x="6414" y="4569"/>
                  </a:lnTo>
                  <a:lnTo>
                    <a:pt x="6358" y="4709"/>
                  </a:lnTo>
                  <a:lnTo>
                    <a:pt x="6297" y="4844"/>
                  </a:lnTo>
                  <a:lnTo>
                    <a:pt x="6228" y="4977"/>
                  </a:lnTo>
                  <a:lnTo>
                    <a:pt x="6154" y="5106"/>
                  </a:lnTo>
                  <a:lnTo>
                    <a:pt x="6075" y="5231"/>
                  </a:lnTo>
                  <a:lnTo>
                    <a:pt x="5988" y="5351"/>
                  </a:lnTo>
                  <a:lnTo>
                    <a:pt x="5897" y="5468"/>
                  </a:lnTo>
                  <a:lnTo>
                    <a:pt x="5800" y="5579"/>
                  </a:lnTo>
                  <a:lnTo>
                    <a:pt x="5698" y="5685"/>
                  </a:lnTo>
                  <a:lnTo>
                    <a:pt x="5591" y="5788"/>
                  </a:lnTo>
                  <a:lnTo>
                    <a:pt x="5479" y="5884"/>
                  </a:lnTo>
                  <a:lnTo>
                    <a:pt x="5362" y="5976"/>
                  </a:lnTo>
                  <a:lnTo>
                    <a:pt x="5242" y="6061"/>
                  </a:lnTo>
                  <a:lnTo>
                    <a:pt x="5117" y="6141"/>
                  </a:lnTo>
                  <a:lnTo>
                    <a:pt x="4988" y="6214"/>
                  </a:lnTo>
                  <a:lnTo>
                    <a:pt x="4855" y="6283"/>
                  </a:lnTo>
                  <a:lnTo>
                    <a:pt x="4719" y="6344"/>
                  </a:lnTo>
                  <a:lnTo>
                    <a:pt x="4579" y="6399"/>
                  </a:lnTo>
                  <a:lnTo>
                    <a:pt x="4436" y="6447"/>
                  </a:lnTo>
                  <a:lnTo>
                    <a:pt x="4289" y="6489"/>
                  </a:lnTo>
                  <a:lnTo>
                    <a:pt x="4140" y="6524"/>
                  </a:lnTo>
                  <a:lnTo>
                    <a:pt x="3989" y="6551"/>
                  </a:lnTo>
                  <a:lnTo>
                    <a:pt x="3834" y="6570"/>
                  </a:lnTo>
                  <a:lnTo>
                    <a:pt x="3678" y="6582"/>
                  </a:lnTo>
                  <a:lnTo>
                    <a:pt x="3520" y="6586"/>
                  </a:lnTo>
                  <a:close/>
                  <a:moveTo>
                    <a:pt x="3520" y="0"/>
                  </a:moveTo>
                  <a:lnTo>
                    <a:pt x="3338" y="5"/>
                  </a:lnTo>
                  <a:lnTo>
                    <a:pt x="3160" y="18"/>
                  </a:lnTo>
                  <a:lnTo>
                    <a:pt x="2984" y="40"/>
                  </a:lnTo>
                  <a:lnTo>
                    <a:pt x="2810" y="71"/>
                  </a:lnTo>
                  <a:lnTo>
                    <a:pt x="2640" y="110"/>
                  </a:lnTo>
                  <a:lnTo>
                    <a:pt x="2473" y="157"/>
                  </a:lnTo>
                  <a:lnTo>
                    <a:pt x="2309" y="213"/>
                  </a:lnTo>
                  <a:lnTo>
                    <a:pt x="2149" y="276"/>
                  </a:lnTo>
                  <a:lnTo>
                    <a:pt x="1993" y="346"/>
                  </a:lnTo>
                  <a:lnTo>
                    <a:pt x="1842" y="424"/>
                  </a:lnTo>
                  <a:lnTo>
                    <a:pt x="1695" y="508"/>
                  </a:lnTo>
                  <a:lnTo>
                    <a:pt x="1552" y="600"/>
                  </a:lnTo>
                  <a:lnTo>
                    <a:pt x="1414" y="697"/>
                  </a:lnTo>
                  <a:lnTo>
                    <a:pt x="1280" y="802"/>
                  </a:lnTo>
                  <a:lnTo>
                    <a:pt x="1153" y="912"/>
                  </a:lnTo>
                  <a:lnTo>
                    <a:pt x="1031" y="1028"/>
                  </a:lnTo>
                  <a:lnTo>
                    <a:pt x="914" y="1151"/>
                  </a:lnTo>
                  <a:lnTo>
                    <a:pt x="803" y="1278"/>
                  </a:lnTo>
                  <a:lnTo>
                    <a:pt x="699" y="1411"/>
                  </a:lnTo>
                  <a:lnTo>
                    <a:pt x="600" y="1548"/>
                  </a:lnTo>
                  <a:lnTo>
                    <a:pt x="509" y="1691"/>
                  </a:lnTo>
                  <a:lnTo>
                    <a:pt x="424" y="1838"/>
                  </a:lnTo>
                  <a:lnTo>
                    <a:pt x="347" y="1990"/>
                  </a:lnTo>
                  <a:lnTo>
                    <a:pt x="276" y="2145"/>
                  </a:lnTo>
                  <a:lnTo>
                    <a:pt x="213" y="2305"/>
                  </a:lnTo>
                  <a:lnTo>
                    <a:pt x="158" y="2468"/>
                  </a:lnTo>
                  <a:lnTo>
                    <a:pt x="110" y="2634"/>
                  </a:lnTo>
                  <a:lnTo>
                    <a:pt x="71" y="2805"/>
                  </a:lnTo>
                  <a:lnTo>
                    <a:pt x="40" y="2978"/>
                  </a:lnTo>
                  <a:lnTo>
                    <a:pt x="18" y="3153"/>
                  </a:lnTo>
                  <a:lnTo>
                    <a:pt x="4" y="3332"/>
                  </a:lnTo>
                  <a:lnTo>
                    <a:pt x="0" y="3513"/>
                  </a:lnTo>
                  <a:lnTo>
                    <a:pt x="4" y="3693"/>
                  </a:lnTo>
                  <a:lnTo>
                    <a:pt x="18" y="3872"/>
                  </a:lnTo>
                  <a:lnTo>
                    <a:pt x="40" y="4047"/>
                  </a:lnTo>
                  <a:lnTo>
                    <a:pt x="71" y="4220"/>
                  </a:lnTo>
                  <a:lnTo>
                    <a:pt x="110" y="4390"/>
                  </a:lnTo>
                  <a:lnTo>
                    <a:pt x="158" y="4556"/>
                  </a:lnTo>
                  <a:lnTo>
                    <a:pt x="213" y="4720"/>
                  </a:lnTo>
                  <a:lnTo>
                    <a:pt x="276" y="4880"/>
                  </a:lnTo>
                  <a:lnTo>
                    <a:pt x="347" y="5035"/>
                  </a:lnTo>
                  <a:lnTo>
                    <a:pt x="424" y="5187"/>
                  </a:lnTo>
                  <a:lnTo>
                    <a:pt x="509" y="5333"/>
                  </a:lnTo>
                  <a:lnTo>
                    <a:pt x="600" y="5476"/>
                  </a:lnTo>
                  <a:lnTo>
                    <a:pt x="699" y="5614"/>
                  </a:lnTo>
                  <a:lnTo>
                    <a:pt x="803" y="5747"/>
                  </a:lnTo>
                  <a:lnTo>
                    <a:pt x="914" y="5874"/>
                  </a:lnTo>
                  <a:lnTo>
                    <a:pt x="1031" y="5996"/>
                  </a:lnTo>
                  <a:lnTo>
                    <a:pt x="1153" y="6112"/>
                  </a:lnTo>
                  <a:lnTo>
                    <a:pt x="1280" y="6222"/>
                  </a:lnTo>
                  <a:lnTo>
                    <a:pt x="1414" y="6327"/>
                  </a:lnTo>
                  <a:lnTo>
                    <a:pt x="1552" y="6425"/>
                  </a:lnTo>
                  <a:lnTo>
                    <a:pt x="1695" y="6517"/>
                  </a:lnTo>
                  <a:lnTo>
                    <a:pt x="1842" y="6601"/>
                  </a:lnTo>
                  <a:lnTo>
                    <a:pt x="1993" y="6678"/>
                  </a:lnTo>
                  <a:lnTo>
                    <a:pt x="2149" y="6748"/>
                  </a:lnTo>
                  <a:lnTo>
                    <a:pt x="2309" y="6812"/>
                  </a:lnTo>
                  <a:lnTo>
                    <a:pt x="2473" y="6867"/>
                  </a:lnTo>
                  <a:lnTo>
                    <a:pt x="2640" y="6914"/>
                  </a:lnTo>
                  <a:lnTo>
                    <a:pt x="2810" y="6953"/>
                  </a:lnTo>
                  <a:lnTo>
                    <a:pt x="2984" y="6984"/>
                  </a:lnTo>
                  <a:lnTo>
                    <a:pt x="3160" y="7006"/>
                  </a:lnTo>
                  <a:lnTo>
                    <a:pt x="3338" y="7020"/>
                  </a:lnTo>
                  <a:lnTo>
                    <a:pt x="3520" y="7025"/>
                  </a:lnTo>
                  <a:lnTo>
                    <a:pt x="3702" y="7020"/>
                  </a:lnTo>
                  <a:lnTo>
                    <a:pt x="3880" y="7006"/>
                  </a:lnTo>
                  <a:lnTo>
                    <a:pt x="4056" y="6984"/>
                  </a:lnTo>
                  <a:lnTo>
                    <a:pt x="4230" y="6953"/>
                  </a:lnTo>
                  <a:lnTo>
                    <a:pt x="4400" y="6914"/>
                  </a:lnTo>
                  <a:lnTo>
                    <a:pt x="4567" y="6867"/>
                  </a:lnTo>
                  <a:lnTo>
                    <a:pt x="4731" y="6812"/>
                  </a:lnTo>
                  <a:lnTo>
                    <a:pt x="4891" y="6748"/>
                  </a:lnTo>
                  <a:lnTo>
                    <a:pt x="5047" y="6678"/>
                  </a:lnTo>
                  <a:lnTo>
                    <a:pt x="5197" y="6601"/>
                  </a:lnTo>
                  <a:lnTo>
                    <a:pt x="5345" y="6517"/>
                  </a:lnTo>
                  <a:lnTo>
                    <a:pt x="5488" y="6425"/>
                  </a:lnTo>
                  <a:lnTo>
                    <a:pt x="5626" y="6327"/>
                  </a:lnTo>
                  <a:lnTo>
                    <a:pt x="5759" y="6222"/>
                  </a:lnTo>
                  <a:lnTo>
                    <a:pt x="5886" y="6112"/>
                  </a:lnTo>
                  <a:lnTo>
                    <a:pt x="6009" y="5996"/>
                  </a:lnTo>
                  <a:lnTo>
                    <a:pt x="6126" y="5874"/>
                  </a:lnTo>
                  <a:lnTo>
                    <a:pt x="6237" y="5747"/>
                  </a:lnTo>
                  <a:lnTo>
                    <a:pt x="6341" y="5614"/>
                  </a:lnTo>
                  <a:lnTo>
                    <a:pt x="6439" y="5476"/>
                  </a:lnTo>
                  <a:lnTo>
                    <a:pt x="6531" y="5333"/>
                  </a:lnTo>
                  <a:lnTo>
                    <a:pt x="6616" y="5187"/>
                  </a:lnTo>
                  <a:lnTo>
                    <a:pt x="6693" y="5035"/>
                  </a:lnTo>
                  <a:lnTo>
                    <a:pt x="6764" y="4880"/>
                  </a:lnTo>
                  <a:lnTo>
                    <a:pt x="6827" y="4720"/>
                  </a:lnTo>
                  <a:lnTo>
                    <a:pt x="6882" y="4556"/>
                  </a:lnTo>
                  <a:lnTo>
                    <a:pt x="6930" y="4390"/>
                  </a:lnTo>
                  <a:lnTo>
                    <a:pt x="6969" y="4220"/>
                  </a:lnTo>
                  <a:lnTo>
                    <a:pt x="7000" y="4047"/>
                  </a:lnTo>
                  <a:lnTo>
                    <a:pt x="7022" y="3872"/>
                  </a:lnTo>
                  <a:lnTo>
                    <a:pt x="7036" y="3693"/>
                  </a:lnTo>
                  <a:lnTo>
                    <a:pt x="7040" y="3513"/>
                  </a:lnTo>
                  <a:lnTo>
                    <a:pt x="7036" y="3332"/>
                  </a:lnTo>
                  <a:lnTo>
                    <a:pt x="7022" y="3153"/>
                  </a:lnTo>
                  <a:lnTo>
                    <a:pt x="7000" y="2978"/>
                  </a:lnTo>
                  <a:lnTo>
                    <a:pt x="6969" y="2805"/>
                  </a:lnTo>
                  <a:lnTo>
                    <a:pt x="6930" y="2634"/>
                  </a:lnTo>
                  <a:lnTo>
                    <a:pt x="6882" y="2468"/>
                  </a:lnTo>
                  <a:lnTo>
                    <a:pt x="6827" y="2305"/>
                  </a:lnTo>
                  <a:lnTo>
                    <a:pt x="6764" y="2145"/>
                  </a:lnTo>
                  <a:lnTo>
                    <a:pt x="6693" y="1990"/>
                  </a:lnTo>
                  <a:lnTo>
                    <a:pt x="6616" y="1838"/>
                  </a:lnTo>
                  <a:lnTo>
                    <a:pt x="6531" y="1691"/>
                  </a:lnTo>
                  <a:lnTo>
                    <a:pt x="6439" y="1548"/>
                  </a:lnTo>
                  <a:lnTo>
                    <a:pt x="6341" y="1411"/>
                  </a:lnTo>
                  <a:lnTo>
                    <a:pt x="6237" y="1278"/>
                  </a:lnTo>
                  <a:lnTo>
                    <a:pt x="6126" y="1151"/>
                  </a:lnTo>
                  <a:lnTo>
                    <a:pt x="6009" y="1028"/>
                  </a:lnTo>
                  <a:lnTo>
                    <a:pt x="5886" y="912"/>
                  </a:lnTo>
                  <a:lnTo>
                    <a:pt x="5759" y="802"/>
                  </a:lnTo>
                  <a:lnTo>
                    <a:pt x="5626" y="697"/>
                  </a:lnTo>
                  <a:lnTo>
                    <a:pt x="5488" y="600"/>
                  </a:lnTo>
                  <a:lnTo>
                    <a:pt x="5345" y="508"/>
                  </a:lnTo>
                  <a:lnTo>
                    <a:pt x="5197" y="424"/>
                  </a:lnTo>
                  <a:lnTo>
                    <a:pt x="5047" y="346"/>
                  </a:lnTo>
                  <a:lnTo>
                    <a:pt x="4891" y="276"/>
                  </a:lnTo>
                  <a:lnTo>
                    <a:pt x="4731" y="213"/>
                  </a:lnTo>
                  <a:lnTo>
                    <a:pt x="4567" y="157"/>
                  </a:lnTo>
                  <a:lnTo>
                    <a:pt x="4400" y="110"/>
                  </a:lnTo>
                  <a:lnTo>
                    <a:pt x="4230" y="71"/>
                  </a:lnTo>
                  <a:lnTo>
                    <a:pt x="4056" y="40"/>
                  </a:lnTo>
                  <a:lnTo>
                    <a:pt x="3880" y="18"/>
                  </a:lnTo>
                  <a:lnTo>
                    <a:pt x="3702" y="5"/>
                  </a:lnTo>
                  <a:lnTo>
                    <a:pt x="352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sp>
          <p:nvSpPr>
            <p:cNvPr id="27" name="Freeform 76"/>
            <p:cNvSpPr>
              <a:spLocks noEditPoints="1"/>
            </p:cNvSpPr>
            <p:nvPr/>
          </p:nvSpPr>
          <p:spPr bwMode="auto">
            <a:xfrm>
              <a:off x="4852988" y="2378076"/>
              <a:ext cx="173038" cy="171450"/>
            </a:xfrm>
            <a:custGeom>
              <a:avLst/>
              <a:gdLst>
                <a:gd name="T0" fmla="*/ 1708 w 4023"/>
                <a:gd name="T1" fmla="*/ 3482 h 4015"/>
                <a:gd name="T2" fmla="*/ 1358 w 4023"/>
                <a:gd name="T3" fmla="*/ 3364 h 4015"/>
                <a:gd name="T4" fmla="*/ 1052 w 4023"/>
                <a:gd name="T5" fmla="*/ 3169 h 4015"/>
                <a:gd name="T6" fmla="*/ 803 w 4023"/>
                <a:gd name="T7" fmla="*/ 2908 h 4015"/>
                <a:gd name="T8" fmla="*/ 621 w 4023"/>
                <a:gd name="T9" fmla="*/ 2593 h 4015"/>
                <a:gd name="T10" fmla="*/ 521 w 4023"/>
                <a:gd name="T11" fmla="*/ 2236 h 4015"/>
                <a:gd name="T12" fmla="*/ 511 w 4023"/>
                <a:gd name="T13" fmla="*/ 1853 h 4015"/>
                <a:gd name="T14" fmla="*/ 595 w 4023"/>
                <a:gd name="T15" fmla="*/ 1490 h 4015"/>
                <a:gd name="T16" fmla="*/ 761 w 4023"/>
                <a:gd name="T17" fmla="*/ 1165 h 4015"/>
                <a:gd name="T18" fmla="*/ 998 w 4023"/>
                <a:gd name="T19" fmla="*/ 893 h 4015"/>
                <a:gd name="T20" fmla="*/ 1293 w 4023"/>
                <a:gd name="T21" fmla="*/ 684 h 4015"/>
                <a:gd name="T22" fmla="*/ 1635 w 4023"/>
                <a:gd name="T23" fmla="*/ 549 h 4015"/>
                <a:gd name="T24" fmla="*/ 2012 w 4023"/>
                <a:gd name="T25" fmla="*/ 502 h 4015"/>
                <a:gd name="T26" fmla="*/ 2389 w 4023"/>
                <a:gd name="T27" fmla="*/ 549 h 4015"/>
                <a:gd name="T28" fmla="*/ 2731 w 4023"/>
                <a:gd name="T29" fmla="*/ 684 h 4015"/>
                <a:gd name="T30" fmla="*/ 3026 w 4023"/>
                <a:gd name="T31" fmla="*/ 893 h 4015"/>
                <a:gd name="T32" fmla="*/ 3263 w 4023"/>
                <a:gd name="T33" fmla="*/ 1165 h 4015"/>
                <a:gd name="T34" fmla="*/ 3429 w 4023"/>
                <a:gd name="T35" fmla="*/ 1490 h 4015"/>
                <a:gd name="T36" fmla="*/ 3513 w 4023"/>
                <a:gd name="T37" fmla="*/ 1853 h 4015"/>
                <a:gd name="T38" fmla="*/ 3503 w 4023"/>
                <a:gd name="T39" fmla="*/ 2236 h 4015"/>
                <a:gd name="T40" fmla="*/ 3402 w 4023"/>
                <a:gd name="T41" fmla="*/ 2593 h 4015"/>
                <a:gd name="T42" fmla="*/ 3221 w 4023"/>
                <a:gd name="T43" fmla="*/ 2908 h 4015"/>
                <a:gd name="T44" fmla="*/ 2971 w 4023"/>
                <a:gd name="T45" fmla="*/ 3169 h 4015"/>
                <a:gd name="T46" fmla="*/ 2665 w 4023"/>
                <a:gd name="T47" fmla="*/ 3364 h 4015"/>
                <a:gd name="T48" fmla="*/ 2316 w 4023"/>
                <a:gd name="T49" fmla="*/ 3482 h 4015"/>
                <a:gd name="T50" fmla="*/ 2012 w 4023"/>
                <a:gd name="T51" fmla="*/ 0 h 4015"/>
                <a:gd name="T52" fmla="*/ 1509 w 4023"/>
                <a:gd name="T53" fmla="*/ 63 h 4015"/>
                <a:gd name="T54" fmla="*/ 1053 w 4023"/>
                <a:gd name="T55" fmla="*/ 242 h 4015"/>
                <a:gd name="T56" fmla="*/ 659 w 4023"/>
                <a:gd name="T57" fmla="*/ 521 h 4015"/>
                <a:gd name="T58" fmla="*/ 344 w 4023"/>
                <a:gd name="T59" fmla="*/ 884 h 4015"/>
                <a:gd name="T60" fmla="*/ 122 w 4023"/>
                <a:gd name="T61" fmla="*/ 1317 h 4015"/>
                <a:gd name="T62" fmla="*/ 11 w 4023"/>
                <a:gd name="T63" fmla="*/ 1802 h 4015"/>
                <a:gd name="T64" fmla="*/ 23 w 4023"/>
                <a:gd name="T65" fmla="*/ 2313 h 4015"/>
                <a:gd name="T66" fmla="*/ 159 w 4023"/>
                <a:gd name="T67" fmla="*/ 2788 h 4015"/>
                <a:gd name="T68" fmla="*/ 399 w 4023"/>
                <a:gd name="T69" fmla="*/ 3209 h 4015"/>
                <a:gd name="T70" fmla="*/ 732 w 4023"/>
                <a:gd name="T71" fmla="*/ 3556 h 4015"/>
                <a:gd name="T72" fmla="*/ 1139 w 4023"/>
                <a:gd name="T73" fmla="*/ 3817 h 4015"/>
                <a:gd name="T74" fmla="*/ 1606 w 4023"/>
                <a:gd name="T75" fmla="*/ 3974 h 4015"/>
                <a:gd name="T76" fmla="*/ 2115 w 4023"/>
                <a:gd name="T77" fmla="*/ 4012 h 4015"/>
                <a:gd name="T78" fmla="*/ 2610 w 4023"/>
                <a:gd name="T79" fmla="*/ 3925 h 4015"/>
                <a:gd name="T80" fmla="*/ 3055 w 4023"/>
                <a:gd name="T81" fmla="*/ 3724 h 4015"/>
                <a:gd name="T82" fmla="*/ 3435 w 4023"/>
                <a:gd name="T83" fmla="*/ 3427 h 4015"/>
                <a:gd name="T84" fmla="*/ 3733 w 4023"/>
                <a:gd name="T85" fmla="*/ 3048 h 4015"/>
                <a:gd name="T86" fmla="*/ 3933 w 4023"/>
                <a:gd name="T87" fmla="*/ 2605 h 4015"/>
                <a:gd name="T88" fmla="*/ 4021 w 4023"/>
                <a:gd name="T89" fmla="*/ 2111 h 4015"/>
                <a:gd name="T90" fmla="*/ 3983 w 4023"/>
                <a:gd name="T91" fmla="*/ 1603 h 4015"/>
                <a:gd name="T92" fmla="*/ 3825 w 4023"/>
                <a:gd name="T93" fmla="*/ 1137 h 4015"/>
                <a:gd name="T94" fmla="*/ 3565 w 4023"/>
                <a:gd name="T95" fmla="*/ 731 h 4015"/>
                <a:gd name="T96" fmla="*/ 3216 w 4023"/>
                <a:gd name="T97" fmla="*/ 399 h 4015"/>
                <a:gd name="T98" fmla="*/ 2795 w 4023"/>
                <a:gd name="T99" fmla="*/ 158 h 4015"/>
                <a:gd name="T100" fmla="*/ 2318 w 4023"/>
                <a:gd name="T101" fmla="*/ 23 h 40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023" h="4015">
                  <a:moveTo>
                    <a:pt x="2012" y="3513"/>
                  </a:moveTo>
                  <a:lnTo>
                    <a:pt x="1934" y="3511"/>
                  </a:lnTo>
                  <a:lnTo>
                    <a:pt x="1858" y="3505"/>
                  </a:lnTo>
                  <a:lnTo>
                    <a:pt x="1782" y="3495"/>
                  </a:lnTo>
                  <a:lnTo>
                    <a:pt x="1708" y="3482"/>
                  </a:lnTo>
                  <a:lnTo>
                    <a:pt x="1635" y="3465"/>
                  </a:lnTo>
                  <a:lnTo>
                    <a:pt x="1564" y="3445"/>
                  </a:lnTo>
                  <a:lnTo>
                    <a:pt x="1493" y="3422"/>
                  </a:lnTo>
                  <a:lnTo>
                    <a:pt x="1425" y="3395"/>
                  </a:lnTo>
                  <a:lnTo>
                    <a:pt x="1358" y="3364"/>
                  </a:lnTo>
                  <a:lnTo>
                    <a:pt x="1293" y="3331"/>
                  </a:lnTo>
                  <a:lnTo>
                    <a:pt x="1230" y="3294"/>
                  </a:lnTo>
                  <a:lnTo>
                    <a:pt x="1169" y="3255"/>
                  </a:lnTo>
                  <a:lnTo>
                    <a:pt x="1109" y="3213"/>
                  </a:lnTo>
                  <a:lnTo>
                    <a:pt x="1052" y="3169"/>
                  </a:lnTo>
                  <a:lnTo>
                    <a:pt x="998" y="3122"/>
                  </a:lnTo>
                  <a:lnTo>
                    <a:pt x="945" y="3071"/>
                  </a:lnTo>
                  <a:lnTo>
                    <a:pt x="895" y="3019"/>
                  </a:lnTo>
                  <a:lnTo>
                    <a:pt x="848" y="2965"/>
                  </a:lnTo>
                  <a:lnTo>
                    <a:pt x="803" y="2908"/>
                  </a:lnTo>
                  <a:lnTo>
                    <a:pt x="761" y="2849"/>
                  </a:lnTo>
                  <a:lnTo>
                    <a:pt x="722" y="2787"/>
                  </a:lnTo>
                  <a:lnTo>
                    <a:pt x="686" y="2725"/>
                  </a:lnTo>
                  <a:lnTo>
                    <a:pt x="651" y="2660"/>
                  </a:lnTo>
                  <a:lnTo>
                    <a:pt x="621" y="2593"/>
                  </a:lnTo>
                  <a:lnTo>
                    <a:pt x="595" y="2524"/>
                  </a:lnTo>
                  <a:lnTo>
                    <a:pt x="571" y="2455"/>
                  </a:lnTo>
                  <a:lnTo>
                    <a:pt x="551" y="2383"/>
                  </a:lnTo>
                  <a:lnTo>
                    <a:pt x="534" y="2311"/>
                  </a:lnTo>
                  <a:lnTo>
                    <a:pt x="521" y="2236"/>
                  </a:lnTo>
                  <a:lnTo>
                    <a:pt x="511" y="2161"/>
                  </a:lnTo>
                  <a:lnTo>
                    <a:pt x="505" y="2085"/>
                  </a:lnTo>
                  <a:lnTo>
                    <a:pt x="504" y="2008"/>
                  </a:lnTo>
                  <a:lnTo>
                    <a:pt x="505" y="1930"/>
                  </a:lnTo>
                  <a:lnTo>
                    <a:pt x="511" y="1853"/>
                  </a:lnTo>
                  <a:lnTo>
                    <a:pt x="521" y="1778"/>
                  </a:lnTo>
                  <a:lnTo>
                    <a:pt x="534" y="1704"/>
                  </a:lnTo>
                  <a:lnTo>
                    <a:pt x="551" y="1631"/>
                  </a:lnTo>
                  <a:lnTo>
                    <a:pt x="571" y="1560"/>
                  </a:lnTo>
                  <a:lnTo>
                    <a:pt x="595" y="1490"/>
                  </a:lnTo>
                  <a:lnTo>
                    <a:pt x="621" y="1421"/>
                  </a:lnTo>
                  <a:lnTo>
                    <a:pt x="651" y="1355"/>
                  </a:lnTo>
                  <a:lnTo>
                    <a:pt x="686" y="1290"/>
                  </a:lnTo>
                  <a:lnTo>
                    <a:pt x="722" y="1227"/>
                  </a:lnTo>
                  <a:lnTo>
                    <a:pt x="761" y="1165"/>
                  </a:lnTo>
                  <a:lnTo>
                    <a:pt x="803" y="1107"/>
                  </a:lnTo>
                  <a:lnTo>
                    <a:pt x="848" y="1050"/>
                  </a:lnTo>
                  <a:lnTo>
                    <a:pt x="895" y="995"/>
                  </a:lnTo>
                  <a:lnTo>
                    <a:pt x="945" y="943"/>
                  </a:lnTo>
                  <a:lnTo>
                    <a:pt x="998" y="893"/>
                  </a:lnTo>
                  <a:lnTo>
                    <a:pt x="1052" y="845"/>
                  </a:lnTo>
                  <a:lnTo>
                    <a:pt x="1109" y="801"/>
                  </a:lnTo>
                  <a:lnTo>
                    <a:pt x="1169" y="759"/>
                  </a:lnTo>
                  <a:lnTo>
                    <a:pt x="1230" y="720"/>
                  </a:lnTo>
                  <a:lnTo>
                    <a:pt x="1293" y="684"/>
                  </a:lnTo>
                  <a:lnTo>
                    <a:pt x="1358" y="651"/>
                  </a:lnTo>
                  <a:lnTo>
                    <a:pt x="1425" y="620"/>
                  </a:lnTo>
                  <a:lnTo>
                    <a:pt x="1493" y="593"/>
                  </a:lnTo>
                  <a:lnTo>
                    <a:pt x="1564" y="569"/>
                  </a:lnTo>
                  <a:lnTo>
                    <a:pt x="1635" y="549"/>
                  </a:lnTo>
                  <a:lnTo>
                    <a:pt x="1708" y="532"/>
                  </a:lnTo>
                  <a:lnTo>
                    <a:pt x="1782" y="519"/>
                  </a:lnTo>
                  <a:lnTo>
                    <a:pt x="1858" y="510"/>
                  </a:lnTo>
                  <a:lnTo>
                    <a:pt x="1934" y="504"/>
                  </a:lnTo>
                  <a:lnTo>
                    <a:pt x="2012" y="502"/>
                  </a:lnTo>
                  <a:lnTo>
                    <a:pt x="2090" y="504"/>
                  </a:lnTo>
                  <a:lnTo>
                    <a:pt x="2166" y="510"/>
                  </a:lnTo>
                  <a:lnTo>
                    <a:pt x="2242" y="519"/>
                  </a:lnTo>
                  <a:lnTo>
                    <a:pt x="2316" y="532"/>
                  </a:lnTo>
                  <a:lnTo>
                    <a:pt x="2389" y="549"/>
                  </a:lnTo>
                  <a:lnTo>
                    <a:pt x="2460" y="569"/>
                  </a:lnTo>
                  <a:lnTo>
                    <a:pt x="2531" y="593"/>
                  </a:lnTo>
                  <a:lnTo>
                    <a:pt x="2599" y="620"/>
                  </a:lnTo>
                  <a:lnTo>
                    <a:pt x="2665" y="651"/>
                  </a:lnTo>
                  <a:lnTo>
                    <a:pt x="2731" y="684"/>
                  </a:lnTo>
                  <a:lnTo>
                    <a:pt x="2794" y="720"/>
                  </a:lnTo>
                  <a:lnTo>
                    <a:pt x="2855" y="759"/>
                  </a:lnTo>
                  <a:lnTo>
                    <a:pt x="2915" y="801"/>
                  </a:lnTo>
                  <a:lnTo>
                    <a:pt x="2971" y="845"/>
                  </a:lnTo>
                  <a:lnTo>
                    <a:pt x="3026" y="893"/>
                  </a:lnTo>
                  <a:lnTo>
                    <a:pt x="3079" y="943"/>
                  </a:lnTo>
                  <a:lnTo>
                    <a:pt x="3129" y="995"/>
                  </a:lnTo>
                  <a:lnTo>
                    <a:pt x="3176" y="1050"/>
                  </a:lnTo>
                  <a:lnTo>
                    <a:pt x="3221" y="1107"/>
                  </a:lnTo>
                  <a:lnTo>
                    <a:pt x="3263" y="1165"/>
                  </a:lnTo>
                  <a:lnTo>
                    <a:pt x="3302" y="1227"/>
                  </a:lnTo>
                  <a:lnTo>
                    <a:pt x="3338" y="1290"/>
                  </a:lnTo>
                  <a:lnTo>
                    <a:pt x="3372" y="1355"/>
                  </a:lnTo>
                  <a:lnTo>
                    <a:pt x="3402" y="1421"/>
                  </a:lnTo>
                  <a:lnTo>
                    <a:pt x="3429" y="1490"/>
                  </a:lnTo>
                  <a:lnTo>
                    <a:pt x="3453" y="1560"/>
                  </a:lnTo>
                  <a:lnTo>
                    <a:pt x="3473" y="1631"/>
                  </a:lnTo>
                  <a:lnTo>
                    <a:pt x="3490" y="1704"/>
                  </a:lnTo>
                  <a:lnTo>
                    <a:pt x="3503" y="1778"/>
                  </a:lnTo>
                  <a:lnTo>
                    <a:pt x="3513" y="1853"/>
                  </a:lnTo>
                  <a:lnTo>
                    <a:pt x="3518" y="1930"/>
                  </a:lnTo>
                  <a:lnTo>
                    <a:pt x="3520" y="2008"/>
                  </a:lnTo>
                  <a:lnTo>
                    <a:pt x="3518" y="2085"/>
                  </a:lnTo>
                  <a:lnTo>
                    <a:pt x="3513" y="2161"/>
                  </a:lnTo>
                  <a:lnTo>
                    <a:pt x="3503" y="2236"/>
                  </a:lnTo>
                  <a:lnTo>
                    <a:pt x="3490" y="2311"/>
                  </a:lnTo>
                  <a:lnTo>
                    <a:pt x="3473" y="2383"/>
                  </a:lnTo>
                  <a:lnTo>
                    <a:pt x="3453" y="2455"/>
                  </a:lnTo>
                  <a:lnTo>
                    <a:pt x="3429" y="2524"/>
                  </a:lnTo>
                  <a:lnTo>
                    <a:pt x="3402" y="2593"/>
                  </a:lnTo>
                  <a:lnTo>
                    <a:pt x="3372" y="2660"/>
                  </a:lnTo>
                  <a:lnTo>
                    <a:pt x="3338" y="2725"/>
                  </a:lnTo>
                  <a:lnTo>
                    <a:pt x="3302" y="2787"/>
                  </a:lnTo>
                  <a:lnTo>
                    <a:pt x="3263" y="2849"/>
                  </a:lnTo>
                  <a:lnTo>
                    <a:pt x="3221" y="2908"/>
                  </a:lnTo>
                  <a:lnTo>
                    <a:pt x="3176" y="2965"/>
                  </a:lnTo>
                  <a:lnTo>
                    <a:pt x="3129" y="3019"/>
                  </a:lnTo>
                  <a:lnTo>
                    <a:pt x="3079" y="3071"/>
                  </a:lnTo>
                  <a:lnTo>
                    <a:pt x="3026" y="3122"/>
                  </a:lnTo>
                  <a:lnTo>
                    <a:pt x="2971" y="3169"/>
                  </a:lnTo>
                  <a:lnTo>
                    <a:pt x="2915" y="3213"/>
                  </a:lnTo>
                  <a:lnTo>
                    <a:pt x="2855" y="3255"/>
                  </a:lnTo>
                  <a:lnTo>
                    <a:pt x="2794" y="3294"/>
                  </a:lnTo>
                  <a:lnTo>
                    <a:pt x="2731" y="3331"/>
                  </a:lnTo>
                  <a:lnTo>
                    <a:pt x="2665" y="3364"/>
                  </a:lnTo>
                  <a:lnTo>
                    <a:pt x="2599" y="3395"/>
                  </a:lnTo>
                  <a:lnTo>
                    <a:pt x="2531" y="3422"/>
                  </a:lnTo>
                  <a:lnTo>
                    <a:pt x="2460" y="3445"/>
                  </a:lnTo>
                  <a:lnTo>
                    <a:pt x="2389" y="3465"/>
                  </a:lnTo>
                  <a:lnTo>
                    <a:pt x="2316" y="3482"/>
                  </a:lnTo>
                  <a:lnTo>
                    <a:pt x="2242" y="3495"/>
                  </a:lnTo>
                  <a:lnTo>
                    <a:pt x="2166" y="3505"/>
                  </a:lnTo>
                  <a:lnTo>
                    <a:pt x="2090" y="3511"/>
                  </a:lnTo>
                  <a:lnTo>
                    <a:pt x="2012" y="3513"/>
                  </a:lnTo>
                  <a:close/>
                  <a:moveTo>
                    <a:pt x="2012" y="0"/>
                  </a:moveTo>
                  <a:lnTo>
                    <a:pt x="1908" y="3"/>
                  </a:lnTo>
                  <a:lnTo>
                    <a:pt x="1806" y="10"/>
                  </a:lnTo>
                  <a:lnTo>
                    <a:pt x="1706" y="23"/>
                  </a:lnTo>
                  <a:lnTo>
                    <a:pt x="1606" y="41"/>
                  </a:lnTo>
                  <a:lnTo>
                    <a:pt x="1509" y="63"/>
                  </a:lnTo>
                  <a:lnTo>
                    <a:pt x="1413" y="90"/>
                  </a:lnTo>
                  <a:lnTo>
                    <a:pt x="1319" y="122"/>
                  </a:lnTo>
                  <a:lnTo>
                    <a:pt x="1229" y="158"/>
                  </a:lnTo>
                  <a:lnTo>
                    <a:pt x="1139" y="198"/>
                  </a:lnTo>
                  <a:lnTo>
                    <a:pt x="1053" y="242"/>
                  </a:lnTo>
                  <a:lnTo>
                    <a:pt x="968" y="290"/>
                  </a:lnTo>
                  <a:lnTo>
                    <a:pt x="887" y="342"/>
                  </a:lnTo>
                  <a:lnTo>
                    <a:pt x="807" y="399"/>
                  </a:lnTo>
                  <a:lnTo>
                    <a:pt x="732" y="458"/>
                  </a:lnTo>
                  <a:lnTo>
                    <a:pt x="659" y="521"/>
                  </a:lnTo>
                  <a:lnTo>
                    <a:pt x="589" y="587"/>
                  </a:lnTo>
                  <a:lnTo>
                    <a:pt x="523" y="658"/>
                  </a:lnTo>
                  <a:lnTo>
                    <a:pt x="459" y="731"/>
                  </a:lnTo>
                  <a:lnTo>
                    <a:pt x="399" y="806"/>
                  </a:lnTo>
                  <a:lnTo>
                    <a:pt x="344" y="884"/>
                  </a:lnTo>
                  <a:lnTo>
                    <a:pt x="291" y="967"/>
                  </a:lnTo>
                  <a:lnTo>
                    <a:pt x="243" y="1050"/>
                  </a:lnTo>
                  <a:lnTo>
                    <a:pt x="198" y="1137"/>
                  </a:lnTo>
                  <a:lnTo>
                    <a:pt x="159" y="1226"/>
                  </a:lnTo>
                  <a:lnTo>
                    <a:pt x="122" y="1317"/>
                  </a:lnTo>
                  <a:lnTo>
                    <a:pt x="90" y="1410"/>
                  </a:lnTo>
                  <a:lnTo>
                    <a:pt x="63" y="1506"/>
                  </a:lnTo>
                  <a:lnTo>
                    <a:pt x="41" y="1603"/>
                  </a:lnTo>
                  <a:lnTo>
                    <a:pt x="23" y="1701"/>
                  </a:lnTo>
                  <a:lnTo>
                    <a:pt x="11" y="1802"/>
                  </a:lnTo>
                  <a:lnTo>
                    <a:pt x="3" y="1904"/>
                  </a:lnTo>
                  <a:lnTo>
                    <a:pt x="0" y="2008"/>
                  </a:lnTo>
                  <a:lnTo>
                    <a:pt x="3" y="2111"/>
                  </a:lnTo>
                  <a:lnTo>
                    <a:pt x="11" y="2212"/>
                  </a:lnTo>
                  <a:lnTo>
                    <a:pt x="23" y="2313"/>
                  </a:lnTo>
                  <a:lnTo>
                    <a:pt x="41" y="2412"/>
                  </a:lnTo>
                  <a:lnTo>
                    <a:pt x="63" y="2509"/>
                  </a:lnTo>
                  <a:lnTo>
                    <a:pt x="90" y="2605"/>
                  </a:lnTo>
                  <a:lnTo>
                    <a:pt x="122" y="2698"/>
                  </a:lnTo>
                  <a:lnTo>
                    <a:pt x="159" y="2788"/>
                  </a:lnTo>
                  <a:lnTo>
                    <a:pt x="198" y="2878"/>
                  </a:lnTo>
                  <a:lnTo>
                    <a:pt x="243" y="2964"/>
                  </a:lnTo>
                  <a:lnTo>
                    <a:pt x="291" y="3048"/>
                  </a:lnTo>
                  <a:lnTo>
                    <a:pt x="344" y="3130"/>
                  </a:lnTo>
                  <a:lnTo>
                    <a:pt x="399" y="3209"/>
                  </a:lnTo>
                  <a:lnTo>
                    <a:pt x="459" y="3284"/>
                  </a:lnTo>
                  <a:lnTo>
                    <a:pt x="523" y="3357"/>
                  </a:lnTo>
                  <a:lnTo>
                    <a:pt x="589" y="3427"/>
                  </a:lnTo>
                  <a:lnTo>
                    <a:pt x="659" y="3493"/>
                  </a:lnTo>
                  <a:lnTo>
                    <a:pt x="732" y="3556"/>
                  </a:lnTo>
                  <a:lnTo>
                    <a:pt x="807" y="3616"/>
                  </a:lnTo>
                  <a:lnTo>
                    <a:pt x="887" y="3672"/>
                  </a:lnTo>
                  <a:lnTo>
                    <a:pt x="968" y="3724"/>
                  </a:lnTo>
                  <a:lnTo>
                    <a:pt x="1053" y="3772"/>
                  </a:lnTo>
                  <a:lnTo>
                    <a:pt x="1139" y="3817"/>
                  </a:lnTo>
                  <a:lnTo>
                    <a:pt x="1229" y="3857"/>
                  </a:lnTo>
                  <a:lnTo>
                    <a:pt x="1319" y="3892"/>
                  </a:lnTo>
                  <a:lnTo>
                    <a:pt x="1413" y="3925"/>
                  </a:lnTo>
                  <a:lnTo>
                    <a:pt x="1509" y="3952"/>
                  </a:lnTo>
                  <a:lnTo>
                    <a:pt x="1606" y="3974"/>
                  </a:lnTo>
                  <a:lnTo>
                    <a:pt x="1706" y="3992"/>
                  </a:lnTo>
                  <a:lnTo>
                    <a:pt x="1806" y="4004"/>
                  </a:lnTo>
                  <a:lnTo>
                    <a:pt x="1908" y="4012"/>
                  </a:lnTo>
                  <a:lnTo>
                    <a:pt x="2012" y="4015"/>
                  </a:lnTo>
                  <a:lnTo>
                    <a:pt x="2115" y="4012"/>
                  </a:lnTo>
                  <a:lnTo>
                    <a:pt x="2218" y="4004"/>
                  </a:lnTo>
                  <a:lnTo>
                    <a:pt x="2318" y="3992"/>
                  </a:lnTo>
                  <a:lnTo>
                    <a:pt x="2417" y="3974"/>
                  </a:lnTo>
                  <a:lnTo>
                    <a:pt x="2514" y="3952"/>
                  </a:lnTo>
                  <a:lnTo>
                    <a:pt x="2610" y="3925"/>
                  </a:lnTo>
                  <a:lnTo>
                    <a:pt x="2704" y="3892"/>
                  </a:lnTo>
                  <a:lnTo>
                    <a:pt x="2795" y="3857"/>
                  </a:lnTo>
                  <a:lnTo>
                    <a:pt x="2884" y="3817"/>
                  </a:lnTo>
                  <a:lnTo>
                    <a:pt x="2971" y="3772"/>
                  </a:lnTo>
                  <a:lnTo>
                    <a:pt x="3055" y="3724"/>
                  </a:lnTo>
                  <a:lnTo>
                    <a:pt x="3137" y="3672"/>
                  </a:lnTo>
                  <a:lnTo>
                    <a:pt x="3216" y="3616"/>
                  </a:lnTo>
                  <a:lnTo>
                    <a:pt x="3292" y="3556"/>
                  </a:lnTo>
                  <a:lnTo>
                    <a:pt x="3364" y="3493"/>
                  </a:lnTo>
                  <a:lnTo>
                    <a:pt x="3435" y="3427"/>
                  </a:lnTo>
                  <a:lnTo>
                    <a:pt x="3501" y="3357"/>
                  </a:lnTo>
                  <a:lnTo>
                    <a:pt x="3565" y="3284"/>
                  </a:lnTo>
                  <a:lnTo>
                    <a:pt x="3624" y="3209"/>
                  </a:lnTo>
                  <a:lnTo>
                    <a:pt x="3680" y="3130"/>
                  </a:lnTo>
                  <a:lnTo>
                    <a:pt x="3733" y="3048"/>
                  </a:lnTo>
                  <a:lnTo>
                    <a:pt x="3781" y="2964"/>
                  </a:lnTo>
                  <a:lnTo>
                    <a:pt x="3825" y="2878"/>
                  </a:lnTo>
                  <a:lnTo>
                    <a:pt x="3865" y="2788"/>
                  </a:lnTo>
                  <a:lnTo>
                    <a:pt x="3902" y="2698"/>
                  </a:lnTo>
                  <a:lnTo>
                    <a:pt x="3933" y="2605"/>
                  </a:lnTo>
                  <a:lnTo>
                    <a:pt x="3960" y="2509"/>
                  </a:lnTo>
                  <a:lnTo>
                    <a:pt x="3983" y="2412"/>
                  </a:lnTo>
                  <a:lnTo>
                    <a:pt x="4000" y="2313"/>
                  </a:lnTo>
                  <a:lnTo>
                    <a:pt x="4013" y="2212"/>
                  </a:lnTo>
                  <a:lnTo>
                    <a:pt x="4021" y="2111"/>
                  </a:lnTo>
                  <a:lnTo>
                    <a:pt x="4023" y="2008"/>
                  </a:lnTo>
                  <a:lnTo>
                    <a:pt x="4021" y="1904"/>
                  </a:lnTo>
                  <a:lnTo>
                    <a:pt x="4013" y="1802"/>
                  </a:lnTo>
                  <a:lnTo>
                    <a:pt x="4000" y="1701"/>
                  </a:lnTo>
                  <a:lnTo>
                    <a:pt x="3983" y="1603"/>
                  </a:lnTo>
                  <a:lnTo>
                    <a:pt x="3960" y="1506"/>
                  </a:lnTo>
                  <a:lnTo>
                    <a:pt x="3933" y="1410"/>
                  </a:lnTo>
                  <a:lnTo>
                    <a:pt x="3902" y="1317"/>
                  </a:lnTo>
                  <a:lnTo>
                    <a:pt x="3865" y="1226"/>
                  </a:lnTo>
                  <a:lnTo>
                    <a:pt x="3825" y="1137"/>
                  </a:lnTo>
                  <a:lnTo>
                    <a:pt x="3781" y="1050"/>
                  </a:lnTo>
                  <a:lnTo>
                    <a:pt x="3733" y="967"/>
                  </a:lnTo>
                  <a:lnTo>
                    <a:pt x="3680" y="884"/>
                  </a:lnTo>
                  <a:lnTo>
                    <a:pt x="3624" y="806"/>
                  </a:lnTo>
                  <a:lnTo>
                    <a:pt x="3565" y="731"/>
                  </a:lnTo>
                  <a:lnTo>
                    <a:pt x="3501" y="658"/>
                  </a:lnTo>
                  <a:lnTo>
                    <a:pt x="3435" y="587"/>
                  </a:lnTo>
                  <a:lnTo>
                    <a:pt x="3364" y="521"/>
                  </a:lnTo>
                  <a:lnTo>
                    <a:pt x="3292" y="458"/>
                  </a:lnTo>
                  <a:lnTo>
                    <a:pt x="3216" y="399"/>
                  </a:lnTo>
                  <a:lnTo>
                    <a:pt x="3137" y="342"/>
                  </a:lnTo>
                  <a:lnTo>
                    <a:pt x="3055" y="290"/>
                  </a:lnTo>
                  <a:lnTo>
                    <a:pt x="2971" y="242"/>
                  </a:lnTo>
                  <a:lnTo>
                    <a:pt x="2884" y="198"/>
                  </a:lnTo>
                  <a:lnTo>
                    <a:pt x="2795" y="158"/>
                  </a:lnTo>
                  <a:lnTo>
                    <a:pt x="2704" y="122"/>
                  </a:lnTo>
                  <a:lnTo>
                    <a:pt x="2610" y="90"/>
                  </a:lnTo>
                  <a:lnTo>
                    <a:pt x="2514" y="63"/>
                  </a:lnTo>
                  <a:lnTo>
                    <a:pt x="2417" y="41"/>
                  </a:lnTo>
                  <a:lnTo>
                    <a:pt x="2318" y="23"/>
                  </a:lnTo>
                  <a:lnTo>
                    <a:pt x="2218" y="10"/>
                  </a:lnTo>
                  <a:lnTo>
                    <a:pt x="2115" y="3"/>
                  </a:lnTo>
                  <a:lnTo>
                    <a:pt x="201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grpSp>
      <p:sp>
        <p:nvSpPr>
          <p:cNvPr id="28" name="Freeform 286"/>
          <p:cNvSpPr>
            <a:spLocks noEditPoints="1"/>
          </p:cNvSpPr>
          <p:nvPr/>
        </p:nvSpPr>
        <p:spPr bwMode="auto">
          <a:xfrm>
            <a:off x="4617887" y="4155843"/>
            <a:ext cx="526491" cy="527742"/>
          </a:xfrm>
          <a:custGeom>
            <a:avLst/>
            <a:gdLst>
              <a:gd name="T0" fmla="*/ 11438 w 16419"/>
              <a:gd name="T1" fmla="*/ 11992 h 16036"/>
              <a:gd name="T2" fmla="*/ 12051 w 16419"/>
              <a:gd name="T3" fmla="*/ 9611 h 16036"/>
              <a:gd name="T4" fmla="*/ 15080 w 16419"/>
              <a:gd name="T5" fmla="*/ 9931 h 16036"/>
              <a:gd name="T6" fmla="*/ 13248 w 16419"/>
              <a:gd name="T7" fmla="*/ 12967 h 16036"/>
              <a:gd name="T8" fmla="*/ 4590 w 16419"/>
              <a:gd name="T9" fmla="*/ 10655 h 16036"/>
              <a:gd name="T10" fmla="*/ 4429 w 16419"/>
              <a:gd name="T11" fmla="*/ 12231 h 16036"/>
              <a:gd name="T12" fmla="*/ 2147 w 16419"/>
              <a:gd name="T13" fmla="*/ 11712 h 16036"/>
              <a:gd name="T14" fmla="*/ 1073 w 16419"/>
              <a:gd name="T15" fmla="*/ 8277 h 16036"/>
              <a:gd name="T16" fmla="*/ 4139 w 16419"/>
              <a:gd name="T17" fmla="*/ 4183 h 16036"/>
              <a:gd name="T18" fmla="*/ 4533 w 16419"/>
              <a:gd name="T19" fmla="*/ 5582 h 16036"/>
              <a:gd name="T20" fmla="*/ 1073 w 16419"/>
              <a:gd name="T21" fmla="*/ 7759 h 16036"/>
              <a:gd name="T22" fmla="*/ 1997 w 16419"/>
              <a:gd name="T23" fmla="*/ 4578 h 16036"/>
              <a:gd name="T24" fmla="*/ 9313 w 16419"/>
              <a:gd name="T25" fmla="*/ 5095 h 16036"/>
              <a:gd name="T26" fmla="*/ 11066 w 16419"/>
              <a:gd name="T27" fmla="*/ 4695 h 16036"/>
              <a:gd name="T28" fmla="*/ 11565 w 16419"/>
              <a:gd name="T29" fmla="*/ 6759 h 16036"/>
              <a:gd name="T30" fmla="*/ 10152 w 16419"/>
              <a:gd name="T31" fmla="*/ 11598 h 16036"/>
              <a:gd name="T32" fmla="*/ 8474 w 16419"/>
              <a:gd name="T33" fmla="*/ 11394 h 16036"/>
              <a:gd name="T34" fmla="*/ 11313 w 16419"/>
              <a:gd name="T35" fmla="*/ 10543 h 16036"/>
              <a:gd name="T36" fmla="*/ 12142 w 16419"/>
              <a:gd name="T37" fmla="*/ 12889 h 16036"/>
              <a:gd name="T38" fmla="*/ 11354 w 16419"/>
              <a:gd name="T39" fmla="*/ 14282 h 16036"/>
              <a:gd name="T40" fmla="*/ 9710 w 16419"/>
              <a:gd name="T41" fmla="*/ 14564 h 16036"/>
              <a:gd name="T42" fmla="*/ 10935 w 16419"/>
              <a:gd name="T43" fmla="*/ 12871 h 16036"/>
              <a:gd name="T44" fmla="*/ 9524 w 16419"/>
              <a:gd name="T45" fmla="*/ 12005 h 16036"/>
              <a:gd name="T46" fmla="*/ 10393 w 16419"/>
              <a:gd name="T47" fmla="*/ 12757 h 16036"/>
              <a:gd name="T48" fmla="*/ 8904 w 16419"/>
              <a:gd name="T49" fmla="*/ 14636 h 16036"/>
              <a:gd name="T50" fmla="*/ 5284 w 16419"/>
              <a:gd name="T51" fmla="*/ 14382 h 16036"/>
              <a:gd name="T52" fmla="*/ 4071 w 16419"/>
              <a:gd name="T53" fmla="*/ 13005 h 16036"/>
              <a:gd name="T54" fmla="*/ 5783 w 16419"/>
              <a:gd name="T55" fmla="*/ 13367 h 16036"/>
              <a:gd name="T56" fmla="*/ 7945 w 16419"/>
              <a:gd name="T57" fmla="*/ 8277 h 16036"/>
              <a:gd name="T58" fmla="*/ 6342 w 16419"/>
              <a:gd name="T59" fmla="*/ 11582 h 16036"/>
              <a:gd name="T60" fmla="*/ 5136 w 16419"/>
              <a:gd name="T61" fmla="*/ 10650 h 16036"/>
              <a:gd name="T62" fmla="*/ 7945 w 16419"/>
              <a:gd name="T63" fmla="*/ 8277 h 16036"/>
              <a:gd name="T64" fmla="*/ 7024 w 16419"/>
              <a:gd name="T65" fmla="*/ 5084 h 16036"/>
              <a:gd name="T66" fmla="*/ 4843 w 16419"/>
              <a:gd name="T67" fmla="*/ 6857 h 16036"/>
              <a:gd name="T68" fmla="*/ 5321 w 16419"/>
              <a:gd name="T69" fmla="*/ 4784 h 16036"/>
              <a:gd name="T70" fmla="*/ 3667 w 16419"/>
              <a:gd name="T71" fmla="*/ 3305 h 16036"/>
              <a:gd name="T72" fmla="*/ 5215 w 16419"/>
              <a:gd name="T73" fmla="*/ 1684 h 16036"/>
              <a:gd name="T74" fmla="*/ 6448 w 16419"/>
              <a:gd name="T75" fmla="*/ 1771 h 16036"/>
              <a:gd name="T76" fmla="*/ 5148 w 16419"/>
              <a:gd name="T77" fmla="*/ 3833 h 16036"/>
              <a:gd name="T78" fmla="*/ 6569 w 16419"/>
              <a:gd name="T79" fmla="*/ 4486 h 16036"/>
              <a:gd name="T80" fmla="*/ 6014 w 16419"/>
              <a:gd name="T81" fmla="*/ 3301 h 16036"/>
              <a:gd name="T82" fmla="*/ 7732 w 16419"/>
              <a:gd name="T83" fmla="*/ 1205 h 16036"/>
              <a:gd name="T84" fmla="*/ 11565 w 16419"/>
              <a:gd name="T85" fmla="*/ 1859 h 16036"/>
              <a:gd name="T86" fmla="*/ 12421 w 16419"/>
              <a:gd name="T87" fmla="*/ 3513 h 16036"/>
              <a:gd name="T88" fmla="*/ 11123 w 16419"/>
              <a:gd name="T89" fmla="*/ 3527 h 16036"/>
              <a:gd name="T90" fmla="*/ 9758 w 16419"/>
              <a:gd name="T91" fmla="*/ 1525 h 16036"/>
              <a:gd name="T92" fmla="*/ 9852 w 16419"/>
              <a:gd name="T93" fmla="*/ 2463 h 16036"/>
              <a:gd name="T94" fmla="*/ 10437 w 16419"/>
              <a:gd name="T95" fmla="*/ 4348 h 16036"/>
              <a:gd name="T96" fmla="*/ 8786 w 16419"/>
              <a:gd name="T97" fmla="*/ 4626 h 16036"/>
              <a:gd name="T98" fmla="*/ 6848 w 16419"/>
              <a:gd name="T99" fmla="*/ 13930 h 16036"/>
              <a:gd name="T100" fmla="*/ 6020 w 16419"/>
              <a:gd name="T101" fmla="*/ 12187 h 16036"/>
              <a:gd name="T102" fmla="*/ 7521 w 16419"/>
              <a:gd name="T103" fmla="*/ 11934 h 16036"/>
              <a:gd name="T104" fmla="*/ 12063 w 16419"/>
              <a:gd name="T105" fmla="*/ 6494 h 16036"/>
              <a:gd name="T106" fmla="*/ 11695 w 16419"/>
              <a:gd name="T107" fmla="*/ 4461 h 16036"/>
              <a:gd name="T108" fmla="*/ 13078 w 16419"/>
              <a:gd name="T109" fmla="*/ 3710 h 16036"/>
              <a:gd name="T110" fmla="*/ 14700 w 16419"/>
              <a:gd name="T111" fmla="*/ 5106 h 16036"/>
              <a:gd name="T112" fmla="*/ 6960 w 16419"/>
              <a:gd name="T113" fmla="*/ 92 h 16036"/>
              <a:gd name="T114" fmla="*/ 498 w 16419"/>
              <a:gd name="T115" fmla="*/ 5261 h 16036"/>
              <a:gd name="T116" fmla="*/ 2132 w 16419"/>
              <a:gd name="T117" fmla="*/ 13409 h 16036"/>
              <a:gd name="T118" fmla="*/ 10261 w 16419"/>
              <a:gd name="T119" fmla="*/ 15783 h 16036"/>
              <a:gd name="T120" fmla="*/ 16160 w 16419"/>
              <a:gd name="T121" fmla="*/ 10021 h 16036"/>
              <a:gd name="T122" fmla="*/ 13729 w 16419"/>
              <a:gd name="T123" fmla="*/ 2083 h 160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419" h="16036">
                <a:moveTo>
                  <a:pt x="13248" y="12967"/>
                </a:moveTo>
                <a:lnTo>
                  <a:pt x="13139" y="12892"/>
                </a:lnTo>
                <a:lnTo>
                  <a:pt x="13030" y="12819"/>
                </a:lnTo>
                <a:lnTo>
                  <a:pt x="12919" y="12748"/>
                </a:lnTo>
                <a:lnTo>
                  <a:pt x="12807" y="12676"/>
                </a:lnTo>
                <a:lnTo>
                  <a:pt x="12693" y="12608"/>
                </a:lnTo>
                <a:lnTo>
                  <a:pt x="12579" y="12541"/>
                </a:lnTo>
                <a:lnTo>
                  <a:pt x="12463" y="12476"/>
                </a:lnTo>
                <a:lnTo>
                  <a:pt x="12347" y="12413"/>
                </a:lnTo>
                <a:lnTo>
                  <a:pt x="12229" y="12351"/>
                </a:lnTo>
                <a:lnTo>
                  <a:pt x="12110" y="12291"/>
                </a:lnTo>
                <a:lnTo>
                  <a:pt x="12051" y="12261"/>
                </a:lnTo>
                <a:lnTo>
                  <a:pt x="11990" y="12231"/>
                </a:lnTo>
                <a:lnTo>
                  <a:pt x="11930" y="12203"/>
                </a:lnTo>
                <a:lnTo>
                  <a:pt x="11869" y="12175"/>
                </a:lnTo>
                <a:lnTo>
                  <a:pt x="11808" y="12147"/>
                </a:lnTo>
                <a:lnTo>
                  <a:pt x="11747" y="12120"/>
                </a:lnTo>
                <a:lnTo>
                  <a:pt x="11686" y="12094"/>
                </a:lnTo>
                <a:lnTo>
                  <a:pt x="11625" y="12068"/>
                </a:lnTo>
                <a:lnTo>
                  <a:pt x="11562" y="12042"/>
                </a:lnTo>
                <a:lnTo>
                  <a:pt x="11499" y="12017"/>
                </a:lnTo>
                <a:lnTo>
                  <a:pt x="11438" y="11992"/>
                </a:lnTo>
                <a:lnTo>
                  <a:pt x="11374" y="11968"/>
                </a:lnTo>
                <a:lnTo>
                  <a:pt x="11419" y="11863"/>
                </a:lnTo>
                <a:lnTo>
                  <a:pt x="11463" y="11756"/>
                </a:lnTo>
                <a:lnTo>
                  <a:pt x="11505" y="11649"/>
                </a:lnTo>
                <a:lnTo>
                  <a:pt x="11546" y="11541"/>
                </a:lnTo>
                <a:lnTo>
                  <a:pt x="11585" y="11433"/>
                </a:lnTo>
                <a:lnTo>
                  <a:pt x="11624" y="11323"/>
                </a:lnTo>
                <a:lnTo>
                  <a:pt x="11661" y="11214"/>
                </a:lnTo>
                <a:lnTo>
                  <a:pt x="11696" y="11104"/>
                </a:lnTo>
                <a:lnTo>
                  <a:pt x="11731" y="10993"/>
                </a:lnTo>
                <a:lnTo>
                  <a:pt x="11765" y="10880"/>
                </a:lnTo>
                <a:lnTo>
                  <a:pt x="11798" y="10768"/>
                </a:lnTo>
                <a:lnTo>
                  <a:pt x="11829" y="10655"/>
                </a:lnTo>
                <a:lnTo>
                  <a:pt x="11859" y="10542"/>
                </a:lnTo>
                <a:lnTo>
                  <a:pt x="11887" y="10427"/>
                </a:lnTo>
                <a:lnTo>
                  <a:pt x="11914" y="10312"/>
                </a:lnTo>
                <a:lnTo>
                  <a:pt x="11941" y="10197"/>
                </a:lnTo>
                <a:lnTo>
                  <a:pt x="11965" y="10081"/>
                </a:lnTo>
                <a:lnTo>
                  <a:pt x="11988" y="9964"/>
                </a:lnTo>
                <a:lnTo>
                  <a:pt x="12010" y="9847"/>
                </a:lnTo>
                <a:lnTo>
                  <a:pt x="12031" y="9729"/>
                </a:lnTo>
                <a:lnTo>
                  <a:pt x="12051" y="9611"/>
                </a:lnTo>
                <a:lnTo>
                  <a:pt x="12068" y="9492"/>
                </a:lnTo>
                <a:lnTo>
                  <a:pt x="12084" y="9373"/>
                </a:lnTo>
                <a:lnTo>
                  <a:pt x="12100" y="9253"/>
                </a:lnTo>
                <a:lnTo>
                  <a:pt x="12113" y="9133"/>
                </a:lnTo>
                <a:lnTo>
                  <a:pt x="12126" y="9011"/>
                </a:lnTo>
                <a:lnTo>
                  <a:pt x="12137" y="8890"/>
                </a:lnTo>
                <a:lnTo>
                  <a:pt x="12147" y="8769"/>
                </a:lnTo>
                <a:lnTo>
                  <a:pt x="12155" y="8646"/>
                </a:lnTo>
                <a:lnTo>
                  <a:pt x="12161" y="8523"/>
                </a:lnTo>
                <a:lnTo>
                  <a:pt x="12166" y="8400"/>
                </a:lnTo>
                <a:lnTo>
                  <a:pt x="12171" y="8277"/>
                </a:lnTo>
                <a:lnTo>
                  <a:pt x="15347" y="8277"/>
                </a:lnTo>
                <a:lnTo>
                  <a:pt x="15337" y="8448"/>
                </a:lnTo>
                <a:lnTo>
                  <a:pt x="15325" y="8617"/>
                </a:lnTo>
                <a:lnTo>
                  <a:pt x="15309" y="8786"/>
                </a:lnTo>
                <a:lnTo>
                  <a:pt x="15287" y="8954"/>
                </a:lnTo>
                <a:lnTo>
                  <a:pt x="15262" y="9119"/>
                </a:lnTo>
                <a:lnTo>
                  <a:pt x="15234" y="9285"/>
                </a:lnTo>
                <a:lnTo>
                  <a:pt x="15201" y="9449"/>
                </a:lnTo>
                <a:lnTo>
                  <a:pt x="15164" y="9612"/>
                </a:lnTo>
                <a:lnTo>
                  <a:pt x="15124" y="9772"/>
                </a:lnTo>
                <a:lnTo>
                  <a:pt x="15080" y="9931"/>
                </a:lnTo>
                <a:lnTo>
                  <a:pt x="15032" y="10090"/>
                </a:lnTo>
                <a:lnTo>
                  <a:pt x="14980" y="10246"/>
                </a:lnTo>
                <a:lnTo>
                  <a:pt x="14925" y="10400"/>
                </a:lnTo>
                <a:lnTo>
                  <a:pt x="14866" y="10554"/>
                </a:lnTo>
                <a:lnTo>
                  <a:pt x="14804" y="10705"/>
                </a:lnTo>
                <a:lnTo>
                  <a:pt x="14738" y="10854"/>
                </a:lnTo>
                <a:lnTo>
                  <a:pt x="14668" y="11002"/>
                </a:lnTo>
                <a:lnTo>
                  <a:pt x="14596" y="11148"/>
                </a:lnTo>
                <a:lnTo>
                  <a:pt x="14521" y="11292"/>
                </a:lnTo>
                <a:lnTo>
                  <a:pt x="14441" y="11434"/>
                </a:lnTo>
                <a:lnTo>
                  <a:pt x="14358" y="11574"/>
                </a:lnTo>
                <a:lnTo>
                  <a:pt x="14272" y="11712"/>
                </a:lnTo>
                <a:lnTo>
                  <a:pt x="14183" y="11848"/>
                </a:lnTo>
                <a:lnTo>
                  <a:pt x="14092" y="11981"/>
                </a:lnTo>
                <a:lnTo>
                  <a:pt x="13996" y="12113"/>
                </a:lnTo>
                <a:lnTo>
                  <a:pt x="13898" y="12241"/>
                </a:lnTo>
                <a:lnTo>
                  <a:pt x="13797" y="12369"/>
                </a:lnTo>
                <a:lnTo>
                  <a:pt x="13693" y="12493"/>
                </a:lnTo>
                <a:lnTo>
                  <a:pt x="13586" y="12615"/>
                </a:lnTo>
                <a:lnTo>
                  <a:pt x="13476" y="12735"/>
                </a:lnTo>
                <a:lnTo>
                  <a:pt x="13364" y="12852"/>
                </a:lnTo>
                <a:lnTo>
                  <a:pt x="13248" y="12967"/>
                </a:lnTo>
                <a:close/>
                <a:moveTo>
                  <a:pt x="1073" y="8277"/>
                </a:moveTo>
                <a:lnTo>
                  <a:pt x="4248" y="8277"/>
                </a:lnTo>
                <a:lnTo>
                  <a:pt x="4253" y="8400"/>
                </a:lnTo>
                <a:lnTo>
                  <a:pt x="4258" y="8523"/>
                </a:lnTo>
                <a:lnTo>
                  <a:pt x="4265" y="8646"/>
                </a:lnTo>
                <a:lnTo>
                  <a:pt x="4273" y="8769"/>
                </a:lnTo>
                <a:lnTo>
                  <a:pt x="4282" y="8890"/>
                </a:lnTo>
                <a:lnTo>
                  <a:pt x="4294" y="9011"/>
                </a:lnTo>
                <a:lnTo>
                  <a:pt x="4306" y="9133"/>
                </a:lnTo>
                <a:lnTo>
                  <a:pt x="4319" y="9253"/>
                </a:lnTo>
                <a:lnTo>
                  <a:pt x="4335" y="9373"/>
                </a:lnTo>
                <a:lnTo>
                  <a:pt x="4351" y="9492"/>
                </a:lnTo>
                <a:lnTo>
                  <a:pt x="4370" y="9611"/>
                </a:lnTo>
                <a:lnTo>
                  <a:pt x="4388" y="9729"/>
                </a:lnTo>
                <a:lnTo>
                  <a:pt x="4410" y="9847"/>
                </a:lnTo>
                <a:lnTo>
                  <a:pt x="4431" y="9964"/>
                </a:lnTo>
                <a:lnTo>
                  <a:pt x="4455" y="10081"/>
                </a:lnTo>
                <a:lnTo>
                  <a:pt x="4479" y="10197"/>
                </a:lnTo>
                <a:lnTo>
                  <a:pt x="4505" y="10312"/>
                </a:lnTo>
                <a:lnTo>
                  <a:pt x="4533" y="10427"/>
                </a:lnTo>
                <a:lnTo>
                  <a:pt x="4560" y="10542"/>
                </a:lnTo>
                <a:lnTo>
                  <a:pt x="4590" y="10655"/>
                </a:lnTo>
                <a:lnTo>
                  <a:pt x="4622" y="10768"/>
                </a:lnTo>
                <a:lnTo>
                  <a:pt x="4654" y="10880"/>
                </a:lnTo>
                <a:lnTo>
                  <a:pt x="4688" y="10993"/>
                </a:lnTo>
                <a:lnTo>
                  <a:pt x="4723" y="11104"/>
                </a:lnTo>
                <a:lnTo>
                  <a:pt x="4758" y="11214"/>
                </a:lnTo>
                <a:lnTo>
                  <a:pt x="4795" y="11323"/>
                </a:lnTo>
                <a:lnTo>
                  <a:pt x="4834" y="11433"/>
                </a:lnTo>
                <a:lnTo>
                  <a:pt x="4874" y="11541"/>
                </a:lnTo>
                <a:lnTo>
                  <a:pt x="4915" y="11649"/>
                </a:lnTo>
                <a:lnTo>
                  <a:pt x="4958" y="11756"/>
                </a:lnTo>
                <a:lnTo>
                  <a:pt x="5001" y="11863"/>
                </a:lnTo>
                <a:lnTo>
                  <a:pt x="5045" y="11968"/>
                </a:lnTo>
                <a:lnTo>
                  <a:pt x="4982" y="11992"/>
                </a:lnTo>
                <a:lnTo>
                  <a:pt x="4920" y="12017"/>
                </a:lnTo>
                <a:lnTo>
                  <a:pt x="4857" y="12042"/>
                </a:lnTo>
                <a:lnTo>
                  <a:pt x="4795" y="12068"/>
                </a:lnTo>
                <a:lnTo>
                  <a:pt x="4734" y="12094"/>
                </a:lnTo>
                <a:lnTo>
                  <a:pt x="4672" y="12120"/>
                </a:lnTo>
                <a:lnTo>
                  <a:pt x="4611" y="12147"/>
                </a:lnTo>
                <a:lnTo>
                  <a:pt x="4550" y="12175"/>
                </a:lnTo>
                <a:lnTo>
                  <a:pt x="4490" y="12203"/>
                </a:lnTo>
                <a:lnTo>
                  <a:pt x="4429" y="12231"/>
                </a:lnTo>
                <a:lnTo>
                  <a:pt x="4370" y="12261"/>
                </a:lnTo>
                <a:lnTo>
                  <a:pt x="4309" y="12291"/>
                </a:lnTo>
                <a:lnTo>
                  <a:pt x="4191" y="12351"/>
                </a:lnTo>
                <a:lnTo>
                  <a:pt x="4073" y="12413"/>
                </a:lnTo>
                <a:lnTo>
                  <a:pt x="3956" y="12476"/>
                </a:lnTo>
                <a:lnTo>
                  <a:pt x="3841" y="12541"/>
                </a:lnTo>
                <a:lnTo>
                  <a:pt x="3726" y="12608"/>
                </a:lnTo>
                <a:lnTo>
                  <a:pt x="3613" y="12676"/>
                </a:lnTo>
                <a:lnTo>
                  <a:pt x="3501" y="12748"/>
                </a:lnTo>
                <a:lnTo>
                  <a:pt x="3389" y="12819"/>
                </a:lnTo>
                <a:lnTo>
                  <a:pt x="3280" y="12892"/>
                </a:lnTo>
                <a:lnTo>
                  <a:pt x="3171" y="12967"/>
                </a:lnTo>
                <a:lnTo>
                  <a:pt x="3056" y="12852"/>
                </a:lnTo>
                <a:lnTo>
                  <a:pt x="2943" y="12735"/>
                </a:lnTo>
                <a:lnTo>
                  <a:pt x="2833" y="12615"/>
                </a:lnTo>
                <a:lnTo>
                  <a:pt x="2727" y="12493"/>
                </a:lnTo>
                <a:lnTo>
                  <a:pt x="2623" y="12369"/>
                </a:lnTo>
                <a:lnTo>
                  <a:pt x="2521" y="12241"/>
                </a:lnTo>
                <a:lnTo>
                  <a:pt x="2423" y="12113"/>
                </a:lnTo>
                <a:lnTo>
                  <a:pt x="2328" y="11981"/>
                </a:lnTo>
                <a:lnTo>
                  <a:pt x="2236" y="11848"/>
                </a:lnTo>
                <a:lnTo>
                  <a:pt x="2147" y="11712"/>
                </a:lnTo>
                <a:lnTo>
                  <a:pt x="2062" y="11574"/>
                </a:lnTo>
                <a:lnTo>
                  <a:pt x="1978" y="11434"/>
                </a:lnTo>
                <a:lnTo>
                  <a:pt x="1899" y="11292"/>
                </a:lnTo>
                <a:lnTo>
                  <a:pt x="1824" y="11148"/>
                </a:lnTo>
                <a:lnTo>
                  <a:pt x="1751" y="11002"/>
                </a:lnTo>
                <a:lnTo>
                  <a:pt x="1682" y="10854"/>
                </a:lnTo>
                <a:lnTo>
                  <a:pt x="1615" y="10705"/>
                </a:lnTo>
                <a:lnTo>
                  <a:pt x="1554" y="10554"/>
                </a:lnTo>
                <a:lnTo>
                  <a:pt x="1494" y="10400"/>
                </a:lnTo>
                <a:lnTo>
                  <a:pt x="1440" y="10246"/>
                </a:lnTo>
                <a:lnTo>
                  <a:pt x="1387" y="10090"/>
                </a:lnTo>
                <a:lnTo>
                  <a:pt x="1340" y="9931"/>
                </a:lnTo>
                <a:lnTo>
                  <a:pt x="1296" y="9772"/>
                </a:lnTo>
                <a:lnTo>
                  <a:pt x="1255" y="9612"/>
                </a:lnTo>
                <a:lnTo>
                  <a:pt x="1219" y="9449"/>
                </a:lnTo>
                <a:lnTo>
                  <a:pt x="1186" y="9285"/>
                </a:lnTo>
                <a:lnTo>
                  <a:pt x="1158" y="9119"/>
                </a:lnTo>
                <a:lnTo>
                  <a:pt x="1132" y="8954"/>
                </a:lnTo>
                <a:lnTo>
                  <a:pt x="1111" y="8786"/>
                </a:lnTo>
                <a:lnTo>
                  <a:pt x="1095" y="8617"/>
                </a:lnTo>
                <a:lnTo>
                  <a:pt x="1082" y="8448"/>
                </a:lnTo>
                <a:lnTo>
                  <a:pt x="1073" y="8277"/>
                </a:lnTo>
                <a:close/>
                <a:moveTo>
                  <a:pt x="2878" y="3381"/>
                </a:moveTo>
                <a:lnTo>
                  <a:pt x="2935" y="3423"/>
                </a:lnTo>
                <a:lnTo>
                  <a:pt x="2992" y="3466"/>
                </a:lnTo>
                <a:lnTo>
                  <a:pt x="3050" y="3507"/>
                </a:lnTo>
                <a:lnTo>
                  <a:pt x="3107" y="3549"/>
                </a:lnTo>
                <a:lnTo>
                  <a:pt x="3165" y="3590"/>
                </a:lnTo>
                <a:lnTo>
                  <a:pt x="3223" y="3630"/>
                </a:lnTo>
                <a:lnTo>
                  <a:pt x="3282" y="3670"/>
                </a:lnTo>
                <a:lnTo>
                  <a:pt x="3341" y="3710"/>
                </a:lnTo>
                <a:lnTo>
                  <a:pt x="3401" y="3749"/>
                </a:lnTo>
                <a:lnTo>
                  <a:pt x="3460" y="3789"/>
                </a:lnTo>
                <a:lnTo>
                  <a:pt x="3521" y="3827"/>
                </a:lnTo>
                <a:lnTo>
                  <a:pt x="3581" y="3865"/>
                </a:lnTo>
                <a:lnTo>
                  <a:pt x="3642" y="3902"/>
                </a:lnTo>
                <a:lnTo>
                  <a:pt x="3702" y="3939"/>
                </a:lnTo>
                <a:lnTo>
                  <a:pt x="3764" y="3975"/>
                </a:lnTo>
                <a:lnTo>
                  <a:pt x="3826" y="4011"/>
                </a:lnTo>
                <a:lnTo>
                  <a:pt x="3887" y="4046"/>
                </a:lnTo>
                <a:lnTo>
                  <a:pt x="3950" y="4081"/>
                </a:lnTo>
                <a:lnTo>
                  <a:pt x="4012" y="4116"/>
                </a:lnTo>
                <a:lnTo>
                  <a:pt x="4076" y="4150"/>
                </a:lnTo>
                <a:lnTo>
                  <a:pt x="4139" y="4183"/>
                </a:lnTo>
                <a:lnTo>
                  <a:pt x="4202" y="4216"/>
                </a:lnTo>
                <a:lnTo>
                  <a:pt x="4267" y="4249"/>
                </a:lnTo>
                <a:lnTo>
                  <a:pt x="4331" y="4281"/>
                </a:lnTo>
                <a:lnTo>
                  <a:pt x="4395" y="4312"/>
                </a:lnTo>
                <a:lnTo>
                  <a:pt x="4461" y="4343"/>
                </a:lnTo>
                <a:lnTo>
                  <a:pt x="4525" y="4374"/>
                </a:lnTo>
                <a:lnTo>
                  <a:pt x="4591" y="4403"/>
                </a:lnTo>
                <a:lnTo>
                  <a:pt x="4657" y="4432"/>
                </a:lnTo>
                <a:lnTo>
                  <a:pt x="4724" y="4461"/>
                </a:lnTo>
                <a:lnTo>
                  <a:pt x="4789" y="4489"/>
                </a:lnTo>
                <a:lnTo>
                  <a:pt x="4856" y="4517"/>
                </a:lnTo>
                <a:lnTo>
                  <a:pt x="4822" y="4611"/>
                </a:lnTo>
                <a:lnTo>
                  <a:pt x="4789" y="4706"/>
                </a:lnTo>
                <a:lnTo>
                  <a:pt x="4756" y="4801"/>
                </a:lnTo>
                <a:lnTo>
                  <a:pt x="4726" y="4897"/>
                </a:lnTo>
                <a:lnTo>
                  <a:pt x="4695" y="4993"/>
                </a:lnTo>
                <a:lnTo>
                  <a:pt x="4665" y="5090"/>
                </a:lnTo>
                <a:lnTo>
                  <a:pt x="4637" y="5188"/>
                </a:lnTo>
                <a:lnTo>
                  <a:pt x="4610" y="5285"/>
                </a:lnTo>
                <a:lnTo>
                  <a:pt x="4583" y="5383"/>
                </a:lnTo>
                <a:lnTo>
                  <a:pt x="4557" y="5482"/>
                </a:lnTo>
                <a:lnTo>
                  <a:pt x="4533" y="5582"/>
                </a:lnTo>
                <a:lnTo>
                  <a:pt x="4509" y="5681"/>
                </a:lnTo>
                <a:lnTo>
                  <a:pt x="4486" y="5781"/>
                </a:lnTo>
                <a:lnTo>
                  <a:pt x="4465" y="5881"/>
                </a:lnTo>
                <a:lnTo>
                  <a:pt x="4444" y="5982"/>
                </a:lnTo>
                <a:lnTo>
                  <a:pt x="4425" y="6084"/>
                </a:lnTo>
                <a:lnTo>
                  <a:pt x="4406" y="6186"/>
                </a:lnTo>
                <a:lnTo>
                  <a:pt x="4388" y="6288"/>
                </a:lnTo>
                <a:lnTo>
                  <a:pt x="4372" y="6391"/>
                </a:lnTo>
                <a:lnTo>
                  <a:pt x="4356" y="6494"/>
                </a:lnTo>
                <a:lnTo>
                  <a:pt x="4342" y="6598"/>
                </a:lnTo>
                <a:lnTo>
                  <a:pt x="4328" y="6701"/>
                </a:lnTo>
                <a:lnTo>
                  <a:pt x="4315" y="6805"/>
                </a:lnTo>
                <a:lnTo>
                  <a:pt x="4304" y="6911"/>
                </a:lnTo>
                <a:lnTo>
                  <a:pt x="4294" y="7015"/>
                </a:lnTo>
                <a:lnTo>
                  <a:pt x="4284" y="7120"/>
                </a:lnTo>
                <a:lnTo>
                  <a:pt x="4275" y="7226"/>
                </a:lnTo>
                <a:lnTo>
                  <a:pt x="4268" y="7332"/>
                </a:lnTo>
                <a:lnTo>
                  <a:pt x="4262" y="7439"/>
                </a:lnTo>
                <a:lnTo>
                  <a:pt x="4257" y="7545"/>
                </a:lnTo>
                <a:lnTo>
                  <a:pt x="4253" y="7652"/>
                </a:lnTo>
                <a:lnTo>
                  <a:pt x="4248" y="7759"/>
                </a:lnTo>
                <a:lnTo>
                  <a:pt x="1073" y="7759"/>
                </a:lnTo>
                <a:lnTo>
                  <a:pt x="1081" y="7602"/>
                </a:lnTo>
                <a:lnTo>
                  <a:pt x="1092" y="7446"/>
                </a:lnTo>
                <a:lnTo>
                  <a:pt x="1107" y="7291"/>
                </a:lnTo>
                <a:lnTo>
                  <a:pt x="1125" y="7137"/>
                </a:lnTo>
                <a:lnTo>
                  <a:pt x="1146" y="6984"/>
                </a:lnTo>
                <a:lnTo>
                  <a:pt x="1171" y="6832"/>
                </a:lnTo>
                <a:lnTo>
                  <a:pt x="1200" y="6681"/>
                </a:lnTo>
                <a:lnTo>
                  <a:pt x="1231" y="6532"/>
                </a:lnTo>
                <a:lnTo>
                  <a:pt x="1265" y="6383"/>
                </a:lnTo>
                <a:lnTo>
                  <a:pt x="1304" y="6236"/>
                </a:lnTo>
                <a:lnTo>
                  <a:pt x="1345" y="6090"/>
                </a:lnTo>
                <a:lnTo>
                  <a:pt x="1389" y="5945"/>
                </a:lnTo>
                <a:lnTo>
                  <a:pt x="1437" y="5802"/>
                </a:lnTo>
                <a:lnTo>
                  <a:pt x="1487" y="5660"/>
                </a:lnTo>
                <a:lnTo>
                  <a:pt x="1540" y="5519"/>
                </a:lnTo>
                <a:lnTo>
                  <a:pt x="1597" y="5380"/>
                </a:lnTo>
                <a:lnTo>
                  <a:pt x="1656" y="5243"/>
                </a:lnTo>
                <a:lnTo>
                  <a:pt x="1719" y="5106"/>
                </a:lnTo>
                <a:lnTo>
                  <a:pt x="1785" y="4972"/>
                </a:lnTo>
                <a:lnTo>
                  <a:pt x="1852" y="4839"/>
                </a:lnTo>
                <a:lnTo>
                  <a:pt x="1923" y="4708"/>
                </a:lnTo>
                <a:lnTo>
                  <a:pt x="1997" y="4578"/>
                </a:lnTo>
                <a:lnTo>
                  <a:pt x="2074" y="4450"/>
                </a:lnTo>
                <a:lnTo>
                  <a:pt x="2153" y="4324"/>
                </a:lnTo>
                <a:lnTo>
                  <a:pt x="2234" y="4199"/>
                </a:lnTo>
                <a:lnTo>
                  <a:pt x="2319" y="4076"/>
                </a:lnTo>
                <a:lnTo>
                  <a:pt x="2405" y="3956"/>
                </a:lnTo>
                <a:lnTo>
                  <a:pt x="2496" y="3837"/>
                </a:lnTo>
                <a:lnTo>
                  <a:pt x="2587" y="3719"/>
                </a:lnTo>
                <a:lnTo>
                  <a:pt x="2681" y="3605"/>
                </a:lnTo>
                <a:lnTo>
                  <a:pt x="2779" y="3492"/>
                </a:lnTo>
                <a:lnTo>
                  <a:pt x="2878" y="3381"/>
                </a:lnTo>
                <a:close/>
                <a:moveTo>
                  <a:pt x="8474" y="7759"/>
                </a:moveTo>
                <a:lnTo>
                  <a:pt x="8474" y="5160"/>
                </a:lnTo>
                <a:lnTo>
                  <a:pt x="8559" y="5157"/>
                </a:lnTo>
                <a:lnTo>
                  <a:pt x="8644" y="5153"/>
                </a:lnTo>
                <a:lnTo>
                  <a:pt x="8728" y="5149"/>
                </a:lnTo>
                <a:lnTo>
                  <a:pt x="8812" y="5143"/>
                </a:lnTo>
                <a:lnTo>
                  <a:pt x="8896" y="5137"/>
                </a:lnTo>
                <a:lnTo>
                  <a:pt x="8980" y="5131"/>
                </a:lnTo>
                <a:lnTo>
                  <a:pt x="9063" y="5122"/>
                </a:lnTo>
                <a:lnTo>
                  <a:pt x="9146" y="5114"/>
                </a:lnTo>
                <a:lnTo>
                  <a:pt x="9230" y="5105"/>
                </a:lnTo>
                <a:lnTo>
                  <a:pt x="9313" y="5095"/>
                </a:lnTo>
                <a:lnTo>
                  <a:pt x="9395" y="5084"/>
                </a:lnTo>
                <a:lnTo>
                  <a:pt x="9477" y="5073"/>
                </a:lnTo>
                <a:lnTo>
                  <a:pt x="9559" y="5061"/>
                </a:lnTo>
                <a:lnTo>
                  <a:pt x="9641" y="5048"/>
                </a:lnTo>
                <a:lnTo>
                  <a:pt x="9723" y="5035"/>
                </a:lnTo>
                <a:lnTo>
                  <a:pt x="9804" y="5020"/>
                </a:lnTo>
                <a:lnTo>
                  <a:pt x="9885" y="5005"/>
                </a:lnTo>
                <a:lnTo>
                  <a:pt x="9965" y="4990"/>
                </a:lnTo>
                <a:lnTo>
                  <a:pt x="10046" y="4973"/>
                </a:lnTo>
                <a:lnTo>
                  <a:pt x="10126" y="4956"/>
                </a:lnTo>
                <a:lnTo>
                  <a:pt x="10206" y="4938"/>
                </a:lnTo>
                <a:lnTo>
                  <a:pt x="10287" y="4920"/>
                </a:lnTo>
                <a:lnTo>
                  <a:pt x="10366" y="4900"/>
                </a:lnTo>
                <a:lnTo>
                  <a:pt x="10445" y="4880"/>
                </a:lnTo>
                <a:lnTo>
                  <a:pt x="10524" y="4860"/>
                </a:lnTo>
                <a:lnTo>
                  <a:pt x="10602" y="4838"/>
                </a:lnTo>
                <a:lnTo>
                  <a:pt x="10681" y="4816"/>
                </a:lnTo>
                <a:lnTo>
                  <a:pt x="10759" y="4793"/>
                </a:lnTo>
                <a:lnTo>
                  <a:pt x="10836" y="4770"/>
                </a:lnTo>
                <a:lnTo>
                  <a:pt x="10914" y="4746"/>
                </a:lnTo>
                <a:lnTo>
                  <a:pt x="10990" y="4721"/>
                </a:lnTo>
                <a:lnTo>
                  <a:pt x="11066" y="4695"/>
                </a:lnTo>
                <a:lnTo>
                  <a:pt x="11099" y="4784"/>
                </a:lnTo>
                <a:lnTo>
                  <a:pt x="11130" y="4873"/>
                </a:lnTo>
                <a:lnTo>
                  <a:pt x="11161" y="4963"/>
                </a:lnTo>
                <a:lnTo>
                  <a:pt x="11191" y="5053"/>
                </a:lnTo>
                <a:lnTo>
                  <a:pt x="11219" y="5145"/>
                </a:lnTo>
                <a:lnTo>
                  <a:pt x="11247" y="5236"/>
                </a:lnTo>
                <a:lnTo>
                  <a:pt x="11274" y="5328"/>
                </a:lnTo>
                <a:lnTo>
                  <a:pt x="11299" y="5420"/>
                </a:lnTo>
                <a:lnTo>
                  <a:pt x="11325" y="5513"/>
                </a:lnTo>
                <a:lnTo>
                  <a:pt x="11349" y="5607"/>
                </a:lnTo>
                <a:lnTo>
                  <a:pt x="11372" y="5701"/>
                </a:lnTo>
                <a:lnTo>
                  <a:pt x="11395" y="5795"/>
                </a:lnTo>
                <a:lnTo>
                  <a:pt x="11415" y="5889"/>
                </a:lnTo>
                <a:lnTo>
                  <a:pt x="11436" y="5984"/>
                </a:lnTo>
                <a:lnTo>
                  <a:pt x="11455" y="6080"/>
                </a:lnTo>
                <a:lnTo>
                  <a:pt x="11474" y="6176"/>
                </a:lnTo>
                <a:lnTo>
                  <a:pt x="11491" y="6272"/>
                </a:lnTo>
                <a:lnTo>
                  <a:pt x="11509" y="6368"/>
                </a:lnTo>
                <a:lnTo>
                  <a:pt x="11524" y="6466"/>
                </a:lnTo>
                <a:lnTo>
                  <a:pt x="11538" y="6563"/>
                </a:lnTo>
                <a:lnTo>
                  <a:pt x="11553" y="6661"/>
                </a:lnTo>
                <a:lnTo>
                  <a:pt x="11565" y="6759"/>
                </a:lnTo>
                <a:lnTo>
                  <a:pt x="11577" y="6857"/>
                </a:lnTo>
                <a:lnTo>
                  <a:pt x="11589" y="6957"/>
                </a:lnTo>
                <a:lnTo>
                  <a:pt x="11598" y="7056"/>
                </a:lnTo>
                <a:lnTo>
                  <a:pt x="11607" y="7155"/>
                </a:lnTo>
                <a:lnTo>
                  <a:pt x="11615" y="7255"/>
                </a:lnTo>
                <a:lnTo>
                  <a:pt x="11623" y="7356"/>
                </a:lnTo>
                <a:lnTo>
                  <a:pt x="11629" y="7456"/>
                </a:lnTo>
                <a:lnTo>
                  <a:pt x="11634" y="7557"/>
                </a:lnTo>
                <a:lnTo>
                  <a:pt x="11638" y="7658"/>
                </a:lnTo>
                <a:lnTo>
                  <a:pt x="11641" y="7759"/>
                </a:lnTo>
                <a:lnTo>
                  <a:pt x="8474" y="7759"/>
                </a:lnTo>
                <a:close/>
                <a:moveTo>
                  <a:pt x="10879" y="11791"/>
                </a:moveTo>
                <a:lnTo>
                  <a:pt x="10807" y="11768"/>
                </a:lnTo>
                <a:lnTo>
                  <a:pt x="10735" y="11747"/>
                </a:lnTo>
                <a:lnTo>
                  <a:pt x="10663" y="11726"/>
                </a:lnTo>
                <a:lnTo>
                  <a:pt x="10590" y="11706"/>
                </a:lnTo>
                <a:lnTo>
                  <a:pt x="10518" y="11686"/>
                </a:lnTo>
                <a:lnTo>
                  <a:pt x="10446" y="11667"/>
                </a:lnTo>
                <a:lnTo>
                  <a:pt x="10373" y="11649"/>
                </a:lnTo>
                <a:lnTo>
                  <a:pt x="10299" y="11631"/>
                </a:lnTo>
                <a:lnTo>
                  <a:pt x="10226" y="11614"/>
                </a:lnTo>
                <a:lnTo>
                  <a:pt x="10152" y="11598"/>
                </a:lnTo>
                <a:lnTo>
                  <a:pt x="10078" y="11582"/>
                </a:lnTo>
                <a:lnTo>
                  <a:pt x="10003" y="11566"/>
                </a:lnTo>
                <a:lnTo>
                  <a:pt x="9929" y="11552"/>
                </a:lnTo>
                <a:lnTo>
                  <a:pt x="9854" y="11538"/>
                </a:lnTo>
                <a:lnTo>
                  <a:pt x="9780" y="11525"/>
                </a:lnTo>
                <a:lnTo>
                  <a:pt x="9704" y="11512"/>
                </a:lnTo>
                <a:lnTo>
                  <a:pt x="9629" y="11500"/>
                </a:lnTo>
                <a:lnTo>
                  <a:pt x="9553" y="11488"/>
                </a:lnTo>
                <a:lnTo>
                  <a:pt x="9477" y="11477"/>
                </a:lnTo>
                <a:lnTo>
                  <a:pt x="9401" y="11467"/>
                </a:lnTo>
                <a:lnTo>
                  <a:pt x="9325" y="11458"/>
                </a:lnTo>
                <a:lnTo>
                  <a:pt x="9249" y="11449"/>
                </a:lnTo>
                <a:lnTo>
                  <a:pt x="9172" y="11440"/>
                </a:lnTo>
                <a:lnTo>
                  <a:pt x="9095" y="11433"/>
                </a:lnTo>
                <a:lnTo>
                  <a:pt x="9018" y="11425"/>
                </a:lnTo>
                <a:lnTo>
                  <a:pt x="8941" y="11419"/>
                </a:lnTo>
                <a:lnTo>
                  <a:pt x="8864" y="11413"/>
                </a:lnTo>
                <a:lnTo>
                  <a:pt x="8786" y="11408"/>
                </a:lnTo>
                <a:lnTo>
                  <a:pt x="8708" y="11404"/>
                </a:lnTo>
                <a:lnTo>
                  <a:pt x="8630" y="11400"/>
                </a:lnTo>
                <a:lnTo>
                  <a:pt x="8552" y="11396"/>
                </a:lnTo>
                <a:lnTo>
                  <a:pt x="8474" y="11394"/>
                </a:lnTo>
                <a:lnTo>
                  <a:pt x="8474" y="8277"/>
                </a:lnTo>
                <a:lnTo>
                  <a:pt x="11641" y="8277"/>
                </a:lnTo>
                <a:lnTo>
                  <a:pt x="11637" y="8394"/>
                </a:lnTo>
                <a:lnTo>
                  <a:pt x="11632" y="8512"/>
                </a:lnTo>
                <a:lnTo>
                  <a:pt x="11626" y="8628"/>
                </a:lnTo>
                <a:lnTo>
                  <a:pt x="11617" y="8746"/>
                </a:lnTo>
                <a:lnTo>
                  <a:pt x="11608" y="8862"/>
                </a:lnTo>
                <a:lnTo>
                  <a:pt x="11598" y="8977"/>
                </a:lnTo>
                <a:lnTo>
                  <a:pt x="11586" y="9092"/>
                </a:lnTo>
                <a:lnTo>
                  <a:pt x="11572" y="9207"/>
                </a:lnTo>
                <a:lnTo>
                  <a:pt x="11558" y="9321"/>
                </a:lnTo>
                <a:lnTo>
                  <a:pt x="11542" y="9435"/>
                </a:lnTo>
                <a:lnTo>
                  <a:pt x="11525" y="9548"/>
                </a:lnTo>
                <a:lnTo>
                  <a:pt x="11506" y="9661"/>
                </a:lnTo>
                <a:lnTo>
                  <a:pt x="11486" y="9773"/>
                </a:lnTo>
                <a:lnTo>
                  <a:pt x="11466" y="9884"/>
                </a:lnTo>
                <a:lnTo>
                  <a:pt x="11443" y="9995"/>
                </a:lnTo>
                <a:lnTo>
                  <a:pt x="11419" y="10106"/>
                </a:lnTo>
                <a:lnTo>
                  <a:pt x="11395" y="10216"/>
                </a:lnTo>
                <a:lnTo>
                  <a:pt x="11368" y="10325"/>
                </a:lnTo>
                <a:lnTo>
                  <a:pt x="11341" y="10434"/>
                </a:lnTo>
                <a:lnTo>
                  <a:pt x="11313" y="10543"/>
                </a:lnTo>
                <a:lnTo>
                  <a:pt x="11283" y="10650"/>
                </a:lnTo>
                <a:lnTo>
                  <a:pt x="11252" y="10757"/>
                </a:lnTo>
                <a:lnTo>
                  <a:pt x="11220" y="10863"/>
                </a:lnTo>
                <a:lnTo>
                  <a:pt x="11186" y="10969"/>
                </a:lnTo>
                <a:lnTo>
                  <a:pt x="11152" y="11074"/>
                </a:lnTo>
                <a:lnTo>
                  <a:pt x="11117" y="11178"/>
                </a:lnTo>
                <a:lnTo>
                  <a:pt x="11080" y="11282"/>
                </a:lnTo>
                <a:lnTo>
                  <a:pt x="11042" y="11386"/>
                </a:lnTo>
                <a:lnTo>
                  <a:pt x="11003" y="11488"/>
                </a:lnTo>
                <a:lnTo>
                  <a:pt x="10962" y="11590"/>
                </a:lnTo>
                <a:lnTo>
                  <a:pt x="10921" y="11690"/>
                </a:lnTo>
                <a:lnTo>
                  <a:pt x="10879" y="11791"/>
                </a:lnTo>
                <a:close/>
                <a:moveTo>
                  <a:pt x="11162" y="12440"/>
                </a:moveTo>
                <a:lnTo>
                  <a:pt x="11275" y="12484"/>
                </a:lnTo>
                <a:lnTo>
                  <a:pt x="11387" y="12529"/>
                </a:lnTo>
                <a:lnTo>
                  <a:pt x="11497" y="12575"/>
                </a:lnTo>
                <a:lnTo>
                  <a:pt x="11606" y="12624"/>
                </a:lnTo>
                <a:lnTo>
                  <a:pt x="11715" y="12674"/>
                </a:lnTo>
                <a:lnTo>
                  <a:pt x="11824" y="12726"/>
                </a:lnTo>
                <a:lnTo>
                  <a:pt x="11930" y="12779"/>
                </a:lnTo>
                <a:lnTo>
                  <a:pt x="12036" y="12833"/>
                </a:lnTo>
                <a:lnTo>
                  <a:pt x="12142" y="12889"/>
                </a:lnTo>
                <a:lnTo>
                  <a:pt x="12245" y="12946"/>
                </a:lnTo>
                <a:lnTo>
                  <a:pt x="12349" y="13005"/>
                </a:lnTo>
                <a:lnTo>
                  <a:pt x="12451" y="13065"/>
                </a:lnTo>
                <a:lnTo>
                  <a:pt x="12552" y="13127"/>
                </a:lnTo>
                <a:lnTo>
                  <a:pt x="12653" y="13191"/>
                </a:lnTo>
                <a:lnTo>
                  <a:pt x="12751" y="13255"/>
                </a:lnTo>
                <a:lnTo>
                  <a:pt x="12850" y="13320"/>
                </a:lnTo>
                <a:lnTo>
                  <a:pt x="12759" y="13395"/>
                </a:lnTo>
                <a:lnTo>
                  <a:pt x="12666" y="13469"/>
                </a:lnTo>
                <a:lnTo>
                  <a:pt x="12573" y="13540"/>
                </a:lnTo>
                <a:lnTo>
                  <a:pt x="12477" y="13612"/>
                </a:lnTo>
                <a:lnTo>
                  <a:pt x="12381" y="13681"/>
                </a:lnTo>
                <a:lnTo>
                  <a:pt x="12283" y="13748"/>
                </a:lnTo>
                <a:lnTo>
                  <a:pt x="12185" y="13814"/>
                </a:lnTo>
                <a:lnTo>
                  <a:pt x="12084" y="13878"/>
                </a:lnTo>
                <a:lnTo>
                  <a:pt x="11984" y="13940"/>
                </a:lnTo>
                <a:lnTo>
                  <a:pt x="11881" y="14001"/>
                </a:lnTo>
                <a:lnTo>
                  <a:pt x="11779" y="14062"/>
                </a:lnTo>
                <a:lnTo>
                  <a:pt x="11674" y="14119"/>
                </a:lnTo>
                <a:lnTo>
                  <a:pt x="11568" y="14175"/>
                </a:lnTo>
                <a:lnTo>
                  <a:pt x="11461" y="14229"/>
                </a:lnTo>
                <a:lnTo>
                  <a:pt x="11354" y="14282"/>
                </a:lnTo>
                <a:lnTo>
                  <a:pt x="11245" y="14333"/>
                </a:lnTo>
                <a:lnTo>
                  <a:pt x="11136" y="14382"/>
                </a:lnTo>
                <a:lnTo>
                  <a:pt x="11025" y="14429"/>
                </a:lnTo>
                <a:lnTo>
                  <a:pt x="10914" y="14475"/>
                </a:lnTo>
                <a:lnTo>
                  <a:pt x="10802" y="14519"/>
                </a:lnTo>
                <a:lnTo>
                  <a:pt x="10688" y="14561"/>
                </a:lnTo>
                <a:lnTo>
                  <a:pt x="10573" y="14601"/>
                </a:lnTo>
                <a:lnTo>
                  <a:pt x="10458" y="14639"/>
                </a:lnTo>
                <a:lnTo>
                  <a:pt x="10342" y="14676"/>
                </a:lnTo>
                <a:lnTo>
                  <a:pt x="10225" y="14710"/>
                </a:lnTo>
                <a:lnTo>
                  <a:pt x="10107" y="14743"/>
                </a:lnTo>
                <a:lnTo>
                  <a:pt x="9989" y="14774"/>
                </a:lnTo>
                <a:lnTo>
                  <a:pt x="9869" y="14802"/>
                </a:lnTo>
                <a:lnTo>
                  <a:pt x="9749" y="14829"/>
                </a:lnTo>
                <a:lnTo>
                  <a:pt x="9628" y="14854"/>
                </a:lnTo>
                <a:lnTo>
                  <a:pt x="9507" y="14877"/>
                </a:lnTo>
                <a:lnTo>
                  <a:pt x="9383" y="14898"/>
                </a:lnTo>
                <a:lnTo>
                  <a:pt x="9450" y="14833"/>
                </a:lnTo>
                <a:lnTo>
                  <a:pt x="9516" y="14767"/>
                </a:lnTo>
                <a:lnTo>
                  <a:pt x="9582" y="14700"/>
                </a:lnTo>
                <a:lnTo>
                  <a:pt x="9645" y="14633"/>
                </a:lnTo>
                <a:lnTo>
                  <a:pt x="9710" y="14564"/>
                </a:lnTo>
                <a:lnTo>
                  <a:pt x="9772" y="14495"/>
                </a:lnTo>
                <a:lnTo>
                  <a:pt x="9835" y="14424"/>
                </a:lnTo>
                <a:lnTo>
                  <a:pt x="9897" y="14354"/>
                </a:lnTo>
                <a:lnTo>
                  <a:pt x="9958" y="14282"/>
                </a:lnTo>
                <a:lnTo>
                  <a:pt x="10019" y="14210"/>
                </a:lnTo>
                <a:lnTo>
                  <a:pt x="10078" y="14137"/>
                </a:lnTo>
                <a:lnTo>
                  <a:pt x="10138" y="14064"/>
                </a:lnTo>
                <a:lnTo>
                  <a:pt x="10195" y="13988"/>
                </a:lnTo>
                <a:lnTo>
                  <a:pt x="10254" y="13913"/>
                </a:lnTo>
                <a:lnTo>
                  <a:pt x="10310" y="13837"/>
                </a:lnTo>
                <a:lnTo>
                  <a:pt x="10367" y="13761"/>
                </a:lnTo>
                <a:lnTo>
                  <a:pt x="10422" y="13684"/>
                </a:lnTo>
                <a:lnTo>
                  <a:pt x="10476" y="13606"/>
                </a:lnTo>
                <a:lnTo>
                  <a:pt x="10531" y="13526"/>
                </a:lnTo>
                <a:lnTo>
                  <a:pt x="10584" y="13447"/>
                </a:lnTo>
                <a:lnTo>
                  <a:pt x="10636" y="13367"/>
                </a:lnTo>
                <a:lnTo>
                  <a:pt x="10688" y="13286"/>
                </a:lnTo>
                <a:lnTo>
                  <a:pt x="10739" y="13204"/>
                </a:lnTo>
                <a:lnTo>
                  <a:pt x="10789" y="13121"/>
                </a:lnTo>
                <a:lnTo>
                  <a:pt x="10839" y="13039"/>
                </a:lnTo>
                <a:lnTo>
                  <a:pt x="10888" y="12955"/>
                </a:lnTo>
                <a:lnTo>
                  <a:pt x="10935" y="12871"/>
                </a:lnTo>
                <a:lnTo>
                  <a:pt x="10982" y="12786"/>
                </a:lnTo>
                <a:lnTo>
                  <a:pt x="11028" y="12701"/>
                </a:lnTo>
                <a:lnTo>
                  <a:pt x="11074" y="12614"/>
                </a:lnTo>
                <a:lnTo>
                  <a:pt x="11119" y="12528"/>
                </a:lnTo>
                <a:lnTo>
                  <a:pt x="11162" y="12440"/>
                </a:lnTo>
                <a:close/>
                <a:moveTo>
                  <a:pt x="8474" y="14988"/>
                </a:moveTo>
                <a:lnTo>
                  <a:pt x="8474" y="11911"/>
                </a:lnTo>
                <a:lnTo>
                  <a:pt x="8545" y="11913"/>
                </a:lnTo>
                <a:lnTo>
                  <a:pt x="8616" y="11916"/>
                </a:lnTo>
                <a:lnTo>
                  <a:pt x="8687" y="11920"/>
                </a:lnTo>
                <a:lnTo>
                  <a:pt x="8757" y="11924"/>
                </a:lnTo>
                <a:lnTo>
                  <a:pt x="8828" y="11929"/>
                </a:lnTo>
                <a:lnTo>
                  <a:pt x="8899" y="11934"/>
                </a:lnTo>
                <a:lnTo>
                  <a:pt x="8969" y="11940"/>
                </a:lnTo>
                <a:lnTo>
                  <a:pt x="9039" y="11946"/>
                </a:lnTo>
                <a:lnTo>
                  <a:pt x="9108" y="11953"/>
                </a:lnTo>
                <a:lnTo>
                  <a:pt x="9178" y="11960"/>
                </a:lnTo>
                <a:lnTo>
                  <a:pt x="9248" y="11968"/>
                </a:lnTo>
                <a:lnTo>
                  <a:pt x="9317" y="11976"/>
                </a:lnTo>
                <a:lnTo>
                  <a:pt x="9387" y="11986"/>
                </a:lnTo>
                <a:lnTo>
                  <a:pt x="9455" y="11995"/>
                </a:lnTo>
                <a:lnTo>
                  <a:pt x="9524" y="12005"/>
                </a:lnTo>
                <a:lnTo>
                  <a:pt x="9593" y="12016"/>
                </a:lnTo>
                <a:lnTo>
                  <a:pt x="9661" y="12027"/>
                </a:lnTo>
                <a:lnTo>
                  <a:pt x="9729" y="12039"/>
                </a:lnTo>
                <a:lnTo>
                  <a:pt x="9797" y="12051"/>
                </a:lnTo>
                <a:lnTo>
                  <a:pt x="9865" y="12064"/>
                </a:lnTo>
                <a:lnTo>
                  <a:pt x="9932" y="12077"/>
                </a:lnTo>
                <a:lnTo>
                  <a:pt x="10000" y="12091"/>
                </a:lnTo>
                <a:lnTo>
                  <a:pt x="10067" y="12106"/>
                </a:lnTo>
                <a:lnTo>
                  <a:pt x="10134" y="12121"/>
                </a:lnTo>
                <a:lnTo>
                  <a:pt x="10200" y="12136"/>
                </a:lnTo>
                <a:lnTo>
                  <a:pt x="10267" y="12153"/>
                </a:lnTo>
                <a:lnTo>
                  <a:pt x="10334" y="12169"/>
                </a:lnTo>
                <a:lnTo>
                  <a:pt x="10399" y="12187"/>
                </a:lnTo>
                <a:lnTo>
                  <a:pt x="10465" y="12204"/>
                </a:lnTo>
                <a:lnTo>
                  <a:pt x="10531" y="12223"/>
                </a:lnTo>
                <a:lnTo>
                  <a:pt x="10596" y="12242"/>
                </a:lnTo>
                <a:lnTo>
                  <a:pt x="10661" y="12262"/>
                </a:lnTo>
                <a:lnTo>
                  <a:pt x="10610" y="12363"/>
                </a:lnTo>
                <a:lnTo>
                  <a:pt x="10557" y="12462"/>
                </a:lnTo>
                <a:lnTo>
                  <a:pt x="10504" y="12561"/>
                </a:lnTo>
                <a:lnTo>
                  <a:pt x="10450" y="12659"/>
                </a:lnTo>
                <a:lnTo>
                  <a:pt x="10393" y="12757"/>
                </a:lnTo>
                <a:lnTo>
                  <a:pt x="10337" y="12853"/>
                </a:lnTo>
                <a:lnTo>
                  <a:pt x="10279" y="12948"/>
                </a:lnTo>
                <a:lnTo>
                  <a:pt x="10220" y="13042"/>
                </a:lnTo>
                <a:lnTo>
                  <a:pt x="10159" y="13135"/>
                </a:lnTo>
                <a:lnTo>
                  <a:pt x="10099" y="13228"/>
                </a:lnTo>
                <a:lnTo>
                  <a:pt x="10036" y="13319"/>
                </a:lnTo>
                <a:lnTo>
                  <a:pt x="9972" y="13410"/>
                </a:lnTo>
                <a:lnTo>
                  <a:pt x="9909" y="13499"/>
                </a:lnTo>
                <a:lnTo>
                  <a:pt x="9843" y="13588"/>
                </a:lnTo>
                <a:lnTo>
                  <a:pt x="9776" y="13675"/>
                </a:lnTo>
                <a:lnTo>
                  <a:pt x="9710" y="13761"/>
                </a:lnTo>
                <a:lnTo>
                  <a:pt x="9641" y="13846"/>
                </a:lnTo>
                <a:lnTo>
                  <a:pt x="9571" y="13930"/>
                </a:lnTo>
                <a:lnTo>
                  <a:pt x="9501" y="14012"/>
                </a:lnTo>
                <a:lnTo>
                  <a:pt x="9430" y="14095"/>
                </a:lnTo>
                <a:lnTo>
                  <a:pt x="9358" y="14175"/>
                </a:lnTo>
                <a:lnTo>
                  <a:pt x="9284" y="14255"/>
                </a:lnTo>
                <a:lnTo>
                  <a:pt x="9210" y="14333"/>
                </a:lnTo>
                <a:lnTo>
                  <a:pt x="9135" y="14410"/>
                </a:lnTo>
                <a:lnTo>
                  <a:pt x="9059" y="14487"/>
                </a:lnTo>
                <a:lnTo>
                  <a:pt x="8982" y="14562"/>
                </a:lnTo>
                <a:lnTo>
                  <a:pt x="8904" y="14636"/>
                </a:lnTo>
                <a:lnTo>
                  <a:pt x="8825" y="14708"/>
                </a:lnTo>
                <a:lnTo>
                  <a:pt x="8746" y="14779"/>
                </a:lnTo>
                <a:lnTo>
                  <a:pt x="8666" y="14850"/>
                </a:lnTo>
                <a:lnTo>
                  <a:pt x="8584" y="14918"/>
                </a:lnTo>
                <a:lnTo>
                  <a:pt x="8502" y="14987"/>
                </a:lnTo>
                <a:lnTo>
                  <a:pt x="8474" y="14988"/>
                </a:lnTo>
                <a:close/>
                <a:moveTo>
                  <a:pt x="7036" y="14898"/>
                </a:moveTo>
                <a:lnTo>
                  <a:pt x="6913" y="14877"/>
                </a:lnTo>
                <a:lnTo>
                  <a:pt x="6791" y="14854"/>
                </a:lnTo>
                <a:lnTo>
                  <a:pt x="6670" y="14829"/>
                </a:lnTo>
                <a:lnTo>
                  <a:pt x="6550" y="14802"/>
                </a:lnTo>
                <a:lnTo>
                  <a:pt x="6431" y="14774"/>
                </a:lnTo>
                <a:lnTo>
                  <a:pt x="6312" y="14743"/>
                </a:lnTo>
                <a:lnTo>
                  <a:pt x="6194" y="14710"/>
                </a:lnTo>
                <a:lnTo>
                  <a:pt x="6077" y="14676"/>
                </a:lnTo>
                <a:lnTo>
                  <a:pt x="5961" y="14639"/>
                </a:lnTo>
                <a:lnTo>
                  <a:pt x="5846" y="14601"/>
                </a:lnTo>
                <a:lnTo>
                  <a:pt x="5731" y="14561"/>
                </a:lnTo>
                <a:lnTo>
                  <a:pt x="5618" y="14519"/>
                </a:lnTo>
                <a:lnTo>
                  <a:pt x="5505" y="14475"/>
                </a:lnTo>
                <a:lnTo>
                  <a:pt x="5395" y="14429"/>
                </a:lnTo>
                <a:lnTo>
                  <a:pt x="5284" y="14382"/>
                </a:lnTo>
                <a:lnTo>
                  <a:pt x="5174" y="14333"/>
                </a:lnTo>
                <a:lnTo>
                  <a:pt x="5065" y="14282"/>
                </a:lnTo>
                <a:lnTo>
                  <a:pt x="4958" y="14229"/>
                </a:lnTo>
                <a:lnTo>
                  <a:pt x="4851" y="14175"/>
                </a:lnTo>
                <a:lnTo>
                  <a:pt x="4746" y="14119"/>
                </a:lnTo>
                <a:lnTo>
                  <a:pt x="4641" y="14062"/>
                </a:lnTo>
                <a:lnTo>
                  <a:pt x="4538" y="14001"/>
                </a:lnTo>
                <a:lnTo>
                  <a:pt x="4436" y="13940"/>
                </a:lnTo>
                <a:lnTo>
                  <a:pt x="4335" y="13878"/>
                </a:lnTo>
                <a:lnTo>
                  <a:pt x="4235" y="13814"/>
                </a:lnTo>
                <a:lnTo>
                  <a:pt x="4137" y="13748"/>
                </a:lnTo>
                <a:lnTo>
                  <a:pt x="4038" y="13681"/>
                </a:lnTo>
                <a:lnTo>
                  <a:pt x="3943" y="13612"/>
                </a:lnTo>
                <a:lnTo>
                  <a:pt x="3847" y="13540"/>
                </a:lnTo>
                <a:lnTo>
                  <a:pt x="3753" y="13469"/>
                </a:lnTo>
                <a:lnTo>
                  <a:pt x="3660" y="13395"/>
                </a:lnTo>
                <a:lnTo>
                  <a:pt x="3569" y="13320"/>
                </a:lnTo>
                <a:lnTo>
                  <a:pt x="3668" y="13255"/>
                </a:lnTo>
                <a:lnTo>
                  <a:pt x="3767" y="13191"/>
                </a:lnTo>
                <a:lnTo>
                  <a:pt x="3867" y="13127"/>
                </a:lnTo>
                <a:lnTo>
                  <a:pt x="3968" y="13065"/>
                </a:lnTo>
                <a:lnTo>
                  <a:pt x="4071" y="13005"/>
                </a:lnTo>
                <a:lnTo>
                  <a:pt x="4174" y="12946"/>
                </a:lnTo>
                <a:lnTo>
                  <a:pt x="4278" y="12889"/>
                </a:lnTo>
                <a:lnTo>
                  <a:pt x="4383" y="12833"/>
                </a:lnTo>
                <a:lnTo>
                  <a:pt x="4489" y="12779"/>
                </a:lnTo>
                <a:lnTo>
                  <a:pt x="4596" y="12726"/>
                </a:lnTo>
                <a:lnTo>
                  <a:pt x="4704" y="12674"/>
                </a:lnTo>
                <a:lnTo>
                  <a:pt x="4813" y="12624"/>
                </a:lnTo>
                <a:lnTo>
                  <a:pt x="4923" y="12575"/>
                </a:lnTo>
                <a:lnTo>
                  <a:pt x="5033" y="12529"/>
                </a:lnTo>
                <a:lnTo>
                  <a:pt x="5144" y="12484"/>
                </a:lnTo>
                <a:lnTo>
                  <a:pt x="5257" y="12440"/>
                </a:lnTo>
                <a:lnTo>
                  <a:pt x="5301" y="12528"/>
                </a:lnTo>
                <a:lnTo>
                  <a:pt x="5345" y="12614"/>
                </a:lnTo>
                <a:lnTo>
                  <a:pt x="5391" y="12701"/>
                </a:lnTo>
                <a:lnTo>
                  <a:pt x="5437" y="12786"/>
                </a:lnTo>
                <a:lnTo>
                  <a:pt x="5484" y="12871"/>
                </a:lnTo>
                <a:lnTo>
                  <a:pt x="5532" y="12955"/>
                </a:lnTo>
                <a:lnTo>
                  <a:pt x="5580" y="13039"/>
                </a:lnTo>
                <a:lnTo>
                  <a:pt x="5630" y="13121"/>
                </a:lnTo>
                <a:lnTo>
                  <a:pt x="5680" y="13204"/>
                </a:lnTo>
                <a:lnTo>
                  <a:pt x="5731" y="13286"/>
                </a:lnTo>
                <a:lnTo>
                  <a:pt x="5783" y="13367"/>
                </a:lnTo>
                <a:lnTo>
                  <a:pt x="5835" y="13447"/>
                </a:lnTo>
                <a:lnTo>
                  <a:pt x="5888" y="13526"/>
                </a:lnTo>
                <a:lnTo>
                  <a:pt x="5943" y="13606"/>
                </a:lnTo>
                <a:lnTo>
                  <a:pt x="5997" y="13684"/>
                </a:lnTo>
                <a:lnTo>
                  <a:pt x="6052" y="13761"/>
                </a:lnTo>
                <a:lnTo>
                  <a:pt x="6109" y="13837"/>
                </a:lnTo>
                <a:lnTo>
                  <a:pt x="6166" y="13913"/>
                </a:lnTo>
                <a:lnTo>
                  <a:pt x="6224" y="13988"/>
                </a:lnTo>
                <a:lnTo>
                  <a:pt x="6282" y="14064"/>
                </a:lnTo>
                <a:lnTo>
                  <a:pt x="6341" y="14137"/>
                </a:lnTo>
                <a:lnTo>
                  <a:pt x="6400" y="14210"/>
                </a:lnTo>
                <a:lnTo>
                  <a:pt x="6461" y="14282"/>
                </a:lnTo>
                <a:lnTo>
                  <a:pt x="6522" y="14354"/>
                </a:lnTo>
                <a:lnTo>
                  <a:pt x="6584" y="14424"/>
                </a:lnTo>
                <a:lnTo>
                  <a:pt x="6647" y="14495"/>
                </a:lnTo>
                <a:lnTo>
                  <a:pt x="6710" y="14564"/>
                </a:lnTo>
                <a:lnTo>
                  <a:pt x="6774" y="14633"/>
                </a:lnTo>
                <a:lnTo>
                  <a:pt x="6839" y="14700"/>
                </a:lnTo>
                <a:lnTo>
                  <a:pt x="6903" y="14767"/>
                </a:lnTo>
                <a:lnTo>
                  <a:pt x="6969" y="14833"/>
                </a:lnTo>
                <a:lnTo>
                  <a:pt x="7036" y="14898"/>
                </a:lnTo>
                <a:close/>
                <a:moveTo>
                  <a:pt x="7945" y="8277"/>
                </a:moveTo>
                <a:lnTo>
                  <a:pt x="7945" y="11394"/>
                </a:lnTo>
                <a:lnTo>
                  <a:pt x="7867" y="11396"/>
                </a:lnTo>
                <a:lnTo>
                  <a:pt x="7789" y="11400"/>
                </a:lnTo>
                <a:lnTo>
                  <a:pt x="7711" y="11404"/>
                </a:lnTo>
                <a:lnTo>
                  <a:pt x="7633" y="11408"/>
                </a:lnTo>
                <a:lnTo>
                  <a:pt x="7555" y="11413"/>
                </a:lnTo>
                <a:lnTo>
                  <a:pt x="7478" y="11419"/>
                </a:lnTo>
                <a:lnTo>
                  <a:pt x="7401" y="11425"/>
                </a:lnTo>
                <a:lnTo>
                  <a:pt x="7324" y="11433"/>
                </a:lnTo>
                <a:lnTo>
                  <a:pt x="7247" y="11440"/>
                </a:lnTo>
                <a:lnTo>
                  <a:pt x="7170" y="11449"/>
                </a:lnTo>
                <a:lnTo>
                  <a:pt x="7094" y="11458"/>
                </a:lnTo>
                <a:lnTo>
                  <a:pt x="7018" y="11467"/>
                </a:lnTo>
                <a:lnTo>
                  <a:pt x="6942" y="11477"/>
                </a:lnTo>
                <a:lnTo>
                  <a:pt x="6866" y="11488"/>
                </a:lnTo>
                <a:lnTo>
                  <a:pt x="6790" y="11500"/>
                </a:lnTo>
                <a:lnTo>
                  <a:pt x="6715" y="11512"/>
                </a:lnTo>
                <a:lnTo>
                  <a:pt x="6640" y="11525"/>
                </a:lnTo>
                <a:lnTo>
                  <a:pt x="6565" y="11538"/>
                </a:lnTo>
                <a:lnTo>
                  <a:pt x="6491" y="11552"/>
                </a:lnTo>
                <a:lnTo>
                  <a:pt x="6416" y="11566"/>
                </a:lnTo>
                <a:lnTo>
                  <a:pt x="6342" y="11582"/>
                </a:lnTo>
                <a:lnTo>
                  <a:pt x="6268" y="11598"/>
                </a:lnTo>
                <a:lnTo>
                  <a:pt x="6194" y="11614"/>
                </a:lnTo>
                <a:lnTo>
                  <a:pt x="6120" y="11631"/>
                </a:lnTo>
                <a:lnTo>
                  <a:pt x="6047" y="11649"/>
                </a:lnTo>
                <a:lnTo>
                  <a:pt x="5973" y="11667"/>
                </a:lnTo>
                <a:lnTo>
                  <a:pt x="5901" y="11686"/>
                </a:lnTo>
                <a:lnTo>
                  <a:pt x="5829" y="11706"/>
                </a:lnTo>
                <a:lnTo>
                  <a:pt x="5756" y="11726"/>
                </a:lnTo>
                <a:lnTo>
                  <a:pt x="5684" y="11747"/>
                </a:lnTo>
                <a:lnTo>
                  <a:pt x="5612" y="11768"/>
                </a:lnTo>
                <a:lnTo>
                  <a:pt x="5540" y="11791"/>
                </a:lnTo>
                <a:lnTo>
                  <a:pt x="5498" y="11690"/>
                </a:lnTo>
                <a:lnTo>
                  <a:pt x="5457" y="11590"/>
                </a:lnTo>
                <a:lnTo>
                  <a:pt x="5417" y="11488"/>
                </a:lnTo>
                <a:lnTo>
                  <a:pt x="5377" y="11386"/>
                </a:lnTo>
                <a:lnTo>
                  <a:pt x="5339" y="11282"/>
                </a:lnTo>
                <a:lnTo>
                  <a:pt x="5303" y="11178"/>
                </a:lnTo>
                <a:lnTo>
                  <a:pt x="5267" y="11074"/>
                </a:lnTo>
                <a:lnTo>
                  <a:pt x="5233" y="10969"/>
                </a:lnTo>
                <a:lnTo>
                  <a:pt x="5200" y="10863"/>
                </a:lnTo>
                <a:lnTo>
                  <a:pt x="5167" y="10757"/>
                </a:lnTo>
                <a:lnTo>
                  <a:pt x="5136" y="10650"/>
                </a:lnTo>
                <a:lnTo>
                  <a:pt x="5106" y="10543"/>
                </a:lnTo>
                <a:lnTo>
                  <a:pt x="5079" y="10434"/>
                </a:lnTo>
                <a:lnTo>
                  <a:pt x="5051" y="10325"/>
                </a:lnTo>
                <a:lnTo>
                  <a:pt x="5025" y="10216"/>
                </a:lnTo>
                <a:lnTo>
                  <a:pt x="5000" y="10106"/>
                </a:lnTo>
                <a:lnTo>
                  <a:pt x="4976" y="9995"/>
                </a:lnTo>
                <a:lnTo>
                  <a:pt x="4954" y="9884"/>
                </a:lnTo>
                <a:lnTo>
                  <a:pt x="4933" y="9773"/>
                </a:lnTo>
                <a:lnTo>
                  <a:pt x="4913" y="9661"/>
                </a:lnTo>
                <a:lnTo>
                  <a:pt x="4895" y="9548"/>
                </a:lnTo>
                <a:lnTo>
                  <a:pt x="4877" y="9435"/>
                </a:lnTo>
                <a:lnTo>
                  <a:pt x="4861" y="9321"/>
                </a:lnTo>
                <a:lnTo>
                  <a:pt x="4847" y="9207"/>
                </a:lnTo>
                <a:lnTo>
                  <a:pt x="4833" y="9092"/>
                </a:lnTo>
                <a:lnTo>
                  <a:pt x="4822" y="8977"/>
                </a:lnTo>
                <a:lnTo>
                  <a:pt x="4811" y="8862"/>
                </a:lnTo>
                <a:lnTo>
                  <a:pt x="4802" y="8746"/>
                </a:lnTo>
                <a:lnTo>
                  <a:pt x="4794" y="8628"/>
                </a:lnTo>
                <a:lnTo>
                  <a:pt x="4787" y="8512"/>
                </a:lnTo>
                <a:lnTo>
                  <a:pt x="4782" y="8394"/>
                </a:lnTo>
                <a:lnTo>
                  <a:pt x="4779" y="8277"/>
                </a:lnTo>
                <a:lnTo>
                  <a:pt x="7945" y="8277"/>
                </a:lnTo>
                <a:close/>
                <a:moveTo>
                  <a:pt x="5353" y="4695"/>
                </a:moveTo>
                <a:lnTo>
                  <a:pt x="5430" y="4721"/>
                </a:lnTo>
                <a:lnTo>
                  <a:pt x="5507" y="4746"/>
                </a:lnTo>
                <a:lnTo>
                  <a:pt x="5583" y="4770"/>
                </a:lnTo>
                <a:lnTo>
                  <a:pt x="5661" y="4793"/>
                </a:lnTo>
                <a:lnTo>
                  <a:pt x="5739" y="4816"/>
                </a:lnTo>
                <a:lnTo>
                  <a:pt x="5817" y="4838"/>
                </a:lnTo>
                <a:lnTo>
                  <a:pt x="5896" y="4860"/>
                </a:lnTo>
                <a:lnTo>
                  <a:pt x="5974" y="4880"/>
                </a:lnTo>
                <a:lnTo>
                  <a:pt x="6053" y="4900"/>
                </a:lnTo>
                <a:lnTo>
                  <a:pt x="6134" y="4920"/>
                </a:lnTo>
                <a:lnTo>
                  <a:pt x="6213" y="4938"/>
                </a:lnTo>
                <a:lnTo>
                  <a:pt x="6293" y="4956"/>
                </a:lnTo>
                <a:lnTo>
                  <a:pt x="6373" y="4973"/>
                </a:lnTo>
                <a:lnTo>
                  <a:pt x="6454" y="4990"/>
                </a:lnTo>
                <a:lnTo>
                  <a:pt x="6535" y="5005"/>
                </a:lnTo>
                <a:lnTo>
                  <a:pt x="6615" y="5020"/>
                </a:lnTo>
                <a:lnTo>
                  <a:pt x="6697" y="5035"/>
                </a:lnTo>
                <a:lnTo>
                  <a:pt x="6778" y="5048"/>
                </a:lnTo>
                <a:lnTo>
                  <a:pt x="6860" y="5061"/>
                </a:lnTo>
                <a:lnTo>
                  <a:pt x="6942" y="5073"/>
                </a:lnTo>
                <a:lnTo>
                  <a:pt x="7024" y="5084"/>
                </a:lnTo>
                <a:lnTo>
                  <a:pt x="7106" y="5095"/>
                </a:lnTo>
                <a:lnTo>
                  <a:pt x="7189" y="5105"/>
                </a:lnTo>
                <a:lnTo>
                  <a:pt x="7273" y="5114"/>
                </a:lnTo>
                <a:lnTo>
                  <a:pt x="7356" y="5122"/>
                </a:lnTo>
                <a:lnTo>
                  <a:pt x="7439" y="5131"/>
                </a:lnTo>
                <a:lnTo>
                  <a:pt x="7523" y="5137"/>
                </a:lnTo>
                <a:lnTo>
                  <a:pt x="7607" y="5143"/>
                </a:lnTo>
                <a:lnTo>
                  <a:pt x="7691" y="5149"/>
                </a:lnTo>
                <a:lnTo>
                  <a:pt x="7775" y="5153"/>
                </a:lnTo>
                <a:lnTo>
                  <a:pt x="7860" y="5157"/>
                </a:lnTo>
                <a:lnTo>
                  <a:pt x="7945" y="5160"/>
                </a:lnTo>
                <a:lnTo>
                  <a:pt x="7945" y="7759"/>
                </a:lnTo>
                <a:lnTo>
                  <a:pt x="4779" y="7759"/>
                </a:lnTo>
                <a:lnTo>
                  <a:pt x="4782" y="7658"/>
                </a:lnTo>
                <a:lnTo>
                  <a:pt x="4786" y="7557"/>
                </a:lnTo>
                <a:lnTo>
                  <a:pt x="4791" y="7456"/>
                </a:lnTo>
                <a:lnTo>
                  <a:pt x="4797" y="7356"/>
                </a:lnTo>
                <a:lnTo>
                  <a:pt x="4805" y="7255"/>
                </a:lnTo>
                <a:lnTo>
                  <a:pt x="4812" y="7155"/>
                </a:lnTo>
                <a:lnTo>
                  <a:pt x="4821" y="7056"/>
                </a:lnTo>
                <a:lnTo>
                  <a:pt x="4831" y="6957"/>
                </a:lnTo>
                <a:lnTo>
                  <a:pt x="4843" y="6857"/>
                </a:lnTo>
                <a:lnTo>
                  <a:pt x="4854" y="6759"/>
                </a:lnTo>
                <a:lnTo>
                  <a:pt x="4867" y="6661"/>
                </a:lnTo>
                <a:lnTo>
                  <a:pt x="4881" y="6563"/>
                </a:lnTo>
                <a:lnTo>
                  <a:pt x="4896" y="6466"/>
                </a:lnTo>
                <a:lnTo>
                  <a:pt x="4911" y="6368"/>
                </a:lnTo>
                <a:lnTo>
                  <a:pt x="4928" y="6272"/>
                </a:lnTo>
                <a:lnTo>
                  <a:pt x="4945" y="6176"/>
                </a:lnTo>
                <a:lnTo>
                  <a:pt x="4964" y="6080"/>
                </a:lnTo>
                <a:lnTo>
                  <a:pt x="4983" y="5984"/>
                </a:lnTo>
                <a:lnTo>
                  <a:pt x="5004" y="5889"/>
                </a:lnTo>
                <a:lnTo>
                  <a:pt x="5025" y="5795"/>
                </a:lnTo>
                <a:lnTo>
                  <a:pt x="5048" y="5701"/>
                </a:lnTo>
                <a:lnTo>
                  <a:pt x="5070" y="5607"/>
                </a:lnTo>
                <a:lnTo>
                  <a:pt x="5095" y="5513"/>
                </a:lnTo>
                <a:lnTo>
                  <a:pt x="5120" y="5420"/>
                </a:lnTo>
                <a:lnTo>
                  <a:pt x="5145" y="5328"/>
                </a:lnTo>
                <a:lnTo>
                  <a:pt x="5172" y="5236"/>
                </a:lnTo>
                <a:lnTo>
                  <a:pt x="5201" y="5145"/>
                </a:lnTo>
                <a:lnTo>
                  <a:pt x="5228" y="5053"/>
                </a:lnTo>
                <a:lnTo>
                  <a:pt x="5258" y="4963"/>
                </a:lnTo>
                <a:lnTo>
                  <a:pt x="5289" y="4873"/>
                </a:lnTo>
                <a:lnTo>
                  <a:pt x="5321" y="4784"/>
                </a:lnTo>
                <a:lnTo>
                  <a:pt x="5353" y="4695"/>
                </a:lnTo>
                <a:close/>
                <a:moveTo>
                  <a:pt x="5056" y="4040"/>
                </a:moveTo>
                <a:lnTo>
                  <a:pt x="4994" y="4015"/>
                </a:lnTo>
                <a:lnTo>
                  <a:pt x="4934" y="3989"/>
                </a:lnTo>
                <a:lnTo>
                  <a:pt x="4873" y="3963"/>
                </a:lnTo>
                <a:lnTo>
                  <a:pt x="4813" y="3936"/>
                </a:lnTo>
                <a:lnTo>
                  <a:pt x="4753" y="3909"/>
                </a:lnTo>
                <a:lnTo>
                  <a:pt x="4693" y="3882"/>
                </a:lnTo>
                <a:lnTo>
                  <a:pt x="4633" y="3854"/>
                </a:lnTo>
                <a:lnTo>
                  <a:pt x="4575" y="3825"/>
                </a:lnTo>
                <a:lnTo>
                  <a:pt x="4515" y="3796"/>
                </a:lnTo>
                <a:lnTo>
                  <a:pt x="4457" y="3766"/>
                </a:lnTo>
                <a:lnTo>
                  <a:pt x="4398" y="3736"/>
                </a:lnTo>
                <a:lnTo>
                  <a:pt x="4341" y="3705"/>
                </a:lnTo>
                <a:lnTo>
                  <a:pt x="4282" y="3674"/>
                </a:lnTo>
                <a:lnTo>
                  <a:pt x="4225" y="3643"/>
                </a:lnTo>
                <a:lnTo>
                  <a:pt x="4168" y="3611"/>
                </a:lnTo>
                <a:lnTo>
                  <a:pt x="4111" y="3579"/>
                </a:lnTo>
                <a:lnTo>
                  <a:pt x="3998" y="3513"/>
                </a:lnTo>
                <a:lnTo>
                  <a:pt x="3886" y="3446"/>
                </a:lnTo>
                <a:lnTo>
                  <a:pt x="3776" y="3377"/>
                </a:lnTo>
                <a:lnTo>
                  <a:pt x="3667" y="3305"/>
                </a:lnTo>
                <a:lnTo>
                  <a:pt x="3559" y="3233"/>
                </a:lnTo>
                <a:lnTo>
                  <a:pt x="3451" y="3159"/>
                </a:lnTo>
                <a:lnTo>
                  <a:pt x="3345" y="3084"/>
                </a:lnTo>
                <a:lnTo>
                  <a:pt x="3241" y="3007"/>
                </a:lnTo>
                <a:lnTo>
                  <a:pt x="3337" y="2917"/>
                </a:lnTo>
                <a:lnTo>
                  <a:pt x="3436" y="2829"/>
                </a:lnTo>
                <a:lnTo>
                  <a:pt x="3535" y="2743"/>
                </a:lnTo>
                <a:lnTo>
                  <a:pt x="3637" y="2659"/>
                </a:lnTo>
                <a:lnTo>
                  <a:pt x="3740" y="2576"/>
                </a:lnTo>
                <a:lnTo>
                  <a:pt x="3845" y="2496"/>
                </a:lnTo>
                <a:lnTo>
                  <a:pt x="3951" y="2417"/>
                </a:lnTo>
                <a:lnTo>
                  <a:pt x="4059" y="2340"/>
                </a:lnTo>
                <a:lnTo>
                  <a:pt x="4168" y="2266"/>
                </a:lnTo>
                <a:lnTo>
                  <a:pt x="4279" y="2193"/>
                </a:lnTo>
                <a:lnTo>
                  <a:pt x="4391" y="2122"/>
                </a:lnTo>
                <a:lnTo>
                  <a:pt x="4505" y="2054"/>
                </a:lnTo>
                <a:lnTo>
                  <a:pt x="4620" y="1986"/>
                </a:lnTo>
                <a:lnTo>
                  <a:pt x="4736" y="1921"/>
                </a:lnTo>
                <a:lnTo>
                  <a:pt x="4854" y="1859"/>
                </a:lnTo>
                <a:lnTo>
                  <a:pt x="4973" y="1799"/>
                </a:lnTo>
                <a:lnTo>
                  <a:pt x="5093" y="1740"/>
                </a:lnTo>
                <a:lnTo>
                  <a:pt x="5215" y="1684"/>
                </a:lnTo>
                <a:lnTo>
                  <a:pt x="5338" y="1630"/>
                </a:lnTo>
                <a:lnTo>
                  <a:pt x="5461" y="1579"/>
                </a:lnTo>
                <a:lnTo>
                  <a:pt x="5587" y="1528"/>
                </a:lnTo>
                <a:lnTo>
                  <a:pt x="5714" y="1481"/>
                </a:lnTo>
                <a:lnTo>
                  <a:pt x="5841" y="1436"/>
                </a:lnTo>
                <a:lnTo>
                  <a:pt x="5969" y="1393"/>
                </a:lnTo>
                <a:lnTo>
                  <a:pt x="6100" y="1353"/>
                </a:lnTo>
                <a:lnTo>
                  <a:pt x="6230" y="1315"/>
                </a:lnTo>
                <a:lnTo>
                  <a:pt x="6362" y="1279"/>
                </a:lnTo>
                <a:lnTo>
                  <a:pt x="6495" y="1246"/>
                </a:lnTo>
                <a:lnTo>
                  <a:pt x="6628" y="1215"/>
                </a:lnTo>
                <a:lnTo>
                  <a:pt x="6764" y="1187"/>
                </a:lnTo>
                <a:lnTo>
                  <a:pt x="6899" y="1161"/>
                </a:lnTo>
                <a:lnTo>
                  <a:pt x="7036" y="1137"/>
                </a:lnTo>
                <a:lnTo>
                  <a:pt x="6960" y="1213"/>
                </a:lnTo>
                <a:lnTo>
                  <a:pt x="6884" y="1289"/>
                </a:lnTo>
                <a:lnTo>
                  <a:pt x="6809" y="1367"/>
                </a:lnTo>
                <a:lnTo>
                  <a:pt x="6735" y="1446"/>
                </a:lnTo>
                <a:lnTo>
                  <a:pt x="6662" y="1525"/>
                </a:lnTo>
                <a:lnTo>
                  <a:pt x="6589" y="1607"/>
                </a:lnTo>
                <a:lnTo>
                  <a:pt x="6518" y="1689"/>
                </a:lnTo>
                <a:lnTo>
                  <a:pt x="6448" y="1771"/>
                </a:lnTo>
                <a:lnTo>
                  <a:pt x="6379" y="1855"/>
                </a:lnTo>
                <a:lnTo>
                  <a:pt x="6310" y="1940"/>
                </a:lnTo>
                <a:lnTo>
                  <a:pt x="6242" y="2027"/>
                </a:lnTo>
                <a:lnTo>
                  <a:pt x="6176" y="2113"/>
                </a:lnTo>
                <a:lnTo>
                  <a:pt x="6110" y="2201"/>
                </a:lnTo>
                <a:lnTo>
                  <a:pt x="6045" y="2290"/>
                </a:lnTo>
                <a:lnTo>
                  <a:pt x="5982" y="2379"/>
                </a:lnTo>
                <a:lnTo>
                  <a:pt x="5919" y="2471"/>
                </a:lnTo>
                <a:lnTo>
                  <a:pt x="5857" y="2562"/>
                </a:lnTo>
                <a:lnTo>
                  <a:pt x="5797" y="2654"/>
                </a:lnTo>
                <a:lnTo>
                  <a:pt x="5736" y="2748"/>
                </a:lnTo>
                <a:lnTo>
                  <a:pt x="5678" y="2842"/>
                </a:lnTo>
                <a:lnTo>
                  <a:pt x="5620" y="2938"/>
                </a:lnTo>
                <a:lnTo>
                  <a:pt x="5564" y="3034"/>
                </a:lnTo>
                <a:lnTo>
                  <a:pt x="5508" y="3130"/>
                </a:lnTo>
                <a:lnTo>
                  <a:pt x="5453" y="3228"/>
                </a:lnTo>
                <a:lnTo>
                  <a:pt x="5400" y="3326"/>
                </a:lnTo>
                <a:lnTo>
                  <a:pt x="5347" y="3427"/>
                </a:lnTo>
                <a:lnTo>
                  <a:pt x="5296" y="3527"/>
                </a:lnTo>
                <a:lnTo>
                  <a:pt x="5246" y="3628"/>
                </a:lnTo>
                <a:lnTo>
                  <a:pt x="5197" y="3729"/>
                </a:lnTo>
                <a:lnTo>
                  <a:pt x="5148" y="3833"/>
                </a:lnTo>
                <a:lnTo>
                  <a:pt x="5102" y="3936"/>
                </a:lnTo>
                <a:lnTo>
                  <a:pt x="5056" y="4040"/>
                </a:lnTo>
                <a:close/>
                <a:moveTo>
                  <a:pt x="7945" y="1047"/>
                </a:moveTo>
                <a:lnTo>
                  <a:pt x="7945" y="4642"/>
                </a:lnTo>
                <a:lnTo>
                  <a:pt x="7867" y="4639"/>
                </a:lnTo>
                <a:lnTo>
                  <a:pt x="7789" y="4635"/>
                </a:lnTo>
                <a:lnTo>
                  <a:pt x="7711" y="4631"/>
                </a:lnTo>
                <a:lnTo>
                  <a:pt x="7633" y="4626"/>
                </a:lnTo>
                <a:lnTo>
                  <a:pt x="7556" y="4621"/>
                </a:lnTo>
                <a:lnTo>
                  <a:pt x="7478" y="4614"/>
                </a:lnTo>
                <a:lnTo>
                  <a:pt x="7401" y="4607"/>
                </a:lnTo>
                <a:lnTo>
                  <a:pt x="7325" y="4600"/>
                </a:lnTo>
                <a:lnTo>
                  <a:pt x="7248" y="4591"/>
                </a:lnTo>
                <a:lnTo>
                  <a:pt x="7172" y="4582"/>
                </a:lnTo>
                <a:lnTo>
                  <a:pt x="7095" y="4573"/>
                </a:lnTo>
                <a:lnTo>
                  <a:pt x="7020" y="4562"/>
                </a:lnTo>
                <a:lnTo>
                  <a:pt x="6944" y="4551"/>
                </a:lnTo>
                <a:lnTo>
                  <a:pt x="6868" y="4540"/>
                </a:lnTo>
                <a:lnTo>
                  <a:pt x="6793" y="4527"/>
                </a:lnTo>
                <a:lnTo>
                  <a:pt x="6718" y="4514"/>
                </a:lnTo>
                <a:lnTo>
                  <a:pt x="6644" y="4501"/>
                </a:lnTo>
                <a:lnTo>
                  <a:pt x="6569" y="4486"/>
                </a:lnTo>
                <a:lnTo>
                  <a:pt x="6495" y="4471"/>
                </a:lnTo>
                <a:lnTo>
                  <a:pt x="6421" y="4456"/>
                </a:lnTo>
                <a:lnTo>
                  <a:pt x="6347" y="4439"/>
                </a:lnTo>
                <a:lnTo>
                  <a:pt x="6273" y="4423"/>
                </a:lnTo>
                <a:lnTo>
                  <a:pt x="6200" y="4405"/>
                </a:lnTo>
                <a:lnTo>
                  <a:pt x="6127" y="4387"/>
                </a:lnTo>
                <a:lnTo>
                  <a:pt x="6055" y="4368"/>
                </a:lnTo>
                <a:lnTo>
                  <a:pt x="5982" y="4348"/>
                </a:lnTo>
                <a:lnTo>
                  <a:pt x="5910" y="4328"/>
                </a:lnTo>
                <a:lnTo>
                  <a:pt x="5838" y="4308"/>
                </a:lnTo>
                <a:lnTo>
                  <a:pt x="5766" y="4286"/>
                </a:lnTo>
                <a:lnTo>
                  <a:pt x="5694" y="4264"/>
                </a:lnTo>
                <a:lnTo>
                  <a:pt x="5624" y="4242"/>
                </a:lnTo>
                <a:lnTo>
                  <a:pt x="5553" y="4217"/>
                </a:lnTo>
                <a:lnTo>
                  <a:pt x="5605" y="4099"/>
                </a:lnTo>
                <a:lnTo>
                  <a:pt x="5658" y="3982"/>
                </a:lnTo>
                <a:lnTo>
                  <a:pt x="5714" y="3866"/>
                </a:lnTo>
                <a:lnTo>
                  <a:pt x="5771" y="3750"/>
                </a:lnTo>
                <a:lnTo>
                  <a:pt x="5830" y="3637"/>
                </a:lnTo>
                <a:lnTo>
                  <a:pt x="5889" y="3524"/>
                </a:lnTo>
                <a:lnTo>
                  <a:pt x="5951" y="3412"/>
                </a:lnTo>
                <a:lnTo>
                  <a:pt x="6014" y="3301"/>
                </a:lnTo>
                <a:lnTo>
                  <a:pt x="6078" y="3192"/>
                </a:lnTo>
                <a:lnTo>
                  <a:pt x="6144" y="3084"/>
                </a:lnTo>
                <a:lnTo>
                  <a:pt x="6212" y="2978"/>
                </a:lnTo>
                <a:lnTo>
                  <a:pt x="6279" y="2871"/>
                </a:lnTo>
                <a:lnTo>
                  <a:pt x="6349" y="2767"/>
                </a:lnTo>
                <a:lnTo>
                  <a:pt x="6421" y="2664"/>
                </a:lnTo>
                <a:lnTo>
                  <a:pt x="6494" y="2563"/>
                </a:lnTo>
                <a:lnTo>
                  <a:pt x="6568" y="2463"/>
                </a:lnTo>
                <a:lnTo>
                  <a:pt x="6643" y="2363"/>
                </a:lnTo>
                <a:lnTo>
                  <a:pt x="6718" y="2265"/>
                </a:lnTo>
                <a:lnTo>
                  <a:pt x="6796" y="2169"/>
                </a:lnTo>
                <a:lnTo>
                  <a:pt x="6875" y="2074"/>
                </a:lnTo>
                <a:lnTo>
                  <a:pt x="6955" y="1980"/>
                </a:lnTo>
                <a:lnTo>
                  <a:pt x="7038" y="1888"/>
                </a:lnTo>
                <a:lnTo>
                  <a:pt x="7121" y="1798"/>
                </a:lnTo>
                <a:lnTo>
                  <a:pt x="7204" y="1709"/>
                </a:lnTo>
                <a:lnTo>
                  <a:pt x="7289" y="1621"/>
                </a:lnTo>
                <a:lnTo>
                  <a:pt x="7375" y="1534"/>
                </a:lnTo>
                <a:lnTo>
                  <a:pt x="7463" y="1449"/>
                </a:lnTo>
                <a:lnTo>
                  <a:pt x="7552" y="1366"/>
                </a:lnTo>
                <a:lnTo>
                  <a:pt x="7642" y="1285"/>
                </a:lnTo>
                <a:lnTo>
                  <a:pt x="7732" y="1205"/>
                </a:lnTo>
                <a:lnTo>
                  <a:pt x="7825" y="1126"/>
                </a:lnTo>
                <a:lnTo>
                  <a:pt x="7918" y="1049"/>
                </a:lnTo>
                <a:lnTo>
                  <a:pt x="7931" y="1048"/>
                </a:lnTo>
                <a:lnTo>
                  <a:pt x="7945" y="1047"/>
                </a:lnTo>
                <a:close/>
                <a:moveTo>
                  <a:pt x="9383" y="1137"/>
                </a:moveTo>
                <a:lnTo>
                  <a:pt x="9520" y="1161"/>
                </a:lnTo>
                <a:lnTo>
                  <a:pt x="9656" y="1187"/>
                </a:lnTo>
                <a:lnTo>
                  <a:pt x="9791" y="1215"/>
                </a:lnTo>
                <a:lnTo>
                  <a:pt x="9924" y="1246"/>
                </a:lnTo>
                <a:lnTo>
                  <a:pt x="10058" y="1279"/>
                </a:lnTo>
                <a:lnTo>
                  <a:pt x="10189" y="1315"/>
                </a:lnTo>
                <a:lnTo>
                  <a:pt x="10320" y="1353"/>
                </a:lnTo>
                <a:lnTo>
                  <a:pt x="10450" y="1393"/>
                </a:lnTo>
                <a:lnTo>
                  <a:pt x="10578" y="1436"/>
                </a:lnTo>
                <a:lnTo>
                  <a:pt x="10706" y="1481"/>
                </a:lnTo>
                <a:lnTo>
                  <a:pt x="10832" y="1528"/>
                </a:lnTo>
                <a:lnTo>
                  <a:pt x="10958" y="1579"/>
                </a:lnTo>
                <a:lnTo>
                  <a:pt x="11082" y="1630"/>
                </a:lnTo>
                <a:lnTo>
                  <a:pt x="11205" y="1684"/>
                </a:lnTo>
                <a:lnTo>
                  <a:pt x="11326" y="1740"/>
                </a:lnTo>
                <a:lnTo>
                  <a:pt x="11446" y="1799"/>
                </a:lnTo>
                <a:lnTo>
                  <a:pt x="11565" y="1859"/>
                </a:lnTo>
                <a:lnTo>
                  <a:pt x="11683" y="1921"/>
                </a:lnTo>
                <a:lnTo>
                  <a:pt x="11799" y="1986"/>
                </a:lnTo>
                <a:lnTo>
                  <a:pt x="11914" y="2054"/>
                </a:lnTo>
                <a:lnTo>
                  <a:pt x="12028" y="2122"/>
                </a:lnTo>
                <a:lnTo>
                  <a:pt x="12140" y="2193"/>
                </a:lnTo>
                <a:lnTo>
                  <a:pt x="12251" y="2266"/>
                </a:lnTo>
                <a:lnTo>
                  <a:pt x="12360" y="2340"/>
                </a:lnTo>
                <a:lnTo>
                  <a:pt x="12468" y="2417"/>
                </a:lnTo>
                <a:lnTo>
                  <a:pt x="12574" y="2496"/>
                </a:lnTo>
                <a:lnTo>
                  <a:pt x="12679" y="2576"/>
                </a:lnTo>
                <a:lnTo>
                  <a:pt x="12782" y="2659"/>
                </a:lnTo>
                <a:lnTo>
                  <a:pt x="12884" y="2743"/>
                </a:lnTo>
                <a:lnTo>
                  <a:pt x="12983" y="2829"/>
                </a:lnTo>
                <a:lnTo>
                  <a:pt x="13082" y="2917"/>
                </a:lnTo>
                <a:lnTo>
                  <a:pt x="13178" y="3007"/>
                </a:lnTo>
                <a:lnTo>
                  <a:pt x="13074" y="3084"/>
                </a:lnTo>
                <a:lnTo>
                  <a:pt x="12968" y="3159"/>
                </a:lnTo>
                <a:lnTo>
                  <a:pt x="12861" y="3233"/>
                </a:lnTo>
                <a:lnTo>
                  <a:pt x="12752" y="3305"/>
                </a:lnTo>
                <a:lnTo>
                  <a:pt x="12644" y="3377"/>
                </a:lnTo>
                <a:lnTo>
                  <a:pt x="12533" y="3446"/>
                </a:lnTo>
                <a:lnTo>
                  <a:pt x="12421" y="3513"/>
                </a:lnTo>
                <a:lnTo>
                  <a:pt x="12308" y="3579"/>
                </a:lnTo>
                <a:lnTo>
                  <a:pt x="12252" y="3611"/>
                </a:lnTo>
                <a:lnTo>
                  <a:pt x="12194" y="3643"/>
                </a:lnTo>
                <a:lnTo>
                  <a:pt x="12137" y="3674"/>
                </a:lnTo>
                <a:lnTo>
                  <a:pt x="12078" y="3705"/>
                </a:lnTo>
                <a:lnTo>
                  <a:pt x="12021" y="3736"/>
                </a:lnTo>
                <a:lnTo>
                  <a:pt x="11962" y="3766"/>
                </a:lnTo>
                <a:lnTo>
                  <a:pt x="11904" y="3796"/>
                </a:lnTo>
                <a:lnTo>
                  <a:pt x="11844" y="3825"/>
                </a:lnTo>
                <a:lnTo>
                  <a:pt x="11786" y="3854"/>
                </a:lnTo>
                <a:lnTo>
                  <a:pt x="11726" y="3882"/>
                </a:lnTo>
                <a:lnTo>
                  <a:pt x="11667" y="3909"/>
                </a:lnTo>
                <a:lnTo>
                  <a:pt x="11606" y="3936"/>
                </a:lnTo>
                <a:lnTo>
                  <a:pt x="11546" y="3963"/>
                </a:lnTo>
                <a:lnTo>
                  <a:pt x="11485" y="3989"/>
                </a:lnTo>
                <a:lnTo>
                  <a:pt x="11425" y="4015"/>
                </a:lnTo>
                <a:lnTo>
                  <a:pt x="11363" y="4040"/>
                </a:lnTo>
                <a:lnTo>
                  <a:pt x="11317" y="3936"/>
                </a:lnTo>
                <a:lnTo>
                  <a:pt x="11271" y="3833"/>
                </a:lnTo>
                <a:lnTo>
                  <a:pt x="11222" y="3729"/>
                </a:lnTo>
                <a:lnTo>
                  <a:pt x="11173" y="3628"/>
                </a:lnTo>
                <a:lnTo>
                  <a:pt x="11123" y="3527"/>
                </a:lnTo>
                <a:lnTo>
                  <a:pt x="11072" y="3427"/>
                </a:lnTo>
                <a:lnTo>
                  <a:pt x="11019" y="3326"/>
                </a:lnTo>
                <a:lnTo>
                  <a:pt x="10966" y="3228"/>
                </a:lnTo>
                <a:lnTo>
                  <a:pt x="10911" y="3130"/>
                </a:lnTo>
                <a:lnTo>
                  <a:pt x="10855" y="3034"/>
                </a:lnTo>
                <a:lnTo>
                  <a:pt x="10799" y="2938"/>
                </a:lnTo>
                <a:lnTo>
                  <a:pt x="10741" y="2842"/>
                </a:lnTo>
                <a:lnTo>
                  <a:pt x="10683" y="2748"/>
                </a:lnTo>
                <a:lnTo>
                  <a:pt x="10623" y="2654"/>
                </a:lnTo>
                <a:lnTo>
                  <a:pt x="10562" y="2562"/>
                </a:lnTo>
                <a:lnTo>
                  <a:pt x="10500" y="2471"/>
                </a:lnTo>
                <a:lnTo>
                  <a:pt x="10437" y="2379"/>
                </a:lnTo>
                <a:lnTo>
                  <a:pt x="10374" y="2290"/>
                </a:lnTo>
                <a:lnTo>
                  <a:pt x="10309" y="2201"/>
                </a:lnTo>
                <a:lnTo>
                  <a:pt x="10243" y="2113"/>
                </a:lnTo>
                <a:lnTo>
                  <a:pt x="10177" y="2027"/>
                </a:lnTo>
                <a:lnTo>
                  <a:pt x="10109" y="1940"/>
                </a:lnTo>
                <a:lnTo>
                  <a:pt x="10041" y="1855"/>
                </a:lnTo>
                <a:lnTo>
                  <a:pt x="9971" y="1771"/>
                </a:lnTo>
                <a:lnTo>
                  <a:pt x="9901" y="1689"/>
                </a:lnTo>
                <a:lnTo>
                  <a:pt x="9830" y="1607"/>
                </a:lnTo>
                <a:lnTo>
                  <a:pt x="9758" y="1525"/>
                </a:lnTo>
                <a:lnTo>
                  <a:pt x="9685" y="1446"/>
                </a:lnTo>
                <a:lnTo>
                  <a:pt x="9610" y="1367"/>
                </a:lnTo>
                <a:lnTo>
                  <a:pt x="9536" y="1289"/>
                </a:lnTo>
                <a:lnTo>
                  <a:pt x="9460" y="1213"/>
                </a:lnTo>
                <a:lnTo>
                  <a:pt x="9383" y="1137"/>
                </a:lnTo>
                <a:close/>
                <a:moveTo>
                  <a:pt x="8502" y="1049"/>
                </a:moveTo>
                <a:lnTo>
                  <a:pt x="8595" y="1126"/>
                </a:lnTo>
                <a:lnTo>
                  <a:pt x="8687" y="1205"/>
                </a:lnTo>
                <a:lnTo>
                  <a:pt x="8778" y="1285"/>
                </a:lnTo>
                <a:lnTo>
                  <a:pt x="8867" y="1366"/>
                </a:lnTo>
                <a:lnTo>
                  <a:pt x="8957" y="1449"/>
                </a:lnTo>
                <a:lnTo>
                  <a:pt x="9044" y="1534"/>
                </a:lnTo>
                <a:lnTo>
                  <a:pt x="9130" y="1621"/>
                </a:lnTo>
                <a:lnTo>
                  <a:pt x="9215" y="1709"/>
                </a:lnTo>
                <a:lnTo>
                  <a:pt x="9299" y="1798"/>
                </a:lnTo>
                <a:lnTo>
                  <a:pt x="9382" y="1888"/>
                </a:lnTo>
                <a:lnTo>
                  <a:pt x="9464" y="1980"/>
                </a:lnTo>
                <a:lnTo>
                  <a:pt x="9544" y="2074"/>
                </a:lnTo>
                <a:lnTo>
                  <a:pt x="9623" y="2169"/>
                </a:lnTo>
                <a:lnTo>
                  <a:pt x="9701" y="2265"/>
                </a:lnTo>
                <a:lnTo>
                  <a:pt x="9778" y="2363"/>
                </a:lnTo>
                <a:lnTo>
                  <a:pt x="9852" y="2463"/>
                </a:lnTo>
                <a:lnTo>
                  <a:pt x="9926" y="2563"/>
                </a:lnTo>
                <a:lnTo>
                  <a:pt x="9999" y="2664"/>
                </a:lnTo>
                <a:lnTo>
                  <a:pt x="10070" y="2767"/>
                </a:lnTo>
                <a:lnTo>
                  <a:pt x="10140" y="2871"/>
                </a:lnTo>
                <a:lnTo>
                  <a:pt x="10209" y="2978"/>
                </a:lnTo>
                <a:lnTo>
                  <a:pt x="10275" y="3084"/>
                </a:lnTo>
                <a:lnTo>
                  <a:pt x="10341" y="3192"/>
                </a:lnTo>
                <a:lnTo>
                  <a:pt x="10406" y="3301"/>
                </a:lnTo>
                <a:lnTo>
                  <a:pt x="10468" y="3412"/>
                </a:lnTo>
                <a:lnTo>
                  <a:pt x="10530" y="3524"/>
                </a:lnTo>
                <a:lnTo>
                  <a:pt x="10589" y="3637"/>
                </a:lnTo>
                <a:lnTo>
                  <a:pt x="10648" y="3750"/>
                </a:lnTo>
                <a:lnTo>
                  <a:pt x="10705" y="3866"/>
                </a:lnTo>
                <a:lnTo>
                  <a:pt x="10761" y="3982"/>
                </a:lnTo>
                <a:lnTo>
                  <a:pt x="10815" y="4099"/>
                </a:lnTo>
                <a:lnTo>
                  <a:pt x="10867" y="4217"/>
                </a:lnTo>
                <a:lnTo>
                  <a:pt x="10797" y="4242"/>
                </a:lnTo>
                <a:lnTo>
                  <a:pt x="10725" y="4264"/>
                </a:lnTo>
                <a:lnTo>
                  <a:pt x="10654" y="4286"/>
                </a:lnTo>
                <a:lnTo>
                  <a:pt x="10582" y="4308"/>
                </a:lnTo>
                <a:lnTo>
                  <a:pt x="10510" y="4328"/>
                </a:lnTo>
                <a:lnTo>
                  <a:pt x="10437" y="4348"/>
                </a:lnTo>
                <a:lnTo>
                  <a:pt x="10366" y="4368"/>
                </a:lnTo>
                <a:lnTo>
                  <a:pt x="10293" y="4387"/>
                </a:lnTo>
                <a:lnTo>
                  <a:pt x="10219" y="4405"/>
                </a:lnTo>
                <a:lnTo>
                  <a:pt x="10146" y="4423"/>
                </a:lnTo>
                <a:lnTo>
                  <a:pt x="10072" y="4439"/>
                </a:lnTo>
                <a:lnTo>
                  <a:pt x="9998" y="4456"/>
                </a:lnTo>
                <a:lnTo>
                  <a:pt x="9924" y="4471"/>
                </a:lnTo>
                <a:lnTo>
                  <a:pt x="9850" y="4486"/>
                </a:lnTo>
                <a:lnTo>
                  <a:pt x="9775" y="4501"/>
                </a:lnTo>
                <a:lnTo>
                  <a:pt x="9701" y="4514"/>
                </a:lnTo>
                <a:lnTo>
                  <a:pt x="9626" y="4527"/>
                </a:lnTo>
                <a:lnTo>
                  <a:pt x="9551" y="4540"/>
                </a:lnTo>
                <a:lnTo>
                  <a:pt x="9475" y="4551"/>
                </a:lnTo>
                <a:lnTo>
                  <a:pt x="9400" y="4562"/>
                </a:lnTo>
                <a:lnTo>
                  <a:pt x="9324" y="4573"/>
                </a:lnTo>
                <a:lnTo>
                  <a:pt x="9247" y="4582"/>
                </a:lnTo>
                <a:lnTo>
                  <a:pt x="9171" y="4591"/>
                </a:lnTo>
                <a:lnTo>
                  <a:pt x="9094" y="4600"/>
                </a:lnTo>
                <a:lnTo>
                  <a:pt x="9018" y="4607"/>
                </a:lnTo>
                <a:lnTo>
                  <a:pt x="8940" y="4614"/>
                </a:lnTo>
                <a:lnTo>
                  <a:pt x="8863" y="4621"/>
                </a:lnTo>
                <a:lnTo>
                  <a:pt x="8786" y="4626"/>
                </a:lnTo>
                <a:lnTo>
                  <a:pt x="8708" y="4631"/>
                </a:lnTo>
                <a:lnTo>
                  <a:pt x="8630" y="4635"/>
                </a:lnTo>
                <a:lnTo>
                  <a:pt x="8552" y="4639"/>
                </a:lnTo>
                <a:lnTo>
                  <a:pt x="8474" y="4642"/>
                </a:lnTo>
                <a:lnTo>
                  <a:pt x="8474" y="1047"/>
                </a:lnTo>
                <a:lnTo>
                  <a:pt x="8489" y="1048"/>
                </a:lnTo>
                <a:lnTo>
                  <a:pt x="8502" y="1049"/>
                </a:lnTo>
                <a:close/>
                <a:moveTo>
                  <a:pt x="7917" y="14987"/>
                </a:moveTo>
                <a:lnTo>
                  <a:pt x="7835" y="14918"/>
                </a:lnTo>
                <a:lnTo>
                  <a:pt x="7754" y="14850"/>
                </a:lnTo>
                <a:lnTo>
                  <a:pt x="7673" y="14779"/>
                </a:lnTo>
                <a:lnTo>
                  <a:pt x="7594" y="14708"/>
                </a:lnTo>
                <a:lnTo>
                  <a:pt x="7515" y="14636"/>
                </a:lnTo>
                <a:lnTo>
                  <a:pt x="7437" y="14562"/>
                </a:lnTo>
                <a:lnTo>
                  <a:pt x="7360" y="14487"/>
                </a:lnTo>
                <a:lnTo>
                  <a:pt x="7284" y="14410"/>
                </a:lnTo>
                <a:lnTo>
                  <a:pt x="7209" y="14333"/>
                </a:lnTo>
                <a:lnTo>
                  <a:pt x="7135" y="14255"/>
                </a:lnTo>
                <a:lnTo>
                  <a:pt x="7061" y="14175"/>
                </a:lnTo>
                <a:lnTo>
                  <a:pt x="6989" y="14095"/>
                </a:lnTo>
                <a:lnTo>
                  <a:pt x="6919" y="14012"/>
                </a:lnTo>
                <a:lnTo>
                  <a:pt x="6848" y="13930"/>
                </a:lnTo>
                <a:lnTo>
                  <a:pt x="6778" y="13846"/>
                </a:lnTo>
                <a:lnTo>
                  <a:pt x="6710" y="13761"/>
                </a:lnTo>
                <a:lnTo>
                  <a:pt x="6643" y="13675"/>
                </a:lnTo>
                <a:lnTo>
                  <a:pt x="6576" y="13588"/>
                </a:lnTo>
                <a:lnTo>
                  <a:pt x="6511" y="13499"/>
                </a:lnTo>
                <a:lnTo>
                  <a:pt x="6447" y="13410"/>
                </a:lnTo>
                <a:lnTo>
                  <a:pt x="6383" y="13319"/>
                </a:lnTo>
                <a:lnTo>
                  <a:pt x="6321" y="13228"/>
                </a:lnTo>
                <a:lnTo>
                  <a:pt x="6260" y="13135"/>
                </a:lnTo>
                <a:lnTo>
                  <a:pt x="6199" y="13042"/>
                </a:lnTo>
                <a:lnTo>
                  <a:pt x="6141" y="12948"/>
                </a:lnTo>
                <a:lnTo>
                  <a:pt x="6082" y="12853"/>
                </a:lnTo>
                <a:lnTo>
                  <a:pt x="6026" y="12757"/>
                </a:lnTo>
                <a:lnTo>
                  <a:pt x="5969" y="12659"/>
                </a:lnTo>
                <a:lnTo>
                  <a:pt x="5915" y="12561"/>
                </a:lnTo>
                <a:lnTo>
                  <a:pt x="5862" y="12462"/>
                </a:lnTo>
                <a:lnTo>
                  <a:pt x="5809" y="12363"/>
                </a:lnTo>
                <a:lnTo>
                  <a:pt x="5758" y="12262"/>
                </a:lnTo>
                <a:lnTo>
                  <a:pt x="5823" y="12242"/>
                </a:lnTo>
                <a:lnTo>
                  <a:pt x="5888" y="12223"/>
                </a:lnTo>
                <a:lnTo>
                  <a:pt x="5954" y="12204"/>
                </a:lnTo>
                <a:lnTo>
                  <a:pt x="6020" y="12187"/>
                </a:lnTo>
                <a:lnTo>
                  <a:pt x="6086" y="12169"/>
                </a:lnTo>
                <a:lnTo>
                  <a:pt x="6152" y="12153"/>
                </a:lnTo>
                <a:lnTo>
                  <a:pt x="6219" y="12136"/>
                </a:lnTo>
                <a:lnTo>
                  <a:pt x="6285" y="12121"/>
                </a:lnTo>
                <a:lnTo>
                  <a:pt x="6352" y="12106"/>
                </a:lnTo>
                <a:lnTo>
                  <a:pt x="6420" y="12091"/>
                </a:lnTo>
                <a:lnTo>
                  <a:pt x="6487" y="12077"/>
                </a:lnTo>
                <a:lnTo>
                  <a:pt x="6554" y="12064"/>
                </a:lnTo>
                <a:lnTo>
                  <a:pt x="6622" y="12051"/>
                </a:lnTo>
                <a:lnTo>
                  <a:pt x="6691" y="12039"/>
                </a:lnTo>
                <a:lnTo>
                  <a:pt x="6758" y="12027"/>
                </a:lnTo>
                <a:lnTo>
                  <a:pt x="6827" y="12016"/>
                </a:lnTo>
                <a:lnTo>
                  <a:pt x="6895" y="12005"/>
                </a:lnTo>
                <a:lnTo>
                  <a:pt x="6964" y="11995"/>
                </a:lnTo>
                <a:lnTo>
                  <a:pt x="7033" y="11986"/>
                </a:lnTo>
                <a:lnTo>
                  <a:pt x="7102" y="11976"/>
                </a:lnTo>
                <a:lnTo>
                  <a:pt x="7171" y="11968"/>
                </a:lnTo>
                <a:lnTo>
                  <a:pt x="7241" y="11960"/>
                </a:lnTo>
                <a:lnTo>
                  <a:pt x="7311" y="11953"/>
                </a:lnTo>
                <a:lnTo>
                  <a:pt x="7380" y="11946"/>
                </a:lnTo>
                <a:lnTo>
                  <a:pt x="7450" y="11940"/>
                </a:lnTo>
                <a:lnTo>
                  <a:pt x="7521" y="11934"/>
                </a:lnTo>
                <a:lnTo>
                  <a:pt x="7591" y="11929"/>
                </a:lnTo>
                <a:lnTo>
                  <a:pt x="7662" y="11924"/>
                </a:lnTo>
                <a:lnTo>
                  <a:pt x="7732" y="11920"/>
                </a:lnTo>
                <a:lnTo>
                  <a:pt x="7803" y="11916"/>
                </a:lnTo>
                <a:lnTo>
                  <a:pt x="7874" y="11913"/>
                </a:lnTo>
                <a:lnTo>
                  <a:pt x="7945" y="11911"/>
                </a:lnTo>
                <a:lnTo>
                  <a:pt x="7945" y="14988"/>
                </a:lnTo>
                <a:lnTo>
                  <a:pt x="7917" y="14987"/>
                </a:lnTo>
                <a:close/>
                <a:moveTo>
                  <a:pt x="15347" y="7759"/>
                </a:moveTo>
                <a:lnTo>
                  <a:pt x="12171" y="7759"/>
                </a:lnTo>
                <a:lnTo>
                  <a:pt x="12168" y="7652"/>
                </a:lnTo>
                <a:lnTo>
                  <a:pt x="12163" y="7545"/>
                </a:lnTo>
                <a:lnTo>
                  <a:pt x="12157" y="7439"/>
                </a:lnTo>
                <a:lnTo>
                  <a:pt x="12151" y="7332"/>
                </a:lnTo>
                <a:lnTo>
                  <a:pt x="12144" y="7226"/>
                </a:lnTo>
                <a:lnTo>
                  <a:pt x="12136" y="7120"/>
                </a:lnTo>
                <a:lnTo>
                  <a:pt x="12126" y="7015"/>
                </a:lnTo>
                <a:lnTo>
                  <a:pt x="12115" y="6911"/>
                </a:lnTo>
                <a:lnTo>
                  <a:pt x="12104" y="6805"/>
                </a:lnTo>
                <a:lnTo>
                  <a:pt x="12092" y="6701"/>
                </a:lnTo>
                <a:lnTo>
                  <a:pt x="12078" y="6598"/>
                </a:lnTo>
                <a:lnTo>
                  <a:pt x="12063" y="6494"/>
                </a:lnTo>
                <a:lnTo>
                  <a:pt x="12047" y="6391"/>
                </a:lnTo>
                <a:lnTo>
                  <a:pt x="12031" y="6288"/>
                </a:lnTo>
                <a:lnTo>
                  <a:pt x="12014" y="6186"/>
                </a:lnTo>
                <a:lnTo>
                  <a:pt x="11995" y="6084"/>
                </a:lnTo>
                <a:lnTo>
                  <a:pt x="11976" y="5982"/>
                </a:lnTo>
                <a:lnTo>
                  <a:pt x="11954" y="5881"/>
                </a:lnTo>
                <a:lnTo>
                  <a:pt x="11933" y="5781"/>
                </a:lnTo>
                <a:lnTo>
                  <a:pt x="11910" y="5681"/>
                </a:lnTo>
                <a:lnTo>
                  <a:pt x="11886" y="5582"/>
                </a:lnTo>
                <a:lnTo>
                  <a:pt x="11862" y="5482"/>
                </a:lnTo>
                <a:lnTo>
                  <a:pt x="11836" y="5383"/>
                </a:lnTo>
                <a:lnTo>
                  <a:pt x="11810" y="5285"/>
                </a:lnTo>
                <a:lnTo>
                  <a:pt x="11783" y="5188"/>
                </a:lnTo>
                <a:lnTo>
                  <a:pt x="11754" y="5090"/>
                </a:lnTo>
                <a:lnTo>
                  <a:pt x="11724" y="4993"/>
                </a:lnTo>
                <a:lnTo>
                  <a:pt x="11694" y="4897"/>
                </a:lnTo>
                <a:lnTo>
                  <a:pt x="11663" y="4801"/>
                </a:lnTo>
                <a:lnTo>
                  <a:pt x="11630" y="4706"/>
                </a:lnTo>
                <a:lnTo>
                  <a:pt x="11597" y="4611"/>
                </a:lnTo>
                <a:lnTo>
                  <a:pt x="11563" y="4517"/>
                </a:lnTo>
                <a:lnTo>
                  <a:pt x="11630" y="4489"/>
                </a:lnTo>
                <a:lnTo>
                  <a:pt x="11695" y="4461"/>
                </a:lnTo>
                <a:lnTo>
                  <a:pt x="11762" y="4432"/>
                </a:lnTo>
                <a:lnTo>
                  <a:pt x="11828" y="4403"/>
                </a:lnTo>
                <a:lnTo>
                  <a:pt x="11894" y="4374"/>
                </a:lnTo>
                <a:lnTo>
                  <a:pt x="11959" y="4343"/>
                </a:lnTo>
                <a:lnTo>
                  <a:pt x="12024" y="4312"/>
                </a:lnTo>
                <a:lnTo>
                  <a:pt x="12088" y="4281"/>
                </a:lnTo>
                <a:lnTo>
                  <a:pt x="12153" y="4249"/>
                </a:lnTo>
                <a:lnTo>
                  <a:pt x="12217" y="4216"/>
                </a:lnTo>
                <a:lnTo>
                  <a:pt x="12280" y="4183"/>
                </a:lnTo>
                <a:lnTo>
                  <a:pt x="12344" y="4150"/>
                </a:lnTo>
                <a:lnTo>
                  <a:pt x="12407" y="4116"/>
                </a:lnTo>
                <a:lnTo>
                  <a:pt x="12469" y="4081"/>
                </a:lnTo>
                <a:lnTo>
                  <a:pt x="12532" y="4046"/>
                </a:lnTo>
                <a:lnTo>
                  <a:pt x="12593" y="4011"/>
                </a:lnTo>
                <a:lnTo>
                  <a:pt x="12655" y="3975"/>
                </a:lnTo>
                <a:lnTo>
                  <a:pt x="12717" y="3939"/>
                </a:lnTo>
                <a:lnTo>
                  <a:pt x="12778" y="3902"/>
                </a:lnTo>
                <a:lnTo>
                  <a:pt x="12839" y="3865"/>
                </a:lnTo>
                <a:lnTo>
                  <a:pt x="12899" y="3827"/>
                </a:lnTo>
                <a:lnTo>
                  <a:pt x="12959" y="3789"/>
                </a:lnTo>
                <a:lnTo>
                  <a:pt x="13019" y="3749"/>
                </a:lnTo>
                <a:lnTo>
                  <a:pt x="13078" y="3710"/>
                </a:lnTo>
                <a:lnTo>
                  <a:pt x="13137" y="3670"/>
                </a:lnTo>
                <a:lnTo>
                  <a:pt x="13196" y="3630"/>
                </a:lnTo>
                <a:lnTo>
                  <a:pt x="13254" y="3590"/>
                </a:lnTo>
                <a:lnTo>
                  <a:pt x="13313" y="3549"/>
                </a:lnTo>
                <a:lnTo>
                  <a:pt x="13370" y="3507"/>
                </a:lnTo>
                <a:lnTo>
                  <a:pt x="13428" y="3466"/>
                </a:lnTo>
                <a:lnTo>
                  <a:pt x="13485" y="3423"/>
                </a:lnTo>
                <a:lnTo>
                  <a:pt x="13542" y="3381"/>
                </a:lnTo>
                <a:lnTo>
                  <a:pt x="13641" y="3492"/>
                </a:lnTo>
                <a:lnTo>
                  <a:pt x="13738" y="3605"/>
                </a:lnTo>
                <a:lnTo>
                  <a:pt x="13832" y="3719"/>
                </a:lnTo>
                <a:lnTo>
                  <a:pt x="13924" y="3837"/>
                </a:lnTo>
                <a:lnTo>
                  <a:pt x="14014" y="3956"/>
                </a:lnTo>
                <a:lnTo>
                  <a:pt x="14101" y="4076"/>
                </a:lnTo>
                <a:lnTo>
                  <a:pt x="14185" y="4199"/>
                </a:lnTo>
                <a:lnTo>
                  <a:pt x="14266" y="4324"/>
                </a:lnTo>
                <a:lnTo>
                  <a:pt x="14346" y="4450"/>
                </a:lnTo>
                <a:lnTo>
                  <a:pt x="14422" y="4578"/>
                </a:lnTo>
                <a:lnTo>
                  <a:pt x="14496" y="4708"/>
                </a:lnTo>
                <a:lnTo>
                  <a:pt x="14567" y="4839"/>
                </a:lnTo>
                <a:lnTo>
                  <a:pt x="14634" y="4972"/>
                </a:lnTo>
                <a:lnTo>
                  <a:pt x="14700" y="5106"/>
                </a:lnTo>
                <a:lnTo>
                  <a:pt x="14763" y="5243"/>
                </a:lnTo>
                <a:lnTo>
                  <a:pt x="14822" y="5380"/>
                </a:lnTo>
                <a:lnTo>
                  <a:pt x="14879" y="5519"/>
                </a:lnTo>
                <a:lnTo>
                  <a:pt x="14932" y="5660"/>
                </a:lnTo>
                <a:lnTo>
                  <a:pt x="14982" y="5802"/>
                </a:lnTo>
                <a:lnTo>
                  <a:pt x="15031" y="5945"/>
                </a:lnTo>
                <a:lnTo>
                  <a:pt x="15075" y="6090"/>
                </a:lnTo>
                <a:lnTo>
                  <a:pt x="15116" y="6236"/>
                </a:lnTo>
                <a:lnTo>
                  <a:pt x="15154" y="6383"/>
                </a:lnTo>
                <a:lnTo>
                  <a:pt x="15189" y="6532"/>
                </a:lnTo>
                <a:lnTo>
                  <a:pt x="15220" y="6681"/>
                </a:lnTo>
                <a:lnTo>
                  <a:pt x="15248" y="6832"/>
                </a:lnTo>
                <a:lnTo>
                  <a:pt x="15273" y="6984"/>
                </a:lnTo>
                <a:lnTo>
                  <a:pt x="15294" y="7137"/>
                </a:lnTo>
                <a:lnTo>
                  <a:pt x="15313" y="7291"/>
                </a:lnTo>
                <a:lnTo>
                  <a:pt x="15327" y="7446"/>
                </a:lnTo>
                <a:lnTo>
                  <a:pt x="15338" y="7602"/>
                </a:lnTo>
                <a:lnTo>
                  <a:pt x="15347" y="7759"/>
                </a:lnTo>
                <a:close/>
                <a:moveTo>
                  <a:pt x="8210" y="0"/>
                </a:moveTo>
                <a:lnTo>
                  <a:pt x="7787" y="10"/>
                </a:lnTo>
                <a:lnTo>
                  <a:pt x="7370" y="41"/>
                </a:lnTo>
                <a:lnTo>
                  <a:pt x="6960" y="92"/>
                </a:lnTo>
                <a:lnTo>
                  <a:pt x="6555" y="162"/>
                </a:lnTo>
                <a:lnTo>
                  <a:pt x="6158" y="253"/>
                </a:lnTo>
                <a:lnTo>
                  <a:pt x="5768" y="361"/>
                </a:lnTo>
                <a:lnTo>
                  <a:pt x="5386" y="486"/>
                </a:lnTo>
                <a:lnTo>
                  <a:pt x="5014" y="630"/>
                </a:lnTo>
                <a:lnTo>
                  <a:pt x="4651" y="791"/>
                </a:lnTo>
                <a:lnTo>
                  <a:pt x="4297" y="967"/>
                </a:lnTo>
                <a:lnTo>
                  <a:pt x="3953" y="1161"/>
                </a:lnTo>
                <a:lnTo>
                  <a:pt x="3619" y="1369"/>
                </a:lnTo>
                <a:lnTo>
                  <a:pt x="3298" y="1593"/>
                </a:lnTo>
                <a:lnTo>
                  <a:pt x="2987" y="1831"/>
                </a:lnTo>
                <a:lnTo>
                  <a:pt x="2690" y="2083"/>
                </a:lnTo>
                <a:lnTo>
                  <a:pt x="2404" y="2348"/>
                </a:lnTo>
                <a:lnTo>
                  <a:pt x="2132" y="2627"/>
                </a:lnTo>
                <a:lnTo>
                  <a:pt x="1875" y="2918"/>
                </a:lnTo>
                <a:lnTo>
                  <a:pt x="1631" y="3220"/>
                </a:lnTo>
                <a:lnTo>
                  <a:pt x="1402" y="3535"/>
                </a:lnTo>
                <a:lnTo>
                  <a:pt x="1188" y="3861"/>
                </a:lnTo>
                <a:lnTo>
                  <a:pt x="991" y="4195"/>
                </a:lnTo>
                <a:lnTo>
                  <a:pt x="810" y="4541"/>
                </a:lnTo>
                <a:lnTo>
                  <a:pt x="645" y="4897"/>
                </a:lnTo>
                <a:lnTo>
                  <a:pt x="498" y="5261"/>
                </a:lnTo>
                <a:lnTo>
                  <a:pt x="369" y="5634"/>
                </a:lnTo>
                <a:lnTo>
                  <a:pt x="259" y="6014"/>
                </a:lnTo>
                <a:lnTo>
                  <a:pt x="167" y="6402"/>
                </a:lnTo>
                <a:lnTo>
                  <a:pt x="94" y="6797"/>
                </a:lnTo>
                <a:lnTo>
                  <a:pt x="42" y="7198"/>
                </a:lnTo>
                <a:lnTo>
                  <a:pt x="10" y="7605"/>
                </a:lnTo>
                <a:lnTo>
                  <a:pt x="0" y="8018"/>
                </a:lnTo>
                <a:lnTo>
                  <a:pt x="10" y="8431"/>
                </a:lnTo>
                <a:lnTo>
                  <a:pt x="42" y="8838"/>
                </a:lnTo>
                <a:lnTo>
                  <a:pt x="94" y="9239"/>
                </a:lnTo>
                <a:lnTo>
                  <a:pt x="167" y="9634"/>
                </a:lnTo>
                <a:lnTo>
                  <a:pt x="259" y="10021"/>
                </a:lnTo>
                <a:lnTo>
                  <a:pt x="369" y="10402"/>
                </a:lnTo>
                <a:lnTo>
                  <a:pt x="498" y="10774"/>
                </a:lnTo>
                <a:lnTo>
                  <a:pt x="645" y="11139"/>
                </a:lnTo>
                <a:lnTo>
                  <a:pt x="810" y="11494"/>
                </a:lnTo>
                <a:lnTo>
                  <a:pt x="991" y="11840"/>
                </a:lnTo>
                <a:lnTo>
                  <a:pt x="1188" y="12175"/>
                </a:lnTo>
                <a:lnTo>
                  <a:pt x="1402" y="12501"/>
                </a:lnTo>
                <a:lnTo>
                  <a:pt x="1631" y="12815"/>
                </a:lnTo>
                <a:lnTo>
                  <a:pt x="1875" y="13118"/>
                </a:lnTo>
                <a:lnTo>
                  <a:pt x="2132" y="13409"/>
                </a:lnTo>
                <a:lnTo>
                  <a:pt x="2404" y="13688"/>
                </a:lnTo>
                <a:lnTo>
                  <a:pt x="2690" y="13953"/>
                </a:lnTo>
                <a:lnTo>
                  <a:pt x="2987" y="14205"/>
                </a:lnTo>
                <a:lnTo>
                  <a:pt x="3298" y="14443"/>
                </a:lnTo>
                <a:lnTo>
                  <a:pt x="3619" y="14667"/>
                </a:lnTo>
                <a:lnTo>
                  <a:pt x="3953" y="14875"/>
                </a:lnTo>
                <a:lnTo>
                  <a:pt x="4297" y="15068"/>
                </a:lnTo>
                <a:lnTo>
                  <a:pt x="4651" y="15245"/>
                </a:lnTo>
                <a:lnTo>
                  <a:pt x="5014" y="15406"/>
                </a:lnTo>
                <a:lnTo>
                  <a:pt x="5386" y="15550"/>
                </a:lnTo>
                <a:lnTo>
                  <a:pt x="5768" y="15675"/>
                </a:lnTo>
                <a:lnTo>
                  <a:pt x="6158" y="15783"/>
                </a:lnTo>
                <a:lnTo>
                  <a:pt x="6555" y="15873"/>
                </a:lnTo>
                <a:lnTo>
                  <a:pt x="6960" y="15944"/>
                </a:lnTo>
                <a:lnTo>
                  <a:pt x="7370" y="15995"/>
                </a:lnTo>
                <a:lnTo>
                  <a:pt x="7787" y="16026"/>
                </a:lnTo>
                <a:lnTo>
                  <a:pt x="8210" y="16036"/>
                </a:lnTo>
                <a:lnTo>
                  <a:pt x="8632" y="16026"/>
                </a:lnTo>
                <a:lnTo>
                  <a:pt x="9049" y="15995"/>
                </a:lnTo>
                <a:lnTo>
                  <a:pt x="9459" y="15944"/>
                </a:lnTo>
                <a:lnTo>
                  <a:pt x="9864" y="15873"/>
                </a:lnTo>
                <a:lnTo>
                  <a:pt x="10261" y="15783"/>
                </a:lnTo>
                <a:lnTo>
                  <a:pt x="10651" y="15675"/>
                </a:lnTo>
                <a:lnTo>
                  <a:pt x="11033" y="15550"/>
                </a:lnTo>
                <a:lnTo>
                  <a:pt x="11405" y="15406"/>
                </a:lnTo>
                <a:lnTo>
                  <a:pt x="11768" y="15245"/>
                </a:lnTo>
                <a:lnTo>
                  <a:pt x="12122" y="15068"/>
                </a:lnTo>
                <a:lnTo>
                  <a:pt x="12466" y="14875"/>
                </a:lnTo>
                <a:lnTo>
                  <a:pt x="12800" y="14667"/>
                </a:lnTo>
                <a:lnTo>
                  <a:pt x="13122" y="14443"/>
                </a:lnTo>
                <a:lnTo>
                  <a:pt x="13432" y="14205"/>
                </a:lnTo>
                <a:lnTo>
                  <a:pt x="13729" y="13953"/>
                </a:lnTo>
                <a:lnTo>
                  <a:pt x="14015" y="13688"/>
                </a:lnTo>
                <a:lnTo>
                  <a:pt x="14287" y="13409"/>
                </a:lnTo>
                <a:lnTo>
                  <a:pt x="14544" y="13118"/>
                </a:lnTo>
                <a:lnTo>
                  <a:pt x="14788" y="12815"/>
                </a:lnTo>
                <a:lnTo>
                  <a:pt x="15017" y="12501"/>
                </a:lnTo>
                <a:lnTo>
                  <a:pt x="15231" y="12175"/>
                </a:lnTo>
                <a:lnTo>
                  <a:pt x="15428" y="11840"/>
                </a:lnTo>
                <a:lnTo>
                  <a:pt x="15609" y="11494"/>
                </a:lnTo>
                <a:lnTo>
                  <a:pt x="15774" y="11139"/>
                </a:lnTo>
                <a:lnTo>
                  <a:pt x="15921" y="10774"/>
                </a:lnTo>
                <a:lnTo>
                  <a:pt x="16050" y="10402"/>
                </a:lnTo>
                <a:lnTo>
                  <a:pt x="16160" y="10021"/>
                </a:lnTo>
                <a:lnTo>
                  <a:pt x="16253" y="9634"/>
                </a:lnTo>
                <a:lnTo>
                  <a:pt x="16325" y="9239"/>
                </a:lnTo>
                <a:lnTo>
                  <a:pt x="16377" y="8838"/>
                </a:lnTo>
                <a:lnTo>
                  <a:pt x="16409" y="8431"/>
                </a:lnTo>
                <a:lnTo>
                  <a:pt x="16419" y="8018"/>
                </a:lnTo>
                <a:lnTo>
                  <a:pt x="16409" y="7605"/>
                </a:lnTo>
                <a:lnTo>
                  <a:pt x="16377" y="7198"/>
                </a:lnTo>
                <a:lnTo>
                  <a:pt x="16325" y="6797"/>
                </a:lnTo>
                <a:lnTo>
                  <a:pt x="16253" y="6402"/>
                </a:lnTo>
                <a:lnTo>
                  <a:pt x="16160" y="6014"/>
                </a:lnTo>
                <a:lnTo>
                  <a:pt x="16050" y="5634"/>
                </a:lnTo>
                <a:lnTo>
                  <a:pt x="15921" y="5261"/>
                </a:lnTo>
                <a:lnTo>
                  <a:pt x="15774" y="4897"/>
                </a:lnTo>
                <a:lnTo>
                  <a:pt x="15609" y="4541"/>
                </a:lnTo>
                <a:lnTo>
                  <a:pt x="15428" y="4195"/>
                </a:lnTo>
                <a:lnTo>
                  <a:pt x="15231" y="3861"/>
                </a:lnTo>
                <a:lnTo>
                  <a:pt x="15017" y="3535"/>
                </a:lnTo>
                <a:lnTo>
                  <a:pt x="14788" y="3220"/>
                </a:lnTo>
                <a:lnTo>
                  <a:pt x="14544" y="2918"/>
                </a:lnTo>
                <a:lnTo>
                  <a:pt x="14287" y="2627"/>
                </a:lnTo>
                <a:lnTo>
                  <a:pt x="14015" y="2348"/>
                </a:lnTo>
                <a:lnTo>
                  <a:pt x="13729" y="2083"/>
                </a:lnTo>
                <a:lnTo>
                  <a:pt x="13432" y="1831"/>
                </a:lnTo>
                <a:lnTo>
                  <a:pt x="13122" y="1593"/>
                </a:lnTo>
                <a:lnTo>
                  <a:pt x="12800" y="1369"/>
                </a:lnTo>
                <a:lnTo>
                  <a:pt x="12466" y="1161"/>
                </a:lnTo>
                <a:lnTo>
                  <a:pt x="12122" y="967"/>
                </a:lnTo>
                <a:lnTo>
                  <a:pt x="11768" y="791"/>
                </a:lnTo>
                <a:lnTo>
                  <a:pt x="11405" y="630"/>
                </a:lnTo>
                <a:lnTo>
                  <a:pt x="11033" y="486"/>
                </a:lnTo>
                <a:lnTo>
                  <a:pt x="10651" y="361"/>
                </a:lnTo>
                <a:lnTo>
                  <a:pt x="10261" y="253"/>
                </a:lnTo>
                <a:lnTo>
                  <a:pt x="9864" y="162"/>
                </a:lnTo>
                <a:lnTo>
                  <a:pt x="9459" y="92"/>
                </a:lnTo>
                <a:lnTo>
                  <a:pt x="9049" y="41"/>
                </a:lnTo>
                <a:lnTo>
                  <a:pt x="8632" y="10"/>
                </a:lnTo>
                <a:lnTo>
                  <a:pt x="8210" y="0"/>
                </a:lnTo>
                <a:close/>
              </a:path>
            </a:pathLst>
          </a:custGeom>
          <a:solidFill>
            <a:srgbClr val="F77E31"/>
          </a:solidFill>
          <a:ln>
            <a:noFill/>
          </a:ln>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sp>
        <p:nvSpPr>
          <p:cNvPr id="30" name="矩形 29"/>
          <p:cNvSpPr/>
          <p:nvPr/>
        </p:nvSpPr>
        <p:spPr>
          <a:xfrm>
            <a:off x="2538215" y="2890219"/>
            <a:ext cx="1338828" cy="369332"/>
          </a:xfrm>
          <a:prstGeom prst="rect">
            <a:avLst/>
          </a:prstGeom>
        </p:spPr>
        <p:txBody>
          <a:bodyPr wrap="none">
            <a:spAutoFit/>
          </a:bodyPr>
          <a:lstStyle/>
          <a:p>
            <a:pPr algn="ctr"/>
            <a:r>
              <a:rPr lang="zh-CN" altLang="en-US" b="1" dirty="0" smtClean="0">
                <a:solidFill>
                  <a:srgbClr val="4E9FD6"/>
                </a:solidFill>
                <a:latin typeface="微软雅黑" panose="020B0503020204020204" pitchFamily="34" charset="-122"/>
                <a:ea typeface="微软雅黑" panose="020B0503020204020204" pitchFamily="34" charset="-122"/>
              </a:rPr>
              <a:t>招聘事业部</a:t>
            </a:r>
            <a:endParaRPr lang="zh-CN" altLang="en-US" b="1" dirty="0">
              <a:solidFill>
                <a:srgbClr val="4E9FD6"/>
              </a:solidFill>
              <a:latin typeface="微软雅黑" panose="020B0503020204020204" pitchFamily="34" charset="-122"/>
              <a:ea typeface="微软雅黑" panose="020B0503020204020204" pitchFamily="34" charset="-122"/>
            </a:endParaRPr>
          </a:p>
        </p:txBody>
      </p:sp>
      <p:sp>
        <p:nvSpPr>
          <p:cNvPr id="33" name="矩形 32"/>
          <p:cNvSpPr/>
          <p:nvPr/>
        </p:nvSpPr>
        <p:spPr>
          <a:xfrm>
            <a:off x="3934672" y="4798893"/>
            <a:ext cx="1800494" cy="646331"/>
          </a:xfrm>
          <a:prstGeom prst="rect">
            <a:avLst/>
          </a:prstGeom>
        </p:spPr>
        <p:txBody>
          <a:bodyPr wrap="none">
            <a:spAutoFit/>
          </a:bodyPr>
          <a:lstStyle/>
          <a:p>
            <a:pPr algn="ctr"/>
            <a:r>
              <a:rPr lang="zh-CN" altLang="en-US" b="1" dirty="0">
                <a:solidFill>
                  <a:srgbClr val="4E9FD6"/>
                </a:solidFill>
                <a:latin typeface="微软雅黑" panose="020B0503020204020204" pitchFamily="34" charset="-122"/>
                <a:ea typeface="微软雅黑" panose="020B0503020204020204" pitchFamily="34" charset="-122"/>
              </a:rPr>
              <a:t>全国月招聘能力</a:t>
            </a:r>
            <a:endParaRPr lang="en-US" altLang="zh-CN" b="1" dirty="0">
              <a:solidFill>
                <a:srgbClr val="4E9FD6"/>
              </a:solidFill>
              <a:latin typeface="微软雅黑" panose="020B0503020204020204" pitchFamily="34" charset="-122"/>
              <a:ea typeface="微软雅黑" panose="020B0503020204020204" pitchFamily="34" charset="-122"/>
            </a:endParaRPr>
          </a:p>
          <a:p>
            <a:pPr algn="ctr"/>
            <a:r>
              <a:rPr lang="en-US" altLang="zh-CN" b="1" dirty="0" smtClean="0">
                <a:solidFill>
                  <a:srgbClr val="4E9FD6"/>
                </a:solidFill>
                <a:latin typeface="微软雅黑" panose="020B0503020204020204" pitchFamily="34" charset="-122"/>
                <a:ea typeface="微软雅黑" panose="020B0503020204020204" pitchFamily="34" charset="-122"/>
              </a:rPr>
              <a:t>1500</a:t>
            </a:r>
            <a:r>
              <a:rPr lang="zh-CN" altLang="en-US" b="1" dirty="0">
                <a:solidFill>
                  <a:srgbClr val="4E9FD6"/>
                </a:solidFill>
                <a:latin typeface="微软雅黑" panose="020B0503020204020204" pitchFamily="34" charset="-122"/>
                <a:ea typeface="微软雅黑" panose="020B0503020204020204" pitchFamily="34" charset="-122"/>
              </a:rPr>
              <a:t>人</a:t>
            </a:r>
            <a:endParaRPr lang="zh-CN" altLang="en-US" b="1" dirty="0">
              <a:solidFill>
                <a:srgbClr val="4E9FD6"/>
              </a:solidFill>
              <a:latin typeface="微软雅黑" panose="020B0503020204020204" pitchFamily="34" charset="-122"/>
              <a:ea typeface="微软雅黑" panose="020B0503020204020204" pitchFamily="34" charset="-122"/>
            </a:endParaRPr>
          </a:p>
        </p:txBody>
      </p:sp>
      <p:sp>
        <p:nvSpPr>
          <p:cNvPr id="36" name="矩形 35"/>
          <p:cNvSpPr/>
          <p:nvPr/>
        </p:nvSpPr>
        <p:spPr>
          <a:xfrm>
            <a:off x="564259" y="4798893"/>
            <a:ext cx="2262158" cy="646331"/>
          </a:xfrm>
          <a:prstGeom prst="rect">
            <a:avLst/>
          </a:prstGeom>
        </p:spPr>
        <p:txBody>
          <a:bodyPr wrap="none">
            <a:spAutoFit/>
          </a:bodyPr>
          <a:lstStyle/>
          <a:p>
            <a:pPr algn="ctr"/>
            <a:r>
              <a:rPr lang="zh-CN" altLang="en-US" b="1" dirty="0">
                <a:solidFill>
                  <a:srgbClr val="4E9FD6"/>
                </a:solidFill>
                <a:latin typeface="微软雅黑" panose="020B0503020204020204" pitchFamily="34" charset="-122"/>
                <a:ea typeface="微软雅黑" panose="020B0503020204020204" pitchFamily="34" charset="-122"/>
              </a:rPr>
              <a:t>单点地区月招聘能力</a:t>
            </a:r>
            <a:endParaRPr lang="en-US" altLang="zh-CN" b="1" dirty="0">
              <a:solidFill>
                <a:srgbClr val="4E9FD6"/>
              </a:solidFill>
              <a:latin typeface="微软雅黑" panose="020B0503020204020204" pitchFamily="34" charset="-122"/>
              <a:ea typeface="微软雅黑" panose="020B0503020204020204" pitchFamily="34" charset="-122"/>
            </a:endParaRPr>
          </a:p>
          <a:p>
            <a:pPr algn="ctr"/>
            <a:r>
              <a:rPr lang="en-US" altLang="zh-CN" b="1" dirty="0">
                <a:solidFill>
                  <a:srgbClr val="4E9FD6"/>
                </a:solidFill>
                <a:latin typeface="微软雅黑" panose="020B0503020204020204" pitchFamily="34" charset="-122"/>
                <a:ea typeface="微软雅黑" panose="020B0503020204020204" pitchFamily="34" charset="-122"/>
              </a:rPr>
              <a:t>300-500</a:t>
            </a:r>
            <a:r>
              <a:rPr lang="zh-CN" altLang="en-US" b="1" dirty="0">
                <a:solidFill>
                  <a:srgbClr val="4E9FD6"/>
                </a:solidFill>
                <a:latin typeface="微软雅黑" panose="020B0503020204020204" pitchFamily="34" charset="-122"/>
                <a:ea typeface="微软雅黑" panose="020B0503020204020204" pitchFamily="34" charset="-122"/>
              </a:rPr>
              <a:t>人</a:t>
            </a:r>
            <a:endParaRPr lang="zh-CN" altLang="en-US" b="1" dirty="0">
              <a:solidFill>
                <a:srgbClr val="4E9FD6"/>
              </a:solidFill>
              <a:latin typeface="微软雅黑" panose="020B0503020204020204" pitchFamily="34" charset="-122"/>
              <a:ea typeface="微软雅黑" panose="020B0503020204020204" pitchFamily="34" charset="-122"/>
            </a:endParaRPr>
          </a:p>
        </p:txBody>
      </p:sp>
      <p:sp>
        <p:nvSpPr>
          <p:cNvPr id="38" name="椭圆 37"/>
          <p:cNvSpPr/>
          <p:nvPr/>
        </p:nvSpPr>
        <p:spPr>
          <a:xfrm>
            <a:off x="7679382" y="1268760"/>
            <a:ext cx="144016" cy="144016"/>
          </a:xfrm>
          <a:prstGeom prst="ellipse">
            <a:avLst/>
          </a:prstGeom>
          <a:solidFill>
            <a:srgbClr val="B555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40" name="文本框 9"/>
          <p:cNvSpPr txBox="1"/>
          <p:nvPr/>
        </p:nvSpPr>
        <p:spPr>
          <a:xfrm>
            <a:off x="7107758" y="1539676"/>
            <a:ext cx="690944" cy="458908"/>
          </a:xfrm>
          <a:prstGeom prst="rect">
            <a:avLst/>
          </a:prstGeom>
          <a:noFill/>
        </p:spPr>
        <p:txBody>
          <a:bodyPr wrap="square" rtlCol="0">
            <a:spAutoFit/>
          </a:bodyPr>
          <a:lstStyle/>
          <a:p>
            <a:pPr>
              <a:lnSpc>
                <a:spcPct val="150000"/>
              </a:lnSpc>
            </a:pPr>
            <a:r>
              <a:rPr lang="zh-CN" altLang="en-US" b="1" dirty="0">
                <a:solidFill>
                  <a:schemeClr val="accent2"/>
                </a:solidFill>
                <a:latin typeface="微软雅黑" panose="020B0503020204020204" pitchFamily="34" charset="-122"/>
                <a:ea typeface="微软雅黑" panose="020B0503020204020204" pitchFamily="34" charset="-122"/>
              </a:rPr>
              <a:t>社招</a:t>
            </a:r>
            <a:endParaRPr lang="zh-CN" altLang="en-US" b="1" dirty="0">
              <a:solidFill>
                <a:schemeClr val="accent2"/>
              </a:solidFill>
              <a:latin typeface="微软雅黑" panose="020B0503020204020204" pitchFamily="34" charset="-122"/>
              <a:ea typeface="微软雅黑" panose="020B0503020204020204" pitchFamily="34" charset="-122"/>
            </a:endParaRPr>
          </a:p>
        </p:txBody>
      </p:sp>
      <p:cxnSp>
        <p:nvCxnSpPr>
          <p:cNvPr id="42" name="直接连接符 41"/>
          <p:cNvCxnSpPr/>
          <p:nvPr/>
        </p:nvCxnSpPr>
        <p:spPr>
          <a:xfrm>
            <a:off x="7750597" y="1556139"/>
            <a:ext cx="0" cy="576717"/>
          </a:xfrm>
          <a:prstGeom prst="line">
            <a:avLst/>
          </a:prstGeom>
          <a:ln>
            <a:solidFill>
              <a:srgbClr val="B5554D"/>
            </a:solidFill>
          </a:ln>
        </p:spPr>
        <p:style>
          <a:lnRef idx="1">
            <a:schemeClr val="accent1"/>
          </a:lnRef>
          <a:fillRef idx="0">
            <a:schemeClr val="accent1"/>
          </a:fillRef>
          <a:effectRef idx="0">
            <a:schemeClr val="accent1"/>
          </a:effectRef>
          <a:fontRef idx="minor">
            <a:schemeClr val="tx1"/>
          </a:fontRef>
        </p:style>
      </p:cxnSp>
      <p:sp>
        <p:nvSpPr>
          <p:cNvPr id="43" name="椭圆 42"/>
          <p:cNvSpPr/>
          <p:nvPr/>
        </p:nvSpPr>
        <p:spPr>
          <a:xfrm>
            <a:off x="7679382" y="2276872"/>
            <a:ext cx="144016" cy="144016"/>
          </a:xfrm>
          <a:prstGeom prst="ellipse">
            <a:avLst/>
          </a:prstGeom>
          <a:solidFill>
            <a:srgbClr val="B555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45" name="文本框 9"/>
          <p:cNvSpPr txBox="1"/>
          <p:nvPr/>
        </p:nvSpPr>
        <p:spPr>
          <a:xfrm>
            <a:off x="6668512" y="2591889"/>
            <a:ext cx="1113121" cy="458908"/>
          </a:xfrm>
          <a:prstGeom prst="rect">
            <a:avLst/>
          </a:prstGeom>
          <a:noFill/>
        </p:spPr>
        <p:txBody>
          <a:bodyPr wrap="square" rtlCol="0">
            <a:spAutoFit/>
          </a:bodyPr>
          <a:lstStyle/>
          <a:p>
            <a:pPr>
              <a:lnSpc>
                <a:spcPct val="150000"/>
              </a:lnSpc>
            </a:pPr>
            <a:r>
              <a:rPr lang="zh-CN" altLang="en-US" b="1" dirty="0">
                <a:solidFill>
                  <a:schemeClr val="accent2"/>
                </a:solidFill>
                <a:latin typeface="微软雅黑" panose="020B0503020204020204" pitchFamily="34" charset="-122"/>
                <a:ea typeface="微软雅黑" panose="020B0503020204020204" pitchFamily="34" charset="-122"/>
              </a:rPr>
              <a:t>内部推荐</a:t>
            </a:r>
            <a:endParaRPr lang="zh-CN" altLang="en-US" b="1" dirty="0">
              <a:solidFill>
                <a:schemeClr val="accent2"/>
              </a:solidFill>
              <a:latin typeface="微软雅黑" panose="020B0503020204020204" pitchFamily="34" charset="-122"/>
              <a:ea typeface="微软雅黑" panose="020B0503020204020204" pitchFamily="34" charset="-122"/>
            </a:endParaRPr>
          </a:p>
        </p:txBody>
      </p:sp>
      <p:cxnSp>
        <p:nvCxnSpPr>
          <p:cNvPr id="47" name="直接连接符 46"/>
          <p:cNvCxnSpPr/>
          <p:nvPr/>
        </p:nvCxnSpPr>
        <p:spPr>
          <a:xfrm>
            <a:off x="7750597" y="2564251"/>
            <a:ext cx="0" cy="576717"/>
          </a:xfrm>
          <a:prstGeom prst="line">
            <a:avLst/>
          </a:prstGeom>
          <a:ln>
            <a:solidFill>
              <a:srgbClr val="B5554D"/>
            </a:solidFill>
          </a:ln>
        </p:spPr>
        <p:style>
          <a:lnRef idx="1">
            <a:schemeClr val="accent1"/>
          </a:lnRef>
          <a:fillRef idx="0">
            <a:schemeClr val="accent1"/>
          </a:fillRef>
          <a:effectRef idx="0">
            <a:schemeClr val="accent1"/>
          </a:effectRef>
          <a:fontRef idx="minor">
            <a:schemeClr val="tx1"/>
          </a:fontRef>
        </p:style>
      </p:cxnSp>
      <p:sp>
        <p:nvSpPr>
          <p:cNvPr id="48" name="椭圆 47"/>
          <p:cNvSpPr/>
          <p:nvPr/>
        </p:nvSpPr>
        <p:spPr>
          <a:xfrm>
            <a:off x="7679382" y="3284984"/>
            <a:ext cx="144016" cy="144016"/>
          </a:xfrm>
          <a:prstGeom prst="ellipse">
            <a:avLst/>
          </a:prstGeom>
          <a:solidFill>
            <a:srgbClr val="B555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50" name="文本框 9"/>
          <p:cNvSpPr txBox="1"/>
          <p:nvPr/>
        </p:nvSpPr>
        <p:spPr>
          <a:xfrm>
            <a:off x="6599262" y="3581561"/>
            <a:ext cx="1168675" cy="507831"/>
          </a:xfrm>
          <a:prstGeom prst="rect">
            <a:avLst/>
          </a:prstGeom>
          <a:noFill/>
        </p:spPr>
        <p:txBody>
          <a:bodyPr wrap="square" rtlCol="0">
            <a:spAutoFit/>
          </a:bodyPr>
          <a:lstStyle/>
          <a:p>
            <a:pPr algn="ctr">
              <a:lnSpc>
                <a:spcPct val="150000"/>
              </a:lnSpc>
            </a:pPr>
            <a:r>
              <a:rPr lang="zh-CN" altLang="en-US" b="1" dirty="0" smtClean="0">
                <a:solidFill>
                  <a:schemeClr val="accent2"/>
                </a:solidFill>
                <a:latin typeface="微软雅黑" panose="020B0503020204020204" pitchFamily="34" charset="-122"/>
                <a:ea typeface="微软雅黑" panose="020B0503020204020204" pitchFamily="34" charset="-122"/>
              </a:rPr>
              <a:t>校企合作</a:t>
            </a:r>
            <a:endParaRPr lang="zh-CN" altLang="en-US" b="1" dirty="0">
              <a:solidFill>
                <a:schemeClr val="accent2"/>
              </a:solidFill>
              <a:latin typeface="微软雅黑" panose="020B0503020204020204" pitchFamily="34" charset="-122"/>
              <a:ea typeface="微软雅黑" panose="020B0503020204020204" pitchFamily="34" charset="-122"/>
            </a:endParaRPr>
          </a:p>
        </p:txBody>
      </p:sp>
      <p:cxnSp>
        <p:nvCxnSpPr>
          <p:cNvPr id="52" name="直接连接符 51"/>
          <p:cNvCxnSpPr/>
          <p:nvPr/>
        </p:nvCxnSpPr>
        <p:spPr>
          <a:xfrm>
            <a:off x="7750597" y="3572363"/>
            <a:ext cx="0" cy="576717"/>
          </a:xfrm>
          <a:prstGeom prst="line">
            <a:avLst/>
          </a:prstGeom>
          <a:ln>
            <a:solidFill>
              <a:srgbClr val="B5554D"/>
            </a:solidFill>
          </a:ln>
        </p:spPr>
        <p:style>
          <a:lnRef idx="1">
            <a:schemeClr val="accent1"/>
          </a:lnRef>
          <a:fillRef idx="0">
            <a:schemeClr val="accent1"/>
          </a:fillRef>
          <a:effectRef idx="0">
            <a:schemeClr val="accent1"/>
          </a:effectRef>
          <a:fontRef idx="minor">
            <a:schemeClr val="tx1"/>
          </a:fontRef>
        </p:style>
      </p:cxnSp>
      <p:sp>
        <p:nvSpPr>
          <p:cNvPr id="53" name="椭圆 52"/>
          <p:cNvSpPr/>
          <p:nvPr/>
        </p:nvSpPr>
        <p:spPr>
          <a:xfrm>
            <a:off x="7679382" y="4293096"/>
            <a:ext cx="144016" cy="144016"/>
          </a:xfrm>
          <a:prstGeom prst="ellipse">
            <a:avLst/>
          </a:prstGeom>
          <a:solidFill>
            <a:srgbClr val="B555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55" name="文本框 9"/>
          <p:cNvSpPr txBox="1"/>
          <p:nvPr/>
        </p:nvSpPr>
        <p:spPr>
          <a:xfrm>
            <a:off x="6642403" y="4588128"/>
            <a:ext cx="1111837" cy="458908"/>
          </a:xfrm>
          <a:prstGeom prst="rect">
            <a:avLst/>
          </a:prstGeom>
          <a:noFill/>
        </p:spPr>
        <p:txBody>
          <a:bodyPr wrap="square" rtlCol="0">
            <a:spAutoFit/>
          </a:bodyPr>
          <a:lstStyle/>
          <a:p>
            <a:pPr>
              <a:lnSpc>
                <a:spcPct val="150000"/>
              </a:lnSpc>
            </a:pPr>
            <a:r>
              <a:rPr lang="zh-CN" altLang="en-US" b="1" dirty="0">
                <a:solidFill>
                  <a:schemeClr val="accent2"/>
                </a:solidFill>
                <a:latin typeface="微软雅黑" panose="020B0503020204020204" pitchFamily="34" charset="-122"/>
                <a:ea typeface="微软雅黑" panose="020B0503020204020204" pitchFamily="34" charset="-122"/>
              </a:rPr>
              <a:t>骨干抽调</a:t>
            </a:r>
            <a:endParaRPr lang="zh-CN" altLang="en-US" b="1" dirty="0">
              <a:solidFill>
                <a:schemeClr val="accent2"/>
              </a:solidFill>
              <a:latin typeface="微软雅黑" panose="020B0503020204020204" pitchFamily="34" charset="-122"/>
              <a:ea typeface="微软雅黑" panose="020B0503020204020204" pitchFamily="34" charset="-122"/>
            </a:endParaRPr>
          </a:p>
        </p:txBody>
      </p:sp>
      <p:cxnSp>
        <p:nvCxnSpPr>
          <p:cNvPr id="57" name="直接连接符 56"/>
          <p:cNvCxnSpPr/>
          <p:nvPr/>
        </p:nvCxnSpPr>
        <p:spPr>
          <a:xfrm>
            <a:off x="7750597" y="4580475"/>
            <a:ext cx="0" cy="576717"/>
          </a:xfrm>
          <a:prstGeom prst="line">
            <a:avLst/>
          </a:prstGeom>
          <a:ln>
            <a:solidFill>
              <a:srgbClr val="B5554D"/>
            </a:solidFill>
          </a:ln>
        </p:spPr>
        <p:style>
          <a:lnRef idx="1">
            <a:schemeClr val="accent1"/>
          </a:lnRef>
          <a:fillRef idx="0">
            <a:schemeClr val="accent1"/>
          </a:fillRef>
          <a:effectRef idx="0">
            <a:schemeClr val="accent1"/>
          </a:effectRef>
          <a:fontRef idx="minor">
            <a:schemeClr val="tx1"/>
          </a:fontRef>
        </p:style>
      </p:cxnSp>
      <p:sp>
        <p:nvSpPr>
          <p:cNvPr id="58" name="椭圆 57"/>
          <p:cNvSpPr/>
          <p:nvPr/>
        </p:nvSpPr>
        <p:spPr>
          <a:xfrm>
            <a:off x="7679382" y="5301208"/>
            <a:ext cx="144016" cy="144016"/>
          </a:xfrm>
          <a:prstGeom prst="ellipse">
            <a:avLst/>
          </a:prstGeom>
          <a:solidFill>
            <a:srgbClr val="B555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grpSp>
        <p:nvGrpSpPr>
          <p:cNvPr id="2" name="组合 1"/>
          <p:cNvGrpSpPr/>
          <p:nvPr/>
        </p:nvGrpSpPr>
        <p:grpSpPr>
          <a:xfrm>
            <a:off x="7967413" y="1608215"/>
            <a:ext cx="3384377" cy="448205"/>
            <a:chOff x="6455245" y="1972683"/>
            <a:chExt cx="3384377" cy="448205"/>
          </a:xfrm>
        </p:grpSpPr>
        <p:grpSp>
          <p:nvGrpSpPr>
            <p:cNvPr id="62" name="Group 16"/>
            <p:cNvGrpSpPr/>
            <p:nvPr/>
          </p:nvGrpSpPr>
          <p:grpSpPr>
            <a:xfrm>
              <a:off x="6455245" y="1972683"/>
              <a:ext cx="3384377" cy="448205"/>
              <a:chOff x="1708778" y="2337375"/>
              <a:chExt cx="5535345" cy="737813"/>
            </a:xfrm>
          </p:grpSpPr>
          <p:grpSp>
            <p:nvGrpSpPr>
              <p:cNvPr id="69" name="Group 2"/>
              <p:cNvGrpSpPr/>
              <p:nvPr/>
            </p:nvGrpSpPr>
            <p:grpSpPr>
              <a:xfrm>
                <a:off x="3937424" y="2360442"/>
                <a:ext cx="283144" cy="714746"/>
                <a:chOff x="3937424" y="2360442"/>
                <a:chExt cx="283144" cy="714746"/>
              </a:xfrm>
              <a:solidFill>
                <a:schemeClr val="bg1">
                  <a:lumMod val="85000"/>
                </a:schemeClr>
              </a:solidFill>
            </p:grpSpPr>
            <p:sp>
              <p:nvSpPr>
                <p:cNvPr id="153" name="Shape 3753"/>
                <p:cNvSpPr/>
                <p:nvPr/>
              </p:nvSpPr>
              <p:spPr>
                <a:xfrm>
                  <a:off x="3937424" y="2482883"/>
                  <a:ext cx="283144" cy="59230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lang="en-US" altLang="zh-CN" dirty="0">
                    <a:latin typeface="+mn-ea"/>
                  </a:endParaRPr>
                </a:p>
                <a:p>
                  <a:pPr lvl="0">
                    <a:defRPr sz="3200">
                      <a:solidFill>
                        <a:srgbClr val="FFFFFF"/>
                      </a:solidFill>
                      <a:latin typeface="Helvetica Light"/>
                      <a:ea typeface="Helvetica Light"/>
                      <a:cs typeface="Helvetica Light"/>
                      <a:sym typeface="Helvetica Light"/>
                    </a:defRPr>
                  </a:pPr>
                  <a:endParaRPr lang="en-US" altLang="zh-CN" dirty="0">
                    <a:latin typeface="+mn-ea"/>
                  </a:endParaRPr>
                </a:p>
                <a:p>
                  <a:pPr lvl="0">
                    <a:defRPr sz="3200">
                      <a:solidFill>
                        <a:srgbClr val="FFFFFF"/>
                      </a:solidFill>
                      <a:latin typeface="Helvetica Light"/>
                      <a:ea typeface="Helvetica Light"/>
                      <a:cs typeface="Helvetica Light"/>
                      <a:sym typeface="Helvetica Light"/>
                    </a:defRPr>
                  </a:pPr>
                  <a:endParaRPr dirty="0">
                    <a:latin typeface="+mn-ea"/>
                  </a:endParaRPr>
                </a:p>
              </p:txBody>
            </p:sp>
            <p:sp>
              <p:nvSpPr>
                <p:cNvPr id="154" name="Shape 3754"/>
                <p:cNvSpPr/>
                <p:nvPr/>
              </p:nvSpPr>
              <p:spPr>
                <a:xfrm>
                  <a:off x="4024655" y="2360442"/>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dirty="0">
                    <a:latin typeface="+mn-ea"/>
                  </a:endParaRPr>
                </a:p>
              </p:txBody>
            </p:sp>
          </p:grpSp>
          <p:grpSp>
            <p:nvGrpSpPr>
              <p:cNvPr id="70" name="Group 3"/>
              <p:cNvGrpSpPr/>
              <p:nvPr/>
            </p:nvGrpSpPr>
            <p:grpSpPr>
              <a:xfrm>
                <a:off x="4307472" y="2360442"/>
                <a:ext cx="283144" cy="714746"/>
                <a:chOff x="4307472" y="2360442"/>
                <a:chExt cx="283144" cy="714746"/>
              </a:xfrm>
              <a:solidFill>
                <a:schemeClr val="bg1">
                  <a:lumMod val="85000"/>
                </a:schemeClr>
              </a:solidFill>
            </p:grpSpPr>
            <p:sp>
              <p:nvSpPr>
                <p:cNvPr id="151" name="Shape 3755"/>
                <p:cNvSpPr/>
                <p:nvPr/>
              </p:nvSpPr>
              <p:spPr>
                <a:xfrm>
                  <a:off x="4307472" y="2482883"/>
                  <a:ext cx="283144" cy="59230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152" name="Shape 3756"/>
                <p:cNvSpPr/>
                <p:nvPr/>
              </p:nvSpPr>
              <p:spPr>
                <a:xfrm>
                  <a:off x="4394706" y="2360442"/>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dirty="0">
                    <a:latin typeface="+mn-ea"/>
                  </a:endParaRPr>
                </a:p>
              </p:txBody>
            </p:sp>
          </p:grpSp>
          <p:grpSp>
            <p:nvGrpSpPr>
              <p:cNvPr id="71" name="Group 4"/>
              <p:cNvGrpSpPr/>
              <p:nvPr/>
            </p:nvGrpSpPr>
            <p:grpSpPr>
              <a:xfrm>
                <a:off x="4676492" y="2360442"/>
                <a:ext cx="283145" cy="714746"/>
                <a:chOff x="4676492" y="2360442"/>
                <a:chExt cx="283145" cy="714746"/>
              </a:xfrm>
              <a:solidFill>
                <a:schemeClr val="bg1">
                  <a:lumMod val="85000"/>
                </a:schemeClr>
              </a:solidFill>
            </p:grpSpPr>
            <p:sp>
              <p:nvSpPr>
                <p:cNvPr id="149" name="Shape 3757"/>
                <p:cNvSpPr/>
                <p:nvPr/>
              </p:nvSpPr>
              <p:spPr>
                <a:xfrm>
                  <a:off x="4676492" y="2482883"/>
                  <a:ext cx="283145" cy="59230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150" name="Shape 3758"/>
                <p:cNvSpPr/>
                <p:nvPr/>
              </p:nvSpPr>
              <p:spPr>
                <a:xfrm>
                  <a:off x="4763739" y="2360442"/>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grpSp>
            <p:nvGrpSpPr>
              <p:cNvPr id="72" name="Group 5"/>
              <p:cNvGrpSpPr/>
              <p:nvPr/>
            </p:nvGrpSpPr>
            <p:grpSpPr>
              <a:xfrm>
                <a:off x="5046913" y="2360442"/>
                <a:ext cx="283145" cy="714746"/>
                <a:chOff x="5046913" y="2360442"/>
                <a:chExt cx="283145" cy="714746"/>
              </a:xfrm>
              <a:solidFill>
                <a:schemeClr val="bg1">
                  <a:lumMod val="85000"/>
                </a:schemeClr>
              </a:solidFill>
            </p:grpSpPr>
            <p:sp>
              <p:nvSpPr>
                <p:cNvPr id="147" name="Shape 3759"/>
                <p:cNvSpPr/>
                <p:nvPr/>
              </p:nvSpPr>
              <p:spPr>
                <a:xfrm>
                  <a:off x="5046913" y="2482883"/>
                  <a:ext cx="283145" cy="59230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148" name="Shape 3760"/>
                <p:cNvSpPr/>
                <p:nvPr/>
              </p:nvSpPr>
              <p:spPr>
                <a:xfrm>
                  <a:off x="5134158" y="2360442"/>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sp>
            <p:nvSpPr>
              <p:cNvPr id="74" name="Shape 3763"/>
              <p:cNvSpPr/>
              <p:nvPr/>
            </p:nvSpPr>
            <p:spPr>
              <a:xfrm>
                <a:off x="3188994" y="2459815"/>
                <a:ext cx="283144" cy="592306"/>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75" name="Shape 3764"/>
              <p:cNvSpPr/>
              <p:nvPr/>
            </p:nvSpPr>
            <p:spPr>
              <a:xfrm>
                <a:off x="3276233" y="2337375"/>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90" name="Shape 3779"/>
              <p:cNvSpPr/>
              <p:nvPr/>
            </p:nvSpPr>
            <p:spPr>
              <a:xfrm>
                <a:off x="1708778" y="2459815"/>
                <a:ext cx="283144" cy="592306"/>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91" name="Shape 3780"/>
              <p:cNvSpPr/>
              <p:nvPr/>
            </p:nvSpPr>
            <p:spPr>
              <a:xfrm>
                <a:off x="1796017" y="2337375"/>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92" name="Shape 3781"/>
              <p:cNvSpPr/>
              <p:nvPr/>
            </p:nvSpPr>
            <p:spPr>
              <a:xfrm>
                <a:off x="2077804" y="2459815"/>
                <a:ext cx="283144" cy="592306"/>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93" name="Shape 3782"/>
              <p:cNvSpPr/>
              <p:nvPr/>
            </p:nvSpPr>
            <p:spPr>
              <a:xfrm>
                <a:off x="2165043" y="2337375"/>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94" name="Shape 3783"/>
              <p:cNvSpPr/>
              <p:nvPr/>
            </p:nvSpPr>
            <p:spPr>
              <a:xfrm>
                <a:off x="2448225" y="2459815"/>
                <a:ext cx="283144" cy="592306"/>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95" name="Shape 3784"/>
              <p:cNvSpPr/>
              <p:nvPr/>
            </p:nvSpPr>
            <p:spPr>
              <a:xfrm>
                <a:off x="2535464" y="2337375"/>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96" name="Shape 3785"/>
              <p:cNvSpPr/>
              <p:nvPr/>
            </p:nvSpPr>
            <p:spPr>
              <a:xfrm>
                <a:off x="2817251" y="2459815"/>
                <a:ext cx="283144" cy="592306"/>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97" name="Shape 3786"/>
              <p:cNvSpPr/>
              <p:nvPr/>
            </p:nvSpPr>
            <p:spPr>
              <a:xfrm>
                <a:off x="2904490" y="2337375"/>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nvGrpSpPr>
              <p:cNvPr id="101" name="Group 3840"/>
              <p:cNvGrpSpPr/>
              <p:nvPr/>
            </p:nvGrpSpPr>
            <p:grpSpPr>
              <a:xfrm>
                <a:off x="3190030" y="2340527"/>
                <a:ext cx="283144" cy="714746"/>
                <a:chOff x="0" y="0"/>
                <a:chExt cx="590244" cy="1489964"/>
              </a:xfrm>
              <a:solidFill>
                <a:schemeClr val="accent1"/>
              </a:solidFill>
            </p:grpSpPr>
            <p:sp>
              <p:nvSpPr>
                <p:cNvPr id="137" name="Shape 3838"/>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138" name="Shape 3839"/>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grpSp>
            <p:nvGrpSpPr>
              <p:cNvPr id="109" name="Group 3864"/>
              <p:cNvGrpSpPr/>
              <p:nvPr/>
            </p:nvGrpSpPr>
            <p:grpSpPr>
              <a:xfrm>
                <a:off x="1709814" y="2340527"/>
                <a:ext cx="283144" cy="714746"/>
                <a:chOff x="0" y="0"/>
                <a:chExt cx="590244" cy="1489964"/>
              </a:xfrm>
              <a:solidFill>
                <a:schemeClr val="accent1"/>
              </a:solidFill>
            </p:grpSpPr>
            <p:sp>
              <p:nvSpPr>
                <p:cNvPr id="121" name="Shape 3862"/>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122" name="Shape 3863"/>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grpSp>
            <p:nvGrpSpPr>
              <p:cNvPr id="110" name="Group 3867"/>
              <p:cNvGrpSpPr/>
              <p:nvPr/>
            </p:nvGrpSpPr>
            <p:grpSpPr>
              <a:xfrm>
                <a:off x="2078840" y="2340527"/>
                <a:ext cx="283144" cy="714746"/>
                <a:chOff x="0" y="0"/>
                <a:chExt cx="590244" cy="1489964"/>
              </a:xfrm>
              <a:solidFill>
                <a:schemeClr val="accent1"/>
              </a:solidFill>
            </p:grpSpPr>
            <p:sp>
              <p:nvSpPr>
                <p:cNvPr id="119" name="Shape 3865"/>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120" name="Shape 3866"/>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grpSp>
            <p:nvGrpSpPr>
              <p:cNvPr id="111" name="Group 3870"/>
              <p:cNvGrpSpPr/>
              <p:nvPr/>
            </p:nvGrpSpPr>
            <p:grpSpPr>
              <a:xfrm>
                <a:off x="2449260" y="2340527"/>
                <a:ext cx="283145" cy="714746"/>
                <a:chOff x="0" y="0"/>
                <a:chExt cx="590244" cy="1489964"/>
              </a:xfrm>
              <a:solidFill>
                <a:schemeClr val="accent1"/>
              </a:solidFill>
            </p:grpSpPr>
            <p:sp>
              <p:nvSpPr>
                <p:cNvPr id="117" name="Shape 3868"/>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118" name="Shape 3869"/>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grpSp>
            <p:nvGrpSpPr>
              <p:cNvPr id="112" name="Group 3873"/>
              <p:cNvGrpSpPr/>
              <p:nvPr/>
            </p:nvGrpSpPr>
            <p:grpSpPr>
              <a:xfrm>
                <a:off x="2818287" y="2340527"/>
                <a:ext cx="283144" cy="714746"/>
                <a:chOff x="0" y="0"/>
                <a:chExt cx="590244" cy="1489964"/>
              </a:xfrm>
              <a:solidFill>
                <a:schemeClr val="accent1"/>
              </a:solidFill>
            </p:grpSpPr>
            <p:sp>
              <p:nvSpPr>
                <p:cNvPr id="115" name="Shape 3871"/>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116" name="Shape 3872"/>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sp>
            <p:nvSpPr>
              <p:cNvPr id="113" name="Shape 3908"/>
              <p:cNvSpPr/>
              <p:nvPr/>
            </p:nvSpPr>
            <p:spPr>
              <a:xfrm>
                <a:off x="5557652" y="2590983"/>
                <a:ext cx="239966" cy="19240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8640"/>
                    </a:lnTo>
                    <a:lnTo>
                      <a:pt x="0" y="8640"/>
                    </a:lnTo>
                    <a:cubicBezTo>
                      <a:pt x="0" y="8640"/>
                      <a:pt x="0" y="0"/>
                      <a:pt x="0" y="0"/>
                    </a:cubicBezTo>
                    <a:close/>
                    <a:moveTo>
                      <a:pt x="0" y="12960"/>
                    </a:moveTo>
                    <a:lnTo>
                      <a:pt x="21600" y="12960"/>
                    </a:lnTo>
                    <a:lnTo>
                      <a:pt x="21600" y="21600"/>
                    </a:lnTo>
                    <a:lnTo>
                      <a:pt x="0" y="21600"/>
                    </a:lnTo>
                    <a:cubicBezTo>
                      <a:pt x="0" y="21600"/>
                      <a:pt x="0" y="12960"/>
                      <a:pt x="0" y="12960"/>
                    </a:cubicBezTo>
                    <a:close/>
                  </a:path>
                </a:pathLst>
              </a:custGeom>
              <a:solidFill>
                <a:schemeClr val="accent2"/>
              </a:solidFill>
              <a:ln w="12700">
                <a:miter lim="400000"/>
              </a:ln>
            </p:spPr>
            <p:txBody>
              <a:bodyPr lIns="38100" tIns="38100" rIns="38100" bIns="38100" anchor="ct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114" name="Text Placeholder 2"/>
              <p:cNvSpPr txBox="1"/>
              <p:nvPr/>
            </p:nvSpPr>
            <p:spPr>
              <a:xfrm>
                <a:off x="5677633" y="2472170"/>
                <a:ext cx="1566490" cy="380992"/>
              </a:xfrm>
              <a:prstGeom prst="rect">
                <a:avLst/>
              </a:prstGeom>
              <a:noFill/>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effectLst/>
                    <a:latin typeface="Lato" panose="020F050202020403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000" kern="1200" dirty="0" smtClean="0">
                    <a:solidFill>
                      <a:schemeClr val="tx1"/>
                    </a:solidFill>
                    <a:effectLst/>
                    <a:latin typeface="Lato" panose="020F050202020403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800" kern="1200" dirty="0" smtClean="0">
                    <a:solidFill>
                      <a:schemeClr val="tx1"/>
                    </a:solidFill>
                    <a:effectLst/>
                    <a:latin typeface="Lato" panose="020F050202020403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effectLst/>
                    <a:latin typeface="Lato" panose="020F050202020403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1600" kern="1200" dirty="0">
                    <a:solidFill>
                      <a:schemeClr val="tx1"/>
                    </a:solidFill>
                    <a:effectLst/>
                    <a:latin typeface="Lato" panose="020F050202020403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tLang="zh-CN" sz="2800" b="1" dirty="0">
                    <a:solidFill>
                      <a:schemeClr val="tx2"/>
                    </a:solidFill>
                    <a:latin typeface="+mn-ea"/>
                    <a:cs typeface="Raleway" panose="020B0003030101060003"/>
                  </a:rPr>
                  <a:t>30</a:t>
                </a:r>
                <a:r>
                  <a:rPr lang="en-GB" sz="2800" b="1" dirty="0">
                    <a:solidFill>
                      <a:schemeClr val="tx2"/>
                    </a:solidFill>
                    <a:latin typeface="+mn-ea"/>
                    <a:cs typeface="Raleway" panose="020B0003030101060003"/>
                  </a:rPr>
                  <a:t>%</a:t>
                </a:r>
                <a:endParaRPr lang="en-GB" sz="2800" b="1" dirty="0">
                  <a:solidFill>
                    <a:schemeClr val="tx2"/>
                  </a:solidFill>
                  <a:latin typeface="+mn-ea"/>
                  <a:cs typeface="Raleway" panose="020B0003030101060003"/>
                </a:endParaRPr>
              </a:p>
            </p:txBody>
          </p:sp>
        </p:grpSp>
        <p:sp>
          <p:nvSpPr>
            <p:cNvPr id="155" name="Shape 3753"/>
            <p:cNvSpPr/>
            <p:nvPr/>
          </p:nvSpPr>
          <p:spPr>
            <a:xfrm>
              <a:off x="7591437" y="2051590"/>
              <a:ext cx="173118" cy="359812"/>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156" name="Shape 3754"/>
            <p:cNvSpPr/>
            <p:nvPr/>
          </p:nvSpPr>
          <p:spPr>
            <a:xfrm>
              <a:off x="7644776" y="1977210"/>
              <a:ext cx="69248" cy="6787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grpSp>
        <p:nvGrpSpPr>
          <p:cNvPr id="200" name="组合 199"/>
          <p:cNvGrpSpPr/>
          <p:nvPr/>
        </p:nvGrpSpPr>
        <p:grpSpPr>
          <a:xfrm>
            <a:off x="7893821" y="2631253"/>
            <a:ext cx="3408979" cy="448205"/>
            <a:chOff x="6455245" y="1972683"/>
            <a:chExt cx="3408979" cy="448205"/>
          </a:xfrm>
        </p:grpSpPr>
        <p:grpSp>
          <p:nvGrpSpPr>
            <p:cNvPr id="201" name="Group 16"/>
            <p:cNvGrpSpPr/>
            <p:nvPr/>
          </p:nvGrpSpPr>
          <p:grpSpPr>
            <a:xfrm>
              <a:off x="6455245" y="1972683"/>
              <a:ext cx="3408979" cy="448205"/>
              <a:chOff x="1708778" y="2337375"/>
              <a:chExt cx="5575583" cy="737813"/>
            </a:xfrm>
          </p:grpSpPr>
          <p:grpSp>
            <p:nvGrpSpPr>
              <p:cNvPr id="204" name="Group 2"/>
              <p:cNvGrpSpPr/>
              <p:nvPr/>
            </p:nvGrpSpPr>
            <p:grpSpPr>
              <a:xfrm>
                <a:off x="3937424" y="2360442"/>
                <a:ext cx="283144" cy="714746"/>
                <a:chOff x="3937424" y="2360442"/>
                <a:chExt cx="283144" cy="714746"/>
              </a:xfrm>
              <a:solidFill>
                <a:schemeClr val="bg1">
                  <a:lumMod val="85000"/>
                </a:schemeClr>
              </a:solidFill>
            </p:grpSpPr>
            <p:sp>
              <p:nvSpPr>
                <p:cNvPr id="244" name="Shape 3753"/>
                <p:cNvSpPr/>
                <p:nvPr/>
              </p:nvSpPr>
              <p:spPr>
                <a:xfrm>
                  <a:off x="3937424" y="2482883"/>
                  <a:ext cx="283144" cy="59230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lang="en-US" altLang="zh-CN" dirty="0">
                    <a:latin typeface="+mn-ea"/>
                  </a:endParaRPr>
                </a:p>
                <a:p>
                  <a:pPr lvl="0">
                    <a:defRPr sz="3200">
                      <a:solidFill>
                        <a:srgbClr val="FFFFFF"/>
                      </a:solidFill>
                      <a:latin typeface="Helvetica Light"/>
                      <a:ea typeface="Helvetica Light"/>
                      <a:cs typeface="Helvetica Light"/>
                      <a:sym typeface="Helvetica Light"/>
                    </a:defRPr>
                  </a:pPr>
                  <a:endParaRPr lang="en-US" altLang="zh-CN" dirty="0">
                    <a:latin typeface="+mn-ea"/>
                  </a:endParaRPr>
                </a:p>
                <a:p>
                  <a:pPr lvl="0">
                    <a:defRPr sz="3200">
                      <a:solidFill>
                        <a:srgbClr val="FFFFFF"/>
                      </a:solidFill>
                      <a:latin typeface="Helvetica Light"/>
                      <a:ea typeface="Helvetica Light"/>
                      <a:cs typeface="Helvetica Light"/>
                      <a:sym typeface="Helvetica Light"/>
                    </a:defRPr>
                  </a:pPr>
                  <a:endParaRPr dirty="0">
                    <a:latin typeface="+mn-ea"/>
                  </a:endParaRPr>
                </a:p>
              </p:txBody>
            </p:sp>
            <p:sp>
              <p:nvSpPr>
                <p:cNvPr id="245" name="Shape 3754"/>
                <p:cNvSpPr/>
                <p:nvPr/>
              </p:nvSpPr>
              <p:spPr>
                <a:xfrm>
                  <a:off x="4024655" y="2360442"/>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dirty="0">
                    <a:latin typeface="+mn-ea"/>
                  </a:endParaRPr>
                </a:p>
              </p:txBody>
            </p:sp>
          </p:grpSp>
          <p:grpSp>
            <p:nvGrpSpPr>
              <p:cNvPr id="205" name="Group 3"/>
              <p:cNvGrpSpPr/>
              <p:nvPr/>
            </p:nvGrpSpPr>
            <p:grpSpPr>
              <a:xfrm>
                <a:off x="4307472" y="2360442"/>
                <a:ext cx="283144" cy="714746"/>
                <a:chOff x="4307472" y="2360442"/>
                <a:chExt cx="283144" cy="714746"/>
              </a:xfrm>
              <a:solidFill>
                <a:schemeClr val="bg1">
                  <a:lumMod val="85000"/>
                </a:schemeClr>
              </a:solidFill>
            </p:grpSpPr>
            <p:sp>
              <p:nvSpPr>
                <p:cNvPr id="242" name="Shape 3755"/>
                <p:cNvSpPr/>
                <p:nvPr/>
              </p:nvSpPr>
              <p:spPr>
                <a:xfrm>
                  <a:off x="4307472" y="2482883"/>
                  <a:ext cx="283144" cy="59230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43" name="Shape 3756"/>
                <p:cNvSpPr/>
                <p:nvPr/>
              </p:nvSpPr>
              <p:spPr>
                <a:xfrm>
                  <a:off x="4394706" y="2360442"/>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dirty="0">
                    <a:latin typeface="+mn-ea"/>
                  </a:endParaRPr>
                </a:p>
              </p:txBody>
            </p:sp>
          </p:grpSp>
          <p:grpSp>
            <p:nvGrpSpPr>
              <p:cNvPr id="206" name="Group 4"/>
              <p:cNvGrpSpPr/>
              <p:nvPr/>
            </p:nvGrpSpPr>
            <p:grpSpPr>
              <a:xfrm>
                <a:off x="4676492" y="2360442"/>
                <a:ext cx="283145" cy="714746"/>
                <a:chOff x="4676492" y="2360442"/>
                <a:chExt cx="283145" cy="714746"/>
              </a:xfrm>
              <a:solidFill>
                <a:schemeClr val="bg1">
                  <a:lumMod val="85000"/>
                </a:schemeClr>
              </a:solidFill>
            </p:grpSpPr>
            <p:sp>
              <p:nvSpPr>
                <p:cNvPr id="240" name="Shape 3757"/>
                <p:cNvSpPr/>
                <p:nvPr/>
              </p:nvSpPr>
              <p:spPr>
                <a:xfrm>
                  <a:off x="4676492" y="2482883"/>
                  <a:ext cx="283145" cy="59230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41" name="Shape 3758"/>
                <p:cNvSpPr/>
                <p:nvPr/>
              </p:nvSpPr>
              <p:spPr>
                <a:xfrm>
                  <a:off x="4763739" y="2360442"/>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grpSp>
            <p:nvGrpSpPr>
              <p:cNvPr id="207" name="Group 5"/>
              <p:cNvGrpSpPr/>
              <p:nvPr/>
            </p:nvGrpSpPr>
            <p:grpSpPr>
              <a:xfrm>
                <a:off x="5046913" y="2360442"/>
                <a:ext cx="283145" cy="714746"/>
                <a:chOff x="5046913" y="2360442"/>
                <a:chExt cx="283145" cy="714746"/>
              </a:xfrm>
              <a:solidFill>
                <a:schemeClr val="bg1">
                  <a:lumMod val="85000"/>
                </a:schemeClr>
              </a:solidFill>
            </p:grpSpPr>
            <p:sp>
              <p:nvSpPr>
                <p:cNvPr id="238" name="Shape 3759"/>
                <p:cNvSpPr/>
                <p:nvPr/>
              </p:nvSpPr>
              <p:spPr>
                <a:xfrm>
                  <a:off x="5046913" y="2482883"/>
                  <a:ext cx="283145" cy="59230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39" name="Shape 3760"/>
                <p:cNvSpPr/>
                <p:nvPr/>
              </p:nvSpPr>
              <p:spPr>
                <a:xfrm>
                  <a:off x="5134158" y="2360442"/>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sp>
            <p:nvSpPr>
              <p:cNvPr id="209" name="Shape 3763"/>
              <p:cNvSpPr/>
              <p:nvPr/>
            </p:nvSpPr>
            <p:spPr>
              <a:xfrm>
                <a:off x="3188994" y="2459815"/>
                <a:ext cx="283144" cy="592306"/>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10" name="Shape 3764"/>
              <p:cNvSpPr/>
              <p:nvPr/>
            </p:nvSpPr>
            <p:spPr>
              <a:xfrm>
                <a:off x="3276233" y="2337375"/>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11" name="Shape 3779"/>
              <p:cNvSpPr/>
              <p:nvPr/>
            </p:nvSpPr>
            <p:spPr>
              <a:xfrm>
                <a:off x="1708778" y="2459815"/>
                <a:ext cx="283144" cy="592306"/>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12" name="Shape 3780"/>
              <p:cNvSpPr/>
              <p:nvPr/>
            </p:nvSpPr>
            <p:spPr>
              <a:xfrm>
                <a:off x="1796017" y="2337375"/>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13" name="Shape 3781"/>
              <p:cNvSpPr/>
              <p:nvPr/>
            </p:nvSpPr>
            <p:spPr>
              <a:xfrm>
                <a:off x="2077804" y="2459815"/>
                <a:ext cx="283144" cy="592306"/>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14" name="Shape 3782"/>
              <p:cNvSpPr/>
              <p:nvPr/>
            </p:nvSpPr>
            <p:spPr>
              <a:xfrm>
                <a:off x="2165043" y="2337375"/>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15" name="Shape 3783"/>
              <p:cNvSpPr/>
              <p:nvPr/>
            </p:nvSpPr>
            <p:spPr>
              <a:xfrm>
                <a:off x="2448225" y="2459815"/>
                <a:ext cx="283144" cy="592306"/>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16" name="Shape 3784"/>
              <p:cNvSpPr/>
              <p:nvPr/>
            </p:nvSpPr>
            <p:spPr>
              <a:xfrm>
                <a:off x="2535464" y="2337375"/>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17" name="Shape 3785"/>
              <p:cNvSpPr/>
              <p:nvPr/>
            </p:nvSpPr>
            <p:spPr>
              <a:xfrm>
                <a:off x="2817251" y="2459815"/>
                <a:ext cx="283144" cy="592306"/>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18" name="Shape 3786"/>
              <p:cNvSpPr/>
              <p:nvPr/>
            </p:nvSpPr>
            <p:spPr>
              <a:xfrm>
                <a:off x="2904490" y="2337375"/>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nvGrpSpPr>
              <p:cNvPr id="219" name="Group 3840"/>
              <p:cNvGrpSpPr/>
              <p:nvPr/>
            </p:nvGrpSpPr>
            <p:grpSpPr>
              <a:xfrm>
                <a:off x="3190030" y="2340527"/>
                <a:ext cx="283144" cy="714746"/>
                <a:chOff x="0" y="0"/>
                <a:chExt cx="590244" cy="1489964"/>
              </a:xfrm>
              <a:solidFill>
                <a:schemeClr val="accent1"/>
              </a:solidFill>
            </p:grpSpPr>
            <p:sp>
              <p:nvSpPr>
                <p:cNvPr id="234" name="Shape 3838"/>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FC000"/>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35" name="Shape 3839"/>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C000"/>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grpSp>
            <p:nvGrpSpPr>
              <p:cNvPr id="220" name="Group 3864"/>
              <p:cNvGrpSpPr/>
              <p:nvPr/>
            </p:nvGrpSpPr>
            <p:grpSpPr>
              <a:xfrm>
                <a:off x="1709814" y="2340527"/>
                <a:ext cx="283144" cy="714746"/>
                <a:chOff x="0" y="0"/>
                <a:chExt cx="590244" cy="1489964"/>
              </a:xfrm>
              <a:solidFill>
                <a:schemeClr val="accent1"/>
              </a:solidFill>
            </p:grpSpPr>
            <p:sp>
              <p:nvSpPr>
                <p:cNvPr id="232" name="Shape 3862"/>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33" name="Shape 3863"/>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grpSp>
            <p:nvGrpSpPr>
              <p:cNvPr id="221" name="Group 3867"/>
              <p:cNvGrpSpPr/>
              <p:nvPr/>
            </p:nvGrpSpPr>
            <p:grpSpPr>
              <a:xfrm>
                <a:off x="2078840" y="2340527"/>
                <a:ext cx="283144" cy="714746"/>
                <a:chOff x="0" y="0"/>
                <a:chExt cx="590244" cy="1489964"/>
              </a:xfrm>
              <a:solidFill>
                <a:schemeClr val="accent1"/>
              </a:solidFill>
            </p:grpSpPr>
            <p:sp>
              <p:nvSpPr>
                <p:cNvPr id="230" name="Shape 3865"/>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31" name="Shape 3866"/>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grpSp>
            <p:nvGrpSpPr>
              <p:cNvPr id="222" name="Group 3870"/>
              <p:cNvGrpSpPr/>
              <p:nvPr/>
            </p:nvGrpSpPr>
            <p:grpSpPr>
              <a:xfrm>
                <a:off x="2449260" y="2340527"/>
                <a:ext cx="283145" cy="714746"/>
                <a:chOff x="0" y="0"/>
                <a:chExt cx="590244" cy="1489964"/>
              </a:xfrm>
              <a:solidFill>
                <a:schemeClr val="accent1"/>
              </a:solidFill>
            </p:grpSpPr>
            <p:sp>
              <p:nvSpPr>
                <p:cNvPr id="228" name="Shape 3868"/>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29" name="Shape 3869"/>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grpSp>
            <p:nvGrpSpPr>
              <p:cNvPr id="223" name="Group 3873"/>
              <p:cNvGrpSpPr/>
              <p:nvPr/>
            </p:nvGrpSpPr>
            <p:grpSpPr>
              <a:xfrm>
                <a:off x="2818287" y="2340527"/>
                <a:ext cx="283144" cy="714746"/>
                <a:chOff x="0" y="0"/>
                <a:chExt cx="590244" cy="1489964"/>
              </a:xfrm>
              <a:solidFill>
                <a:schemeClr val="accent1"/>
              </a:solidFill>
            </p:grpSpPr>
            <p:sp>
              <p:nvSpPr>
                <p:cNvPr id="226" name="Shape 3871"/>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FC000"/>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27" name="Shape 3872"/>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C000"/>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sp>
            <p:nvSpPr>
              <p:cNvPr id="224" name="Shape 3908"/>
              <p:cNvSpPr/>
              <p:nvPr/>
            </p:nvSpPr>
            <p:spPr>
              <a:xfrm>
                <a:off x="5597888" y="2590983"/>
                <a:ext cx="239966" cy="19240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8640"/>
                    </a:lnTo>
                    <a:lnTo>
                      <a:pt x="0" y="8640"/>
                    </a:lnTo>
                    <a:cubicBezTo>
                      <a:pt x="0" y="8640"/>
                      <a:pt x="0" y="0"/>
                      <a:pt x="0" y="0"/>
                    </a:cubicBezTo>
                    <a:close/>
                    <a:moveTo>
                      <a:pt x="0" y="12960"/>
                    </a:moveTo>
                    <a:lnTo>
                      <a:pt x="21600" y="12960"/>
                    </a:lnTo>
                    <a:lnTo>
                      <a:pt x="21600" y="21600"/>
                    </a:lnTo>
                    <a:lnTo>
                      <a:pt x="0" y="21600"/>
                    </a:lnTo>
                    <a:cubicBezTo>
                      <a:pt x="0" y="21600"/>
                      <a:pt x="0" y="12960"/>
                      <a:pt x="0" y="12960"/>
                    </a:cubicBezTo>
                    <a:close/>
                  </a:path>
                </a:pathLst>
              </a:custGeom>
              <a:solidFill>
                <a:schemeClr val="accent2"/>
              </a:solidFill>
              <a:ln w="12700">
                <a:miter lim="400000"/>
              </a:ln>
            </p:spPr>
            <p:txBody>
              <a:bodyPr lIns="38100" tIns="38100" rIns="38100" bIns="38100" anchor="ct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25" name="Text Placeholder 2"/>
              <p:cNvSpPr txBox="1"/>
              <p:nvPr/>
            </p:nvSpPr>
            <p:spPr>
              <a:xfrm>
                <a:off x="5717871" y="2472170"/>
                <a:ext cx="1566490" cy="380992"/>
              </a:xfrm>
              <a:prstGeom prst="rect">
                <a:avLst/>
              </a:prstGeom>
              <a:noFill/>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effectLst/>
                    <a:latin typeface="Lato" panose="020F050202020403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000" kern="1200" dirty="0" smtClean="0">
                    <a:solidFill>
                      <a:schemeClr val="tx1"/>
                    </a:solidFill>
                    <a:effectLst/>
                    <a:latin typeface="Lato" panose="020F050202020403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800" kern="1200" dirty="0" smtClean="0">
                    <a:solidFill>
                      <a:schemeClr val="tx1"/>
                    </a:solidFill>
                    <a:effectLst/>
                    <a:latin typeface="Lato" panose="020F050202020403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effectLst/>
                    <a:latin typeface="Lato" panose="020F050202020403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1600" kern="1200" dirty="0">
                    <a:solidFill>
                      <a:schemeClr val="tx1"/>
                    </a:solidFill>
                    <a:effectLst/>
                    <a:latin typeface="Lato" panose="020F050202020403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tLang="zh-CN" sz="2800" b="1" dirty="0">
                    <a:solidFill>
                      <a:schemeClr val="tx2"/>
                    </a:solidFill>
                    <a:latin typeface="+mn-ea"/>
                    <a:cs typeface="Raleway" panose="020B0003030101060003"/>
                  </a:rPr>
                  <a:t>30</a:t>
                </a:r>
                <a:r>
                  <a:rPr lang="en-GB" sz="2800" b="1" dirty="0">
                    <a:solidFill>
                      <a:schemeClr val="tx2"/>
                    </a:solidFill>
                    <a:latin typeface="+mn-ea"/>
                    <a:cs typeface="Raleway" panose="020B0003030101060003"/>
                  </a:rPr>
                  <a:t>%</a:t>
                </a:r>
                <a:endParaRPr lang="en-GB" sz="2800" b="1" dirty="0">
                  <a:solidFill>
                    <a:schemeClr val="tx2"/>
                  </a:solidFill>
                  <a:latin typeface="+mn-ea"/>
                  <a:cs typeface="Raleway" panose="020B0003030101060003"/>
                </a:endParaRPr>
              </a:p>
            </p:txBody>
          </p:sp>
        </p:grpSp>
        <p:sp>
          <p:nvSpPr>
            <p:cNvPr id="202" name="Shape 3753"/>
            <p:cNvSpPr/>
            <p:nvPr/>
          </p:nvSpPr>
          <p:spPr>
            <a:xfrm>
              <a:off x="7591437" y="2051590"/>
              <a:ext cx="173118" cy="359812"/>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FC000"/>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03" name="Shape 3754"/>
            <p:cNvSpPr/>
            <p:nvPr/>
          </p:nvSpPr>
          <p:spPr>
            <a:xfrm>
              <a:off x="7644776" y="1977210"/>
              <a:ext cx="69248" cy="6787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C000"/>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grpSp>
        <p:nvGrpSpPr>
          <p:cNvPr id="246" name="组合 245"/>
          <p:cNvGrpSpPr/>
          <p:nvPr/>
        </p:nvGrpSpPr>
        <p:grpSpPr>
          <a:xfrm>
            <a:off x="7893821" y="3617889"/>
            <a:ext cx="3385961" cy="448205"/>
            <a:chOff x="6455245" y="1972683"/>
            <a:chExt cx="3385961" cy="448205"/>
          </a:xfrm>
        </p:grpSpPr>
        <p:grpSp>
          <p:nvGrpSpPr>
            <p:cNvPr id="247" name="Group 16"/>
            <p:cNvGrpSpPr/>
            <p:nvPr/>
          </p:nvGrpSpPr>
          <p:grpSpPr>
            <a:xfrm>
              <a:off x="6455245" y="1972683"/>
              <a:ext cx="3385961" cy="448205"/>
              <a:chOff x="1708778" y="2337375"/>
              <a:chExt cx="5537936" cy="737813"/>
            </a:xfrm>
          </p:grpSpPr>
          <p:grpSp>
            <p:nvGrpSpPr>
              <p:cNvPr id="250" name="Group 2"/>
              <p:cNvGrpSpPr/>
              <p:nvPr/>
            </p:nvGrpSpPr>
            <p:grpSpPr>
              <a:xfrm>
                <a:off x="3937424" y="2360442"/>
                <a:ext cx="283144" cy="714746"/>
                <a:chOff x="3937424" y="2360442"/>
                <a:chExt cx="283144" cy="714746"/>
              </a:xfrm>
              <a:solidFill>
                <a:schemeClr val="bg1">
                  <a:lumMod val="85000"/>
                </a:schemeClr>
              </a:solidFill>
            </p:grpSpPr>
            <p:sp>
              <p:nvSpPr>
                <p:cNvPr id="290" name="Shape 3753"/>
                <p:cNvSpPr/>
                <p:nvPr/>
              </p:nvSpPr>
              <p:spPr>
                <a:xfrm>
                  <a:off x="3937424" y="2482883"/>
                  <a:ext cx="283144" cy="59230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FC000"/>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lang="en-US" altLang="zh-CN" dirty="0">
                    <a:latin typeface="+mn-ea"/>
                  </a:endParaRPr>
                </a:p>
                <a:p>
                  <a:pPr lvl="0">
                    <a:defRPr sz="3200">
                      <a:solidFill>
                        <a:srgbClr val="FFFFFF"/>
                      </a:solidFill>
                      <a:latin typeface="Helvetica Light"/>
                      <a:ea typeface="Helvetica Light"/>
                      <a:cs typeface="Helvetica Light"/>
                      <a:sym typeface="Helvetica Light"/>
                    </a:defRPr>
                  </a:pPr>
                  <a:endParaRPr lang="en-US" altLang="zh-CN" dirty="0">
                    <a:latin typeface="+mn-ea"/>
                  </a:endParaRPr>
                </a:p>
                <a:p>
                  <a:pPr lvl="0">
                    <a:defRPr sz="3200">
                      <a:solidFill>
                        <a:srgbClr val="FFFFFF"/>
                      </a:solidFill>
                      <a:latin typeface="Helvetica Light"/>
                      <a:ea typeface="Helvetica Light"/>
                      <a:cs typeface="Helvetica Light"/>
                      <a:sym typeface="Helvetica Light"/>
                    </a:defRPr>
                  </a:pPr>
                  <a:endParaRPr dirty="0">
                    <a:latin typeface="+mn-ea"/>
                  </a:endParaRPr>
                </a:p>
              </p:txBody>
            </p:sp>
            <p:sp>
              <p:nvSpPr>
                <p:cNvPr id="291" name="Shape 3754"/>
                <p:cNvSpPr/>
                <p:nvPr/>
              </p:nvSpPr>
              <p:spPr>
                <a:xfrm>
                  <a:off x="4024655" y="2360442"/>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C000"/>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dirty="0">
                    <a:latin typeface="+mn-ea"/>
                  </a:endParaRPr>
                </a:p>
              </p:txBody>
            </p:sp>
          </p:grpSp>
          <p:grpSp>
            <p:nvGrpSpPr>
              <p:cNvPr id="251" name="Group 3"/>
              <p:cNvGrpSpPr/>
              <p:nvPr/>
            </p:nvGrpSpPr>
            <p:grpSpPr>
              <a:xfrm>
                <a:off x="4307472" y="2360442"/>
                <a:ext cx="283144" cy="714746"/>
                <a:chOff x="4307472" y="2360442"/>
                <a:chExt cx="283144" cy="714746"/>
              </a:xfrm>
              <a:solidFill>
                <a:schemeClr val="bg1">
                  <a:lumMod val="85000"/>
                </a:schemeClr>
              </a:solidFill>
            </p:grpSpPr>
            <p:sp>
              <p:nvSpPr>
                <p:cNvPr id="288" name="Shape 3755"/>
                <p:cNvSpPr/>
                <p:nvPr/>
              </p:nvSpPr>
              <p:spPr>
                <a:xfrm>
                  <a:off x="4307472" y="2482883"/>
                  <a:ext cx="283144" cy="59230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FC000"/>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89" name="Shape 3756"/>
                <p:cNvSpPr/>
                <p:nvPr/>
              </p:nvSpPr>
              <p:spPr>
                <a:xfrm>
                  <a:off x="4394706" y="2360442"/>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C000"/>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dirty="0">
                    <a:latin typeface="+mn-ea"/>
                  </a:endParaRPr>
                </a:p>
              </p:txBody>
            </p:sp>
          </p:grpSp>
          <p:grpSp>
            <p:nvGrpSpPr>
              <p:cNvPr id="252" name="Group 4"/>
              <p:cNvGrpSpPr/>
              <p:nvPr/>
            </p:nvGrpSpPr>
            <p:grpSpPr>
              <a:xfrm>
                <a:off x="4676492" y="2360442"/>
                <a:ext cx="283145" cy="714746"/>
                <a:chOff x="4676492" y="2360442"/>
                <a:chExt cx="283145" cy="714746"/>
              </a:xfrm>
              <a:solidFill>
                <a:schemeClr val="bg1">
                  <a:lumMod val="85000"/>
                </a:schemeClr>
              </a:solidFill>
            </p:grpSpPr>
            <p:sp>
              <p:nvSpPr>
                <p:cNvPr id="286" name="Shape 3757"/>
                <p:cNvSpPr/>
                <p:nvPr/>
              </p:nvSpPr>
              <p:spPr>
                <a:xfrm>
                  <a:off x="4676492" y="2482883"/>
                  <a:ext cx="283145" cy="59230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87" name="Shape 3758"/>
                <p:cNvSpPr/>
                <p:nvPr/>
              </p:nvSpPr>
              <p:spPr>
                <a:xfrm>
                  <a:off x="4763739" y="2360442"/>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grpSp>
            <p:nvGrpSpPr>
              <p:cNvPr id="253" name="Group 5"/>
              <p:cNvGrpSpPr/>
              <p:nvPr/>
            </p:nvGrpSpPr>
            <p:grpSpPr>
              <a:xfrm>
                <a:off x="5046913" y="2360442"/>
                <a:ext cx="283145" cy="714746"/>
                <a:chOff x="5046913" y="2360442"/>
                <a:chExt cx="283145" cy="714746"/>
              </a:xfrm>
              <a:solidFill>
                <a:schemeClr val="bg1">
                  <a:lumMod val="85000"/>
                </a:schemeClr>
              </a:solidFill>
            </p:grpSpPr>
            <p:sp>
              <p:nvSpPr>
                <p:cNvPr id="284" name="Shape 3759"/>
                <p:cNvSpPr/>
                <p:nvPr/>
              </p:nvSpPr>
              <p:spPr>
                <a:xfrm>
                  <a:off x="5046913" y="2482883"/>
                  <a:ext cx="283145" cy="59230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85" name="Shape 3760"/>
                <p:cNvSpPr/>
                <p:nvPr/>
              </p:nvSpPr>
              <p:spPr>
                <a:xfrm>
                  <a:off x="5134158" y="2360442"/>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sp>
            <p:nvSpPr>
              <p:cNvPr id="255" name="Shape 3763"/>
              <p:cNvSpPr/>
              <p:nvPr/>
            </p:nvSpPr>
            <p:spPr>
              <a:xfrm>
                <a:off x="3188994" y="2459815"/>
                <a:ext cx="283144" cy="592306"/>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56" name="Shape 3764"/>
              <p:cNvSpPr/>
              <p:nvPr/>
            </p:nvSpPr>
            <p:spPr>
              <a:xfrm>
                <a:off x="3276233" y="2337375"/>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57" name="Shape 3779"/>
              <p:cNvSpPr/>
              <p:nvPr/>
            </p:nvSpPr>
            <p:spPr>
              <a:xfrm>
                <a:off x="1708778" y="2459815"/>
                <a:ext cx="283144" cy="592306"/>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58" name="Shape 3780"/>
              <p:cNvSpPr/>
              <p:nvPr/>
            </p:nvSpPr>
            <p:spPr>
              <a:xfrm>
                <a:off x="1796017" y="2337375"/>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59" name="Shape 3781"/>
              <p:cNvSpPr/>
              <p:nvPr/>
            </p:nvSpPr>
            <p:spPr>
              <a:xfrm>
                <a:off x="2077804" y="2459815"/>
                <a:ext cx="283144" cy="592306"/>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60" name="Shape 3782"/>
              <p:cNvSpPr/>
              <p:nvPr/>
            </p:nvSpPr>
            <p:spPr>
              <a:xfrm>
                <a:off x="2165043" y="2337375"/>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61" name="Shape 3783"/>
              <p:cNvSpPr/>
              <p:nvPr/>
            </p:nvSpPr>
            <p:spPr>
              <a:xfrm>
                <a:off x="2448225" y="2459815"/>
                <a:ext cx="283144" cy="592306"/>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62" name="Shape 3784"/>
              <p:cNvSpPr/>
              <p:nvPr/>
            </p:nvSpPr>
            <p:spPr>
              <a:xfrm>
                <a:off x="2535464" y="2337375"/>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63" name="Shape 3785"/>
              <p:cNvSpPr/>
              <p:nvPr/>
            </p:nvSpPr>
            <p:spPr>
              <a:xfrm>
                <a:off x="2817251" y="2459815"/>
                <a:ext cx="283144" cy="592306"/>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64" name="Shape 3786"/>
              <p:cNvSpPr/>
              <p:nvPr/>
            </p:nvSpPr>
            <p:spPr>
              <a:xfrm>
                <a:off x="2904490" y="2337375"/>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nvGrpSpPr>
              <p:cNvPr id="265" name="Group 3840"/>
              <p:cNvGrpSpPr/>
              <p:nvPr/>
            </p:nvGrpSpPr>
            <p:grpSpPr>
              <a:xfrm>
                <a:off x="3190030" y="2340527"/>
                <a:ext cx="283144" cy="714746"/>
                <a:chOff x="0" y="0"/>
                <a:chExt cx="590244" cy="1489964"/>
              </a:xfrm>
              <a:solidFill>
                <a:schemeClr val="accent1"/>
              </a:solidFill>
            </p:grpSpPr>
            <p:sp>
              <p:nvSpPr>
                <p:cNvPr id="280" name="Shape 3838"/>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81" name="Shape 3839"/>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grpSp>
            <p:nvGrpSpPr>
              <p:cNvPr id="266" name="Group 3864"/>
              <p:cNvGrpSpPr/>
              <p:nvPr/>
            </p:nvGrpSpPr>
            <p:grpSpPr>
              <a:xfrm>
                <a:off x="1709814" y="2340527"/>
                <a:ext cx="283144" cy="714746"/>
                <a:chOff x="0" y="0"/>
                <a:chExt cx="590244" cy="1489964"/>
              </a:xfrm>
              <a:solidFill>
                <a:schemeClr val="accent1"/>
              </a:solidFill>
            </p:grpSpPr>
            <p:sp>
              <p:nvSpPr>
                <p:cNvPr id="278" name="Shape 3862"/>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79" name="Shape 3863"/>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grpSp>
            <p:nvGrpSpPr>
              <p:cNvPr id="267" name="Group 3867"/>
              <p:cNvGrpSpPr/>
              <p:nvPr/>
            </p:nvGrpSpPr>
            <p:grpSpPr>
              <a:xfrm>
                <a:off x="2078840" y="2340527"/>
                <a:ext cx="283144" cy="714746"/>
                <a:chOff x="0" y="0"/>
                <a:chExt cx="590244" cy="1489964"/>
              </a:xfrm>
              <a:solidFill>
                <a:schemeClr val="accent1"/>
              </a:solidFill>
            </p:grpSpPr>
            <p:sp>
              <p:nvSpPr>
                <p:cNvPr id="276" name="Shape 3865"/>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77" name="Shape 3866"/>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grpSp>
            <p:nvGrpSpPr>
              <p:cNvPr id="268" name="Group 3870"/>
              <p:cNvGrpSpPr/>
              <p:nvPr/>
            </p:nvGrpSpPr>
            <p:grpSpPr>
              <a:xfrm>
                <a:off x="2449260" y="2340527"/>
                <a:ext cx="283145" cy="714746"/>
                <a:chOff x="0" y="0"/>
                <a:chExt cx="590244" cy="1489964"/>
              </a:xfrm>
              <a:solidFill>
                <a:schemeClr val="accent1"/>
              </a:solidFill>
            </p:grpSpPr>
            <p:sp>
              <p:nvSpPr>
                <p:cNvPr id="274" name="Shape 3868"/>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75" name="Shape 3869"/>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grpSp>
            <p:nvGrpSpPr>
              <p:cNvPr id="269" name="Group 3873"/>
              <p:cNvGrpSpPr/>
              <p:nvPr/>
            </p:nvGrpSpPr>
            <p:grpSpPr>
              <a:xfrm>
                <a:off x="2818287" y="2340527"/>
                <a:ext cx="283144" cy="714746"/>
                <a:chOff x="0" y="0"/>
                <a:chExt cx="590244" cy="1489964"/>
              </a:xfrm>
              <a:solidFill>
                <a:schemeClr val="accent1"/>
              </a:solidFill>
            </p:grpSpPr>
            <p:sp>
              <p:nvSpPr>
                <p:cNvPr id="272" name="Shape 3871"/>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73" name="Shape 3872"/>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sp>
            <p:nvSpPr>
              <p:cNvPr id="270" name="Shape 3908"/>
              <p:cNvSpPr/>
              <p:nvPr/>
            </p:nvSpPr>
            <p:spPr>
              <a:xfrm>
                <a:off x="5560241" y="2590983"/>
                <a:ext cx="239966" cy="19240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8640"/>
                    </a:lnTo>
                    <a:lnTo>
                      <a:pt x="0" y="8640"/>
                    </a:lnTo>
                    <a:cubicBezTo>
                      <a:pt x="0" y="8640"/>
                      <a:pt x="0" y="0"/>
                      <a:pt x="0" y="0"/>
                    </a:cubicBezTo>
                    <a:close/>
                    <a:moveTo>
                      <a:pt x="0" y="12960"/>
                    </a:moveTo>
                    <a:lnTo>
                      <a:pt x="21600" y="12960"/>
                    </a:lnTo>
                    <a:lnTo>
                      <a:pt x="21600" y="21600"/>
                    </a:lnTo>
                    <a:lnTo>
                      <a:pt x="0" y="21600"/>
                    </a:lnTo>
                    <a:cubicBezTo>
                      <a:pt x="0" y="21600"/>
                      <a:pt x="0" y="12960"/>
                      <a:pt x="0" y="12960"/>
                    </a:cubicBezTo>
                    <a:close/>
                  </a:path>
                </a:pathLst>
              </a:custGeom>
              <a:solidFill>
                <a:schemeClr val="accent2"/>
              </a:solidFill>
              <a:ln w="12700">
                <a:miter lim="400000"/>
              </a:ln>
            </p:spPr>
            <p:txBody>
              <a:bodyPr lIns="38100" tIns="38100" rIns="38100" bIns="38100" anchor="ct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71" name="Text Placeholder 2"/>
              <p:cNvSpPr txBox="1"/>
              <p:nvPr/>
            </p:nvSpPr>
            <p:spPr>
              <a:xfrm>
                <a:off x="5680224" y="2472170"/>
                <a:ext cx="1566490" cy="380992"/>
              </a:xfrm>
              <a:prstGeom prst="rect">
                <a:avLst/>
              </a:prstGeom>
              <a:noFill/>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effectLst/>
                    <a:latin typeface="Lato" panose="020F050202020403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000" kern="1200" dirty="0" smtClean="0">
                    <a:solidFill>
                      <a:schemeClr val="tx1"/>
                    </a:solidFill>
                    <a:effectLst/>
                    <a:latin typeface="Lato" panose="020F050202020403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800" kern="1200" dirty="0" smtClean="0">
                    <a:solidFill>
                      <a:schemeClr val="tx1"/>
                    </a:solidFill>
                    <a:effectLst/>
                    <a:latin typeface="Lato" panose="020F050202020403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effectLst/>
                    <a:latin typeface="Lato" panose="020F050202020403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1600" kern="1200" dirty="0">
                    <a:solidFill>
                      <a:schemeClr val="tx1"/>
                    </a:solidFill>
                    <a:effectLst/>
                    <a:latin typeface="Lato" panose="020F050202020403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altLang="zh-CN" sz="2800" b="1" dirty="0" smtClean="0">
                    <a:solidFill>
                      <a:schemeClr val="tx2"/>
                    </a:solidFill>
                    <a:latin typeface="+mn-ea"/>
                    <a:cs typeface="Raleway" panose="020B0003030101060003"/>
                  </a:rPr>
                  <a:t>20</a:t>
                </a:r>
                <a:r>
                  <a:rPr lang="en-GB" sz="2800" b="1" dirty="0">
                    <a:solidFill>
                      <a:schemeClr val="tx2"/>
                    </a:solidFill>
                    <a:latin typeface="+mn-ea"/>
                    <a:cs typeface="Raleway" panose="020B0003030101060003"/>
                  </a:rPr>
                  <a:t>%</a:t>
                </a:r>
                <a:endParaRPr lang="en-GB" sz="2800" b="1" dirty="0">
                  <a:solidFill>
                    <a:schemeClr val="tx2"/>
                  </a:solidFill>
                  <a:latin typeface="+mn-ea"/>
                  <a:cs typeface="Raleway" panose="020B0003030101060003"/>
                </a:endParaRPr>
              </a:p>
            </p:txBody>
          </p:sp>
        </p:grpSp>
        <p:sp>
          <p:nvSpPr>
            <p:cNvPr id="248" name="Shape 3753"/>
            <p:cNvSpPr/>
            <p:nvPr/>
          </p:nvSpPr>
          <p:spPr>
            <a:xfrm>
              <a:off x="7591437" y="2051590"/>
              <a:ext cx="173118" cy="359812"/>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49" name="Shape 3754"/>
            <p:cNvSpPr/>
            <p:nvPr/>
          </p:nvSpPr>
          <p:spPr>
            <a:xfrm>
              <a:off x="7644776" y="1977210"/>
              <a:ext cx="69248" cy="6787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grpSp>
        <p:nvGrpSpPr>
          <p:cNvPr id="292" name="组合 291"/>
          <p:cNvGrpSpPr/>
          <p:nvPr/>
        </p:nvGrpSpPr>
        <p:grpSpPr>
          <a:xfrm>
            <a:off x="7893821" y="4605080"/>
            <a:ext cx="3385961" cy="448205"/>
            <a:chOff x="6455245" y="1972683"/>
            <a:chExt cx="3385961" cy="448205"/>
          </a:xfrm>
        </p:grpSpPr>
        <p:grpSp>
          <p:nvGrpSpPr>
            <p:cNvPr id="293" name="Group 16"/>
            <p:cNvGrpSpPr/>
            <p:nvPr/>
          </p:nvGrpSpPr>
          <p:grpSpPr>
            <a:xfrm>
              <a:off x="6455245" y="1972683"/>
              <a:ext cx="3385961" cy="448205"/>
              <a:chOff x="1708778" y="2337375"/>
              <a:chExt cx="5537936" cy="737813"/>
            </a:xfrm>
          </p:grpSpPr>
          <p:grpSp>
            <p:nvGrpSpPr>
              <p:cNvPr id="296" name="Group 2"/>
              <p:cNvGrpSpPr/>
              <p:nvPr/>
            </p:nvGrpSpPr>
            <p:grpSpPr>
              <a:xfrm>
                <a:off x="3937424" y="2360442"/>
                <a:ext cx="283144" cy="714746"/>
                <a:chOff x="3937424" y="2360442"/>
                <a:chExt cx="283144" cy="714746"/>
              </a:xfrm>
              <a:solidFill>
                <a:schemeClr val="bg1">
                  <a:lumMod val="85000"/>
                </a:schemeClr>
              </a:solidFill>
            </p:grpSpPr>
            <p:sp>
              <p:nvSpPr>
                <p:cNvPr id="336" name="Shape 3753"/>
                <p:cNvSpPr/>
                <p:nvPr/>
              </p:nvSpPr>
              <p:spPr>
                <a:xfrm>
                  <a:off x="3937424" y="2482883"/>
                  <a:ext cx="283144" cy="59230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lang="en-US" altLang="zh-CN" dirty="0">
                    <a:latin typeface="+mn-ea"/>
                  </a:endParaRPr>
                </a:p>
                <a:p>
                  <a:pPr lvl="0">
                    <a:defRPr sz="3200">
                      <a:solidFill>
                        <a:srgbClr val="FFFFFF"/>
                      </a:solidFill>
                      <a:latin typeface="Helvetica Light"/>
                      <a:ea typeface="Helvetica Light"/>
                      <a:cs typeface="Helvetica Light"/>
                      <a:sym typeface="Helvetica Light"/>
                    </a:defRPr>
                  </a:pPr>
                  <a:endParaRPr lang="en-US" altLang="zh-CN" dirty="0">
                    <a:latin typeface="+mn-ea"/>
                  </a:endParaRPr>
                </a:p>
                <a:p>
                  <a:pPr lvl="0">
                    <a:defRPr sz="3200">
                      <a:solidFill>
                        <a:srgbClr val="FFFFFF"/>
                      </a:solidFill>
                      <a:latin typeface="Helvetica Light"/>
                      <a:ea typeface="Helvetica Light"/>
                      <a:cs typeface="Helvetica Light"/>
                      <a:sym typeface="Helvetica Light"/>
                    </a:defRPr>
                  </a:pPr>
                  <a:endParaRPr dirty="0">
                    <a:latin typeface="+mn-ea"/>
                  </a:endParaRPr>
                </a:p>
              </p:txBody>
            </p:sp>
            <p:sp>
              <p:nvSpPr>
                <p:cNvPr id="337" name="Shape 3754"/>
                <p:cNvSpPr/>
                <p:nvPr/>
              </p:nvSpPr>
              <p:spPr>
                <a:xfrm>
                  <a:off x="4024655" y="2360442"/>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dirty="0">
                    <a:latin typeface="+mn-ea"/>
                  </a:endParaRPr>
                </a:p>
              </p:txBody>
            </p:sp>
          </p:grpSp>
          <p:grpSp>
            <p:nvGrpSpPr>
              <p:cNvPr id="297" name="Group 3"/>
              <p:cNvGrpSpPr/>
              <p:nvPr/>
            </p:nvGrpSpPr>
            <p:grpSpPr>
              <a:xfrm>
                <a:off x="4307472" y="2360442"/>
                <a:ext cx="283144" cy="714746"/>
                <a:chOff x="4307472" y="2360442"/>
                <a:chExt cx="283144" cy="714746"/>
              </a:xfrm>
              <a:solidFill>
                <a:schemeClr val="bg1">
                  <a:lumMod val="85000"/>
                </a:schemeClr>
              </a:solidFill>
            </p:grpSpPr>
            <p:sp>
              <p:nvSpPr>
                <p:cNvPr id="334" name="Shape 3755"/>
                <p:cNvSpPr/>
                <p:nvPr/>
              </p:nvSpPr>
              <p:spPr>
                <a:xfrm>
                  <a:off x="4307472" y="2482883"/>
                  <a:ext cx="283144" cy="59230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35" name="Shape 3756"/>
                <p:cNvSpPr/>
                <p:nvPr/>
              </p:nvSpPr>
              <p:spPr>
                <a:xfrm>
                  <a:off x="4394706" y="2360442"/>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dirty="0">
                    <a:latin typeface="+mn-ea"/>
                  </a:endParaRPr>
                </a:p>
              </p:txBody>
            </p:sp>
          </p:grpSp>
          <p:grpSp>
            <p:nvGrpSpPr>
              <p:cNvPr id="298" name="Group 4"/>
              <p:cNvGrpSpPr/>
              <p:nvPr/>
            </p:nvGrpSpPr>
            <p:grpSpPr>
              <a:xfrm>
                <a:off x="4676492" y="2360442"/>
                <a:ext cx="283145" cy="714746"/>
                <a:chOff x="4676492" y="2360442"/>
                <a:chExt cx="283145" cy="714746"/>
              </a:xfrm>
              <a:solidFill>
                <a:schemeClr val="bg1">
                  <a:lumMod val="85000"/>
                </a:schemeClr>
              </a:solidFill>
            </p:grpSpPr>
            <p:sp>
              <p:nvSpPr>
                <p:cNvPr id="332" name="Shape 3757"/>
                <p:cNvSpPr/>
                <p:nvPr/>
              </p:nvSpPr>
              <p:spPr>
                <a:xfrm>
                  <a:off x="4676492" y="2482883"/>
                  <a:ext cx="283145" cy="59230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FC000"/>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33" name="Shape 3758"/>
                <p:cNvSpPr/>
                <p:nvPr/>
              </p:nvSpPr>
              <p:spPr>
                <a:xfrm>
                  <a:off x="4763739" y="2360442"/>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C000"/>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grpSp>
            <p:nvGrpSpPr>
              <p:cNvPr id="299" name="Group 5"/>
              <p:cNvGrpSpPr/>
              <p:nvPr/>
            </p:nvGrpSpPr>
            <p:grpSpPr>
              <a:xfrm>
                <a:off x="5046913" y="2360442"/>
                <a:ext cx="283145" cy="714746"/>
                <a:chOff x="5046913" y="2360442"/>
                <a:chExt cx="283145" cy="714746"/>
              </a:xfrm>
              <a:solidFill>
                <a:schemeClr val="bg1">
                  <a:lumMod val="85000"/>
                </a:schemeClr>
              </a:solidFill>
            </p:grpSpPr>
            <p:sp>
              <p:nvSpPr>
                <p:cNvPr id="330" name="Shape 3759"/>
                <p:cNvSpPr/>
                <p:nvPr/>
              </p:nvSpPr>
              <p:spPr>
                <a:xfrm>
                  <a:off x="5046913" y="2482883"/>
                  <a:ext cx="283145" cy="59230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31" name="Shape 3760"/>
                <p:cNvSpPr/>
                <p:nvPr/>
              </p:nvSpPr>
              <p:spPr>
                <a:xfrm>
                  <a:off x="5134158" y="2360442"/>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sp>
            <p:nvSpPr>
              <p:cNvPr id="301" name="Shape 3763"/>
              <p:cNvSpPr/>
              <p:nvPr/>
            </p:nvSpPr>
            <p:spPr>
              <a:xfrm>
                <a:off x="3188994" y="2459815"/>
                <a:ext cx="283144" cy="592306"/>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02" name="Shape 3764"/>
              <p:cNvSpPr/>
              <p:nvPr/>
            </p:nvSpPr>
            <p:spPr>
              <a:xfrm>
                <a:off x="3276233" y="2337375"/>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03" name="Shape 3779"/>
              <p:cNvSpPr/>
              <p:nvPr/>
            </p:nvSpPr>
            <p:spPr>
              <a:xfrm>
                <a:off x="1708778" y="2459815"/>
                <a:ext cx="283144" cy="592306"/>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04" name="Shape 3780"/>
              <p:cNvSpPr/>
              <p:nvPr/>
            </p:nvSpPr>
            <p:spPr>
              <a:xfrm>
                <a:off x="1796017" y="2337375"/>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05" name="Shape 3781"/>
              <p:cNvSpPr/>
              <p:nvPr/>
            </p:nvSpPr>
            <p:spPr>
              <a:xfrm>
                <a:off x="2077804" y="2459815"/>
                <a:ext cx="283144" cy="592306"/>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06" name="Shape 3782"/>
              <p:cNvSpPr/>
              <p:nvPr/>
            </p:nvSpPr>
            <p:spPr>
              <a:xfrm>
                <a:off x="2165043" y="2337375"/>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07" name="Shape 3783"/>
              <p:cNvSpPr/>
              <p:nvPr/>
            </p:nvSpPr>
            <p:spPr>
              <a:xfrm>
                <a:off x="2448225" y="2459815"/>
                <a:ext cx="283144" cy="592306"/>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08" name="Shape 3784"/>
              <p:cNvSpPr/>
              <p:nvPr/>
            </p:nvSpPr>
            <p:spPr>
              <a:xfrm>
                <a:off x="2535464" y="2337375"/>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09" name="Shape 3785"/>
              <p:cNvSpPr/>
              <p:nvPr/>
            </p:nvSpPr>
            <p:spPr>
              <a:xfrm>
                <a:off x="2817251" y="2459815"/>
                <a:ext cx="283144" cy="592306"/>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10" name="Shape 3786"/>
              <p:cNvSpPr/>
              <p:nvPr/>
            </p:nvSpPr>
            <p:spPr>
              <a:xfrm>
                <a:off x="2904490" y="2337375"/>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nvGrpSpPr>
              <p:cNvPr id="311" name="Group 3840"/>
              <p:cNvGrpSpPr/>
              <p:nvPr/>
            </p:nvGrpSpPr>
            <p:grpSpPr>
              <a:xfrm>
                <a:off x="3190030" y="2340527"/>
                <a:ext cx="283144" cy="714746"/>
                <a:chOff x="0" y="0"/>
                <a:chExt cx="590244" cy="1489964"/>
              </a:xfrm>
              <a:solidFill>
                <a:schemeClr val="accent1"/>
              </a:solidFill>
            </p:grpSpPr>
            <p:sp>
              <p:nvSpPr>
                <p:cNvPr id="326" name="Shape 3838"/>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27" name="Shape 3839"/>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grpSp>
            <p:nvGrpSpPr>
              <p:cNvPr id="312" name="Group 3864"/>
              <p:cNvGrpSpPr/>
              <p:nvPr/>
            </p:nvGrpSpPr>
            <p:grpSpPr>
              <a:xfrm>
                <a:off x="1709814" y="2340527"/>
                <a:ext cx="283144" cy="714746"/>
                <a:chOff x="0" y="0"/>
                <a:chExt cx="590244" cy="1489964"/>
              </a:xfrm>
              <a:solidFill>
                <a:schemeClr val="accent1"/>
              </a:solidFill>
            </p:grpSpPr>
            <p:sp>
              <p:nvSpPr>
                <p:cNvPr id="324" name="Shape 3862"/>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25" name="Shape 3863"/>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grpSp>
            <p:nvGrpSpPr>
              <p:cNvPr id="313" name="Group 3867"/>
              <p:cNvGrpSpPr/>
              <p:nvPr/>
            </p:nvGrpSpPr>
            <p:grpSpPr>
              <a:xfrm>
                <a:off x="2078840" y="2340527"/>
                <a:ext cx="283144" cy="714746"/>
                <a:chOff x="0" y="0"/>
                <a:chExt cx="590244" cy="1489964"/>
              </a:xfrm>
              <a:solidFill>
                <a:schemeClr val="accent1"/>
              </a:solidFill>
            </p:grpSpPr>
            <p:sp>
              <p:nvSpPr>
                <p:cNvPr id="322" name="Shape 3865"/>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23" name="Shape 3866"/>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grpSp>
            <p:nvGrpSpPr>
              <p:cNvPr id="314" name="Group 3870"/>
              <p:cNvGrpSpPr/>
              <p:nvPr/>
            </p:nvGrpSpPr>
            <p:grpSpPr>
              <a:xfrm>
                <a:off x="2449260" y="2340527"/>
                <a:ext cx="283145" cy="714746"/>
                <a:chOff x="0" y="0"/>
                <a:chExt cx="590244" cy="1489964"/>
              </a:xfrm>
              <a:solidFill>
                <a:schemeClr val="accent1"/>
              </a:solidFill>
            </p:grpSpPr>
            <p:sp>
              <p:nvSpPr>
                <p:cNvPr id="320" name="Shape 3868"/>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21" name="Shape 3869"/>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grpSp>
            <p:nvGrpSpPr>
              <p:cNvPr id="315" name="Group 3873"/>
              <p:cNvGrpSpPr/>
              <p:nvPr/>
            </p:nvGrpSpPr>
            <p:grpSpPr>
              <a:xfrm>
                <a:off x="2818287" y="2340527"/>
                <a:ext cx="283144" cy="714746"/>
                <a:chOff x="0" y="0"/>
                <a:chExt cx="590244" cy="1489964"/>
              </a:xfrm>
              <a:solidFill>
                <a:schemeClr val="accent1"/>
              </a:solidFill>
            </p:grpSpPr>
            <p:sp>
              <p:nvSpPr>
                <p:cNvPr id="318" name="Shape 3871"/>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19" name="Shape 3872"/>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sp>
            <p:nvSpPr>
              <p:cNvPr id="316" name="Shape 3908"/>
              <p:cNvSpPr/>
              <p:nvPr/>
            </p:nvSpPr>
            <p:spPr>
              <a:xfrm>
                <a:off x="5560241" y="2590983"/>
                <a:ext cx="239966" cy="19240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8640"/>
                    </a:lnTo>
                    <a:lnTo>
                      <a:pt x="0" y="8640"/>
                    </a:lnTo>
                    <a:cubicBezTo>
                      <a:pt x="0" y="8640"/>
                      <a:pt x="0" y="0"/>
                      <a:pt x="0" y="0"/>
                    </a:cubicBezTo>
                    <a:close/>
                    <a:moveTo>
                      <a:pt x="0" y="12960"/>
                    </a:moveTo>
                    <a:lnTo>
                      <a:pt x="21600" y="12960"/>
                    </a:lnTo>
                    <a:lnTo>
                      <a:pt x="21600" y="21600"/>
                    </a:lnTo>
                    <a:lnTo>
                      <a:pt x="0" y="21600"/>
                    </a:lnTo>
                    <a:cubicBezTo>
                      <a:pt x="0" y="21600"/>
                      <a:pt x="0" y="12960"/>
                      <a:pt x="0" y="12960"/>
                    </a:cubicBezTo>
                    <a:close/>
                  </a:path>
                </a:pathLst>
              </a:custGeom>
              <a:solidFill>
                <a:schemeClr val="accent2"/>
              </a:solidFill>
              <a:ln w="12700">
                <a:miter lim="400000"/>
              </a:ln>
            </p:spPr>
            <p:txBody>
              <a:bodyPr lIns="38100" tIns="38100" rIns="38100" bIns="38100" anchor="ct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17" name="Text Placeholder 2"/>
              <p:cNvSpPr txBox="1"/>
              <p:nvPr/>
            </p:nvSpPr>
            <p:spPr>
              <a:xfrm>
                <a:off x="5680224" y="2472170"/>
                <a:ext cx="1566490" cy="380992"/>
              </a:xfrm>
              <a:prstGeom prst="rect">
                <a:avLst/>
              </a:prstGeom>
              <a:noFill/>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effectLst/>
                    <a:latin typeface="Lato" panose="020F050202020403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000" kern="1200" dirty="0" smtClean="0">
                    <a:solidFill>
                      <a:schemeClr val="tx1"/>
                    </a:solidFill>
                    <a:effectLst/>
                    <a:latin typeface="Lato" panose="020F050202020403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800" kern="1200" dirty="0" smtClean="0">
                    <a:solidFill>
                      <a:schemeClr val="tx1"/>
                    </a:solidFill>
                    <a:effectLst/>
                    <a:latin typeface="Lato" panose="020F050202020403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effectLst/>
                    <a:latin typeface="Lato" panose="020F050202020403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1600" kern="1200" dirty="0">
                    <a:solidFill>
                      <a:schemeClr val="tx1"/>
                    </a:solidFill>
                    <a:effectLst/>
                    <a:latin typeface="Lato" panose="020F050202020403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altLang="zh-CN" sz="2800" b="1" dirty="0">
                    <a:solidFill>
                      <a:schemeClr val="tx2"/>
                    </a:solidFill>
                    <a:latin typeface="+mn-ea"/>
                    <a:cs typeface="Raleway" panose="020B0003030101060003"/>
                  </a:rPr>
                  <a:t>10</a:t>
                </a:r>
                <a:r>
                  <a:rPr lang="en-GB" sz="2800" b="1" dirty="0">
                    <a:solidFill>
                      <a:schemeClr val="tx2"/>
                    </a:solidFill>
                    <a:latin typeface="+mn-ea"/>
                    <a:cs typeface="Raleway" panose="020B0003030101060003"/>
                  </a:rPr>
                  <a:t>%</a:t>
                </a:r>
                <a:endParaRPr lang="en-GB" sz="2800" b="1" dirty="0">
                  <a:solidFill>
                    <a:schemeClr val="tx2"/>
                  </a:solidFill>
                  <a:latin typeface="+mn-ea"/>
                  <a:cs typeface="Raleway" panose="020B0003030101060003"/>
                </a:endParaRPr>
              </a:p>
            </p:txBody>
          </p:sp>
        </p:grpSp>
        <p:sp>
          <p:nvSpPr>
            <p:cNvPr id="294" name="Shape 3753"/>
            <p:cNvSpPr/>
            <p:nvPr/>
          </p:nvSpPr>
          <p:spPr>
            <a:xfrm>
              <a:off x="7591437" y="2051590"/>
              <a:ext cx="173118" cy="359812"/>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295" name="Shape 3754"/>
            <p:cNvSpPr/>
            <p:nvPr/>
          </p:nvSpPr>
          <p:spPr>
            <a:xfrm>
              <a:off x="7644776" y="1977210"/>
              <a:ext cx="69248" cy="6787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grpSp>
        <p:nvGrpSpPr>
          <p:cNvPr id="338" name="组合 337"/>
          <p:cNvGrpSpPr/>
          <p:nvPr/>
        </p:nvGrpSpPr>
        <p:grpSpPr>
          <a:xfrm>
            <a:off x="7855611" y="5746332"/>
            <a:ext cx="3600401" cy="448205"/>
            <a:chOff x="6455245" y="1972683"/>
            <a:chExt cx="3600401" cy="448205"/>
          </a:xfrm>
        </p:grpSpPr>
        <p:grpSp>
          <p:nvGrpSpPr>
            <p:cNvPr id="339" name="Group 16"/>
            <p:cNvGrpSpPr/>
            <p:nvPr/>
          </p:nvGrpSpPr>
          <p:grpSpPr>
            <a:xfrm>
              <a:off x="6455245" y="1972683"/>
              <a:ext cx="3600401" cy="448205"/>
              <a:chOff x="1708778" y="2337375"/>
              <a:chExt cx="5888665" cy="737813"/>
            </a:xfrm>
          </p:grpSpPr>
          <p:grpSp>
            <p:nvGrpSpPr>
              <p:cNvPr id="342" name="Group 2"/>
              <p:cNvGrpSpPr/>
              <p:nvPr/>
            </p:nvGrpSpPr>
            <p:grpSpPr>
              <a:xfrm>
                <a:off x="3937424" y="2360442"/>
                <a:ext cx="283144" cy="714746"/>
                <a:chOff x="3937424" y="2360442"/>
                <a:chExt cx="283144" cy="714746"/>
              </a:xfrm>
              <a:solidFill>
                <a:schemeClr val="bg1">
                  <a:lumMod val="85000"/>
                </a:schemeClr>
              </a:solidFill>
            </p:grpSpPr>
            <p:sp>
              <p:nvSpPr>
                <p:cNvPr id="382" name="Shape 3753"/>
                <p:cNvSpPr/>
                <p:nvPr/>
              </p:nvSpPr>
              <p:spPr>
                <a:xfrm>
                  <a:off x="3937424" y="2482883"/>
                  <a:ext cx="283144" cy="59230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lang="en-US" altLang="zh-CN" dirty="0">
                    <a:latin typeface="+mn-ea"/>
                  </a:endParaRPr>
                </a:p>
                <a:p>
                  <a:pPr lvl="0">
                    <a:defRPr sz="3200">
                      <a:solidFill>
                        <a:srgbClr val="FFFFFF"/>
                      </a:solidFill>
                      <a:latin typeface="Helvetica Light"/>
                      <a:ea typeface="Helvetica Light"/>
                      <a:cs typeface="Helvetica Light"/>
                      <a:sym typeface="Helvetica Light"/>
                    </a:defRPr>
                  </a:pPr>
                  <a:endParaRPr lang="en-US" altLang="zh-CN" dirty="0">
                    <a:latin typeface="+mn-ea"/>
                  </a:endParaRPr>
                </a:p>
                <a:p>
                  <a:pPr lvl="0">
                    <a:defRPr sz="3200">
                      <a:solidFill>
                        <a:srgbClr val="FFFFFF"/>
                      </a:solidFill>
                      <a:latin typeface="Helvetica Light"/>
                      <a:ea typeface="Helvetica Light"/>
                      <a:cs typeface="Helvetica Light"/>
                      <a:sym typeface="Helvetica Light"/>
                    </a:defRPr>
                  </a:pPr>
                  <a:endParaRPr dirty="0">
                    <a:latin typeface="+mn-ea"/>
                  </a:endParaRPr>
                </a:p>
              </p:txBody>
            </p:sp>
            <p:sp>
              <p:nvSpPr>
                <p:cNvPr id="383" name="Shape 3754"/>
                <p:cNvSpPr/>
                <p:nvPr/>
              </p:nvSpPr>
              <p:spPr>
                <a:xfrm>
                  <a:off x="4024655" y="2360442"/>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dirty="0">
                    <a:latin typeface="+mn-ea"/>
                  </a:endParaRPr>
                </a:p>
              </p:txBody>
            </p:sp>
          </p:grpSp>
          <p:grpSp>
            <p:nvGrpSpPr>
              <p:cNvPr id="343" name="Group 3"/>
              <p:cNvGrpSpPr/>
              <p:nvPr/>
            </p:nvGrpSpPr>
            <p:grpSpPr>
              <a:xfrm>
                <a:off x="4307472" y="2360442"/>
                <a:ext cx="283144" cy="714746"/>
                <a:chOff x="4307472" y="2360442"/>
                <a:chExt cx="283144" cy="714746"/>
              </a:xfrm>
              <a:solidFill>
                <a:schemeClr val="bg1">
                  <a:lumMod val="85000"/>
                </a:schemeClr>
              </a:solidFill>
            </p:grpSpPr>
            <p:sp>
              <p:nvSpPr>
                <p:cNvPr id="380" name="Shape 3755"/>
                <p:cNvSpPr/>
                <p:nvPr/>
              </p:nvSpPr>
              <p:spPr>
                <a:xfrm>
                  <a:off x="4307472" y="2482883"/>
                  <a:ext cx="283144" cy="59230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81" name="Shape 3756"/>
                <p:cNvSpPr/>
                <p:nvPr/>
              </p:nvSpPr>
              <p:spPr>
                <a:xfrm>
                  <a:off x="4394706" y="2360442"/>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dirty="0">
                    <a:latin typeface="+mn-ea"/>
                  </a:endParaRPr>
                </a:p>
              </p:txBody>
            </p:sp>
          </p:grpSp>
          <p:grpSp>
            <p:nvGrpSpPr>
              <p:cNvPr id="344" name="Group 4"/>
              <p:cNvGrpSpPr/>
              <p:nvPr/>
            </p:nvGrpSpPr>
            <p:grpSpPr>
              <a:xfrm>
                <a:off x="4676492" y="2360442"/>
                <a:ext cx="283145" cy="714746"/>
                <a:chOff x="4676492" y="2360442"/>
                <a:chExt cx="283145" cy="714746"/>
              </a:xfrm>
              <a:solidFill>
                <a:schemeClr val="bg1">
                  <a:lumMod val="85000"/>
                </a:schemeClr>
              </a:solidFill>
            </p:grpSpPr>
            <p:sp>
              <p:nvSpPr>
                <p:cNvPr id="378" name="Shape 3757"/>
                <p:cNvSpPr/>
                <p:nvPr/>
              </p:nvSpPr>
              <p:spPr>
                <a:xfrm>
                  <a:off x="4676492" y="2482883"/>
                  <a:ext cx="283145" cy="59230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79" name="Shape 3758"/>
                <p:cNvSpPr/>
                <p:nvPr/>
              </p:nvSpPr>
              <p:spPr>
                <a:xfrm>
                  <a:off x="4763739" y="2360442"/>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grpSp>
            <p:nvGrpSpPr>
              <p:cNvPr id="345" name="Group 5"/>
              <p:cNvGrpSpPr/>
              <p:nvPr/>
            </p:nvGrpSpPr>
            <p:grpSpPr>
              <a:xfrm>
                <a:off x="5046913" y="2360442"/>
                <a:ext cx="283145" cy="714746"/>
                <a:chOff x="5046913" y="2360442"/>
                <a:chExt cx="283145" cy="714746"/>
              </a:xfrm>
              <a:solidFill>
                <a:schemeClr val="bg1">
                  <a:lumMod val="85000"/>
                </a:schemeClr>
              </a:solidFill>
            </p:grpSpPr>
            <p:sp>
              <p:nvSpPr>
                <p:cNvPr id="376" name="Shape 3759"/>
                <p:cNvSpPr/>
                <p:nvPr/>
              </p:nvSpPr>
              <p:spPr>
                <a:xfrm>
                  <a:off x="5046913" y="2482883"/>
                  <a:ext cx="283145" cy="59230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77" name="Shape 3760"/>
                <p:cNvSpPr/>
                <p:nvPr/>
              </p:nvSpPr>
              <p:spPr>
                <a:xfrm>
                  <a:off x="5134158" y="2360442"/>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p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grpSp>
            <p:nvGrpSpPr>
              <p:cNvPr id="346" name="Group 6"/>
              <p:cNvGrpSpPr/>
              <p:nvPr/>
            </p:nvGrpSpPr>
            <p:grpSpPr>
              <a:xfrm>
                <a:off x="5415938" y="2360442"/>
                <a:ext cx="283145" cy="714746"/>
                <a:chOff x="5415938" y="2360442"/>
                <a:chExt cx="283145" cy="714746"/>
              </a:xfrm>
              <a:solidFill>
                <a:schemeClr val="bg1">
                  <a:lumMod val="85000"/>
                </a:schemeClr>
              </a:solidFill>
            </p:grpSpPr>
            <p:sp>
              <p:nvSpPr>
                <p:cNvPr id="374" name="Shape 3761"/>
                <p:cNvSpPr/>
                <p:nvPr/>
              </p:nvSpPr>
              <p:spPr>
                <a:xfrm>
                  <a:off x="5415938" y="2482883"/>
                  <a:ext cx="283145" cy="59230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FC000"/>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75" name="Shape 3762"/>
                <p:cNvSpPr/>
                <p:nvPr/>
              </p:nvSpPr>
              <p:spPr>
                <a:xfrm>
                  <a:off x="5503187" y="2360442"/>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FC000"/>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sp>
            <p:nvSpPr>
              <p:cNvPr id="347" name="Shape 3763"/>
              <p:cNvSpPr/>
              <p:nvPr/>
            </p:nvSpPr>
            <p:spPr>
              <a:xfrm>
                <a:off x="3188994" y="2459815"/>
                <a:ext cx="283144" cy="592306"/>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48" name="Shape 3764"/>
              <p:cNvSpPr/>
              <p:nvPr/>
            </p:nvSpPr>
            <p:spPr>
              <a:xfrm>
                <a:off x="3276233" y="2337375"/>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49" name="Shape 3779"/>
              <p:cNvSpPr/>
              <p:nvPr/>
            </p:nvSpPr>
            <p:spPr>
              <a:xfrm>
                <a:off x="1708778" y="2459815"/>
                <a:ext cx="283144" cy="592306"/>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50" name="Shape 3780"/>
              <p:cNvSpPr/>
              <p:nvPr/>
            </p:nvSpPr>
            <p:spPr>
              <a:xfrm>
                <a:off x="1796017" y="2337375"/>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51" name="Shape 3781"/>
              <p:cNvSpPr/>
              <p:nvPr/>
            </p:nvSpPr>
            <p:spPr>
              <a:xfrm>
                <a:off x="2077804" y="2459815"/>
                <a:ext cx="283144" cy="592306"/>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52" name="Shape 3782"/>
              <p:cNvSpPr/>
              <p:nvPr/>
            </p:nvSpPr>
            <p:spPr>
              <a:xfrm>
                <a:off x="2165043" y="2337375"/>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53" name="Shape 3783"/>
              <p:cNvSpPr/>
              <p:nvPr/>
            </p:nvSpPr>
            <p:spPr>
              <a:xfrm>
                <a:off x="2448225" y="2459815"/>
                <a:ext cx="283144" cy="592306"/>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54" name="Shape 3784"/>
              <p:cNvSpPr/>
              <p:nvPr/>
            </p:nvSpPr>
            <p:spPr>
              <a:xfrm>
                <a:off x="2535464" y="2337375"/>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55" name="Shape 3785"/>
              <p:cNvSpPr/>
              <p:nvPr/>
            </p:nvSpPr>
            <p:spPr>
              <a:xfrm>
                <a:off x="2817251" y="2459815"/>
                <a:ext cx="283144" cy="592306"/>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56" name="Shape 3786"/>
              <p:cNvSpPr/>
              <p:nvPr/>
            </p:nvSpPr>
            <p:spPr>
              <a:xfrm>
                <a:off x="2904490" y="2337375"/>
                <a:ext cx="113259" cy="11172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F1F1F1"/>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nvGrpSpPr>
              <p:cNvPr id="357" name="Group 3840"/>
              <p:cNvGrpSpPr/>
              <p:nvPr/>
            </p:nvGrpSpPr>
            <p:grpSpPr>
              <a:xfrm>
                <a:off x="3190030" y="2340527"/>
                <a:ext cx="283144" cy="714746"/>
                <a:chOff x="0" y="0"/>
                <a:chExt cx="590244" cy="1489964"/>
              </a:xfrm>
              <a:solidFill>
                <a:schemeClr val="accent1"/>
              </a:solidFill>
            </p:grpSpPr>
            <p:sp>
              <p:nvSpPr>
                <p:cNvPr id="372" name="Shape 3838"/>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73" name="Shape 3839"/>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grpSp>
            <p:nvGrpSpPr>
              <p:cNvPr id="358" name="Group 3864"/>
              <p:cNvGrpSpPr/>
              <p:nvPr/>
            </p:nvGrpSpPr>
            <p:grpSpPr>
              <a:xfrm>
                <a:off x="1709814" y="2340527"/>
                <a:ext cx="283144" cy="714746"/>
                <a:chOff x="0" y="0"/>
                <a:chExt cx="590244" cy="1489964"/>
              </a:xfrm>
              <a:solidFill>
                <a:schemeClr val="accent1"/>
              </a:solidFill>
            </p:grpSpPr>
            <p:sp>
              <p:nvSpPr>
                <p:cNvPr id="370" name="Shape 3862"/>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71" name="Shape 3863"/>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grpSp>
            <p:nvGrpSpPr>
              <p:cNvPr id="359" name="Group 3867"/>
              <p:cNvGrpSpPr/>
              <p:nvPr/>
            </p:nvGrpSpPr>
            <p:grpSpPr>
              <a:xfrm>
                <a:off x="2078840" y="2340527"/>
                <a:ext cx="283144" cy="714746"/>
                <a:chOff x="0" y="0"/>
                <a:chExt cx="590244" cy="1489964"/>
              </a:xfrm>
              <a:solidFill>
                <a:schemeClr val="accent1"/>
              </a:solidFill>
            </p:grpSpPr>
            <p:sp>
              <p:nvSpPr>
                <p:cNvPr id="368" name="Shape 3865"/>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69" name="Shape 3866"/>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grpSp>
            <p:nvGrpSpPr>
              <p:cNvPr id="360" name="Group 3870"/>
              <p:cNvGrpSpPr/>
              <p:nvPr/>
            </p:nvGrpSpPr>
            <p:grpSpPr>
              <a:xfrm>
                <a:off x="2449260" y="2340527"/>
                <a:ext cx="283145" cy="714746"/>
                <a:chOff x="0" y="0"/>
                <a:chExt cx="590244" cy="1489964"/>
              </a:xfrm>
              <a:solidFill>
                <a:schemeClr val="accent1"/>
              </a:solidFill>
            </p:grpSpPr>
            <p:sp>
              <p:nvSpPr>
                <p:cNvPr id="366" name="Shape 3868"/>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67" name="Shape 3869"/>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grpSp>
            <p:nvGrpSpPr>
              <p:cNvPr id="361" name="Group 3873"/>
              <p:cNvGrpSpPr/>
              <p:nvPr/>
            </p:nvGrpSpPr>
            <p:grpSpPr>
              <a:xfrm>
                <a:off x="2818287" y="2340527"/>
                <a:ext cx="283144" cy="714746"/>
                <a:chOff x="0" y="0"/>
                <a:chExt cx="590244" cy="1489964"/>
              </a:xfrm>
              <a:solidFill>
                <a:schemeClr val="accent1"/>
              </a:solidFill>
            </p:grpSpPr>
            <p:sp>
              <p:nvSpPr>
                <p:cNvPr id="364" name="Shape 3871"/>
                <p:cNvSpPr/>
                <p:nvPr/>
              </p:nvSpPr>
              <p:spPr>
                <a:xfrm>
                  <a:off x="0" y="255240"/>
                  <a:ext cx="590245" cy="1234725"/>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65" name="Shape 3872"/>
                <p:cNvSpPr/>
                <p:nvPr/>
              </p:nvSpPr>
              <p:spPr>
                <a:xfrm>
                  <a:off x="181859" y="0"/>
                  <a:ext cx="236100" cy="2329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sp>
            <p:nvSpPr>
              <p:cNvPr id="362" name="Shape 3908"/>
              <p:cNvSpPr/>
              <p:nvPr/>
            </p:nvSpPr>
            <p:spPr>
              <a:xfrm>
                <a:off x="5910970" y="2590983"/>
                <a:ext cx="239966" cy="19240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8640"/>
                    </a:lnTo>
                    <a:lnTo>
                      <a:pt x="0" y="8640"/>
                    </a:lnTo>
                    <a:cubicBezTo>
                      <a:pt x="0" y="8640"/>
                      <a:pt x="0" y="0"/>
                      <a:pt x="0" y="0"/>
                    </a:cubicBezTo>
                    <a:close/>
                    <a:moveTo>
                      <a:pt x="0" y="12960"/>
                    </a:moveTo>
                    <a:lnTo>
                      <a:pt x="21600" y="12960"/>
                    </a:lnTo>
                    <a:lnTo>
                      <a:pt x="21600" y="21600"/>
                    </a:lnTo>
                    <a:lnTo>
                      <a:pt x="0" y="21600"/>
                    </a:lnTo>
                    <a:cubicBezTo>
                      <a:pt x="0" y="21600"/>
                      <a:pt x="0" y="12960"/>
                      <a:pt x="0" y="12960"/>
                    </a:cubicBezTo>
                    <a:close/>
                  </a:path>
                </a:pathLst>
              </a:custGeom>
              <a:solidFill>
                <a:schemeClr val="accent2"/>
              </a:solidFill>
              <a:ln w="12700">
                <a:miter lim="400000"/>
              </a:ln>
            </p:spPr>
            <p:txBody>
              <a:bodyPr lIns="38100" tIns="38100" rIns="38100" bIns="38100" anchor="ct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63" name="Text Placeholder 2"/>
              <p:cNvSpPr txBox="1"/>
              <p:nvPr/>
            </p:nvSpPr>
            <p:spPr>
              <a:xfrm>
                <a:off x="6030953" y="2472170"/>
                <a:ext cx="1566490" cy="380992"/>
              </a:xfrm>
              <a:prstGeom prst="rect">
                <a:avLst/>
              </a:prstGeom>
              <a:noFill/>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effectLst/>
                    <a:latin typeface="Lato" panose="020F050202020403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000" kern="1200" dirty="0" smtClean="0">
                    <a:solidFill>
                      <a:schemeClr val="tx1"/>
                    </a:solidFill>
                    <a:effectLst/>
                    <a:latin typeface="Lato" panose="020F050202020403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800" kern="1200" dirty="0" smtClean="0">
                    <a:solidFill>
                      <a:schemeClr val="tx1"/>
                    </a:solidFill>
                    <a:effectLst/>
                    <a:latin typeface="Lato" panose="020F050202020403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effectLst/>
                    <a:latin typeface="Lato" panose="020F050202020403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1600" kern="1200" dirty="0">
                    <a:solidFill>
                      <a:schemeClr val="tx1"/>
                    </a:solidFill>
                    <a:effectLst/>
                    <a:latin typeface="Lato" panose="020F050202020403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tLang="zh-CN" sz="2800" b="1" dirty="0" smtClean="0">
                    <a:solidFill>
                      <a:schemeClr val="tx2"/>
                    </a:solidFill>
                    <a:latin typeface="+mn-ea"/>
                    <a:cs typeface="Raleway" panose="020B0003030101060003"/>
                  </a:rPr>
                  <a:t>10</a:t>
                </a:r>
                <a:r>
                  <a:rPr lang="en-GB" sz="2800" b="1" dirty="0" smtClean="0">
                    <a:solidFill>
                      <a:schemeClr val="tx2"/>
                    </a:solidFill>
                    <a:latin typeface="+mn-ea"/>
                    <a:cs typeface="Raleway" panose="020B0003030101060003"/>
                  </a:rPr>
                  <a:t>%</a:t>
                </a:r>
                <a:endParaRPr lang="en-GB" sz="2800" b="1" dirty="0">
                  <a:solidFill>
                    <a:schemeClr val="tx2"/>
                  </a:solidFill>
                  <a:latin typeface="+mn-ea"/>
                  <a:cs typeface="Raleway" panose="020B0003030101060003"/>
                </a:endParaRPr>
              </a:p>
            </p:txBody>
          </p:sp>
        </p:grpSp>
        <p:sp>
          <p:nvSpPr>
            <p:cNvPr id="340" name="Shape 3753"/>
            <p:cNvSpPr/>
            <p:nvPr/>
          </p:nvSpPr>
          <p:spPr>
            <a:xfrm>
              <a:off x="7591437" y="2051590"/>
              <a:ext cx="173118" cy="359812"/>
            </a:xfrm>
            <a:custGeom>
              <a:avLst/>
              <a:gdLst/>
              <a:ahLst/>
              <a:cxnLst>
                <a:cxn ang="0">
                  <a:pos x="wd2" y="hd2"/>
                </a:cxn>
                <a:cxn ang="5400000">
                  <a:pos x="wd2" y="hd2"/>
                </a:cxn>
                <a:cxn ang="10800000">
                  <a:pos x="wd2" y="hd2"/>
                </a:cxn>
                <a:cxn ang="16200000">
                  <a:pos x="wd2" y="hd2"/>
                </a:cxn>
              </a:cxnLst>
              <a:rect l="0" t="0" r="r" b="b"/>
              <a:pathLst>
                <a:path w="21600" h="21600" extrusionOk="0">
                  <a:moveTo>
                    <a:pt x="16338" y="0"/>
                  </a:moveTo>
                  <a:cubicBezTo>
                    <a:pt x="5538" y="0"/>
                    <a:pt x="5538" y="0"/>
                    <a:pt x="5538" y="0"/>
                  </a:cubicBezTo>
                  <a:cubicBezTo>
                    <a:pt x="1662" y="0"/>
                    <a:pt x="0" y="1580"/>
                    <a:pt x="0" y="2107"/>
                  </a:cubicBezTo>
                  <a:cubicBezTo>
                    <a:pt x="0" y="9746"/>
                    <a:pt x="0" y="9746"/>
                    <a:pt x="0" y="9746"/>
                  </a:cubicBezTo>
                  <a:cubicBezTo>
                    <a:pt x="0" y="10141"/>
                    <a:pt x="831" y="10537"/>
                    <a:pt x="1938" y="10537"/>
                  </a:cubicBezTo>
                  <a:cubicBezTo>
                    <a:pt x="3046" y="10537"/>
                    <a:pt x="3600" y="10141"/>
                    <a:pt x="3600" y="9746"/>
                  </a:cubicBezTo>
                  <a:cubicBezTo>
                    <a:pt x="3600" y="3424"/>
                    <a:pt x="3600" y="3424"/>
                    <a:pt x="3600" y="3424"/>
                  </a:cubicBezTo>
                  <a:cubicBezTo>
                    <a:pt x="5262" y="3424"/>
                    <a:pt x="5262" y="3424"/>
                    <a:pt x="5262" y="3424"/>
                  </a:cubicBezTo>
                  <a:cubicBezTo>
                    <a:pt x="5262" y="9483"/>
                    <a:pt x="5262" y="9483"/>
                    <a:pt x="5262" y="9483"/>
                  </a:cubicBezTo>
                  <a:cubicBezTo>
                    <a:pt x="5262" y="9483"/>
                    <a:pt x="5262" y="9615"/>
                    <a:pt x="5262" y="9746"/>
                  </a:cubicBezTo>
                  <a:cubicBezTo>
                    <a:pt x="5262" y="20283"/>
                    <a:pt x="5262" y="20283"/>
                    <a:pt x="5262" y="20283"/>
                  </a:cubicBezTo>
                  <a:cubicBezTo>
                    <a:pt x="5262" y="21073"/>
                    <a:pt x="6369" y="21600"/>
                    <a:pt x="7754" y="21600"/>
                  </a:cubicBezTo>
                  <a:cubicBezTo>
                    <a:pt x="9138" y="21600"/>
                    <a:pt x="10246" y="21073"/>
                    <a:pt x="10246" y="20283"/>
                  </a:cubicBezTo>
                  <a:cubicBezTo>
                    <a:pt x="10246" y="10932"/>
                    <a:pt x="10246" y="10932"/>
                    <a:pt x="10246" y="10932"/>
                  </a:cubicBezTo>
                  <a:cubicBezTo>
                    <a:pt x="11354" y="10932"/>
                    <a:pt x="11354" y="10932"/>
                    <a:pt x="11354" y="10932"/>
                  </a:cubicBezTo>
                  <a:cubicBezTo>
                    <a:pt x="11354" y="20283"/>
                    <a:pt x="11354" y="20283"/>
                    <a:pt x="11354" y="20283"/>
                  </a:cubicBezTo>
                  <a:cubicBezTo>
                    <a:pt x="11354" y="21073"/>
                    <a:pt x="12462" y="21600"/>
                    <a:pt x="13846" y="21600"/>
                  </a:cubicBezTo>
                  <a:cubicBezTo>
                    <a:pt x="15231" y="21600"/>
                    <a:pt x="16338" y="21073"/>
                    <a:pt x="16338" y="20283"/>
                  </a:cubicBezTo>
                  <a:cubicBezTo>
                    <a:pt x="16338" y="3424"/>
                    <a:pt x="16338" y="3424"/>
                    <a:pt x="16338" y="3424"/>
                  </a:cubicBezTo>
                  <a:cubicBezTo>
                    <a:pt x="17723" y="3424"/>
                    <a:pt x="17723" y="3424"/>
                    <a:pt x="17723" y="3424"/>
                  </a:cubicBezTo>
                  <a:cubicBezTo>
                    <a:pt x="17723" y="9746"/>
                    <a:pt x="17723" y="9746"/>
                    <a:pt x="17723" y="9746"/>
                  </a:cubicBezTo>
                  <a:cubicBezTo>
                    <a:pt x="17723" y="10141"/>
                    <a:pt x="18554" y="10537"/>
                    <a:pt x="19662" y="10537"/>
                  </a:cubicBezTo>
                  <a:cubicBezTo>
                    <a:pt x="20769" y="10537"/>
                    <a:pt x="21600" y="10141"/>
                    <a:pt x="21600" y="9746"/>
                  </a:cubicBezTo>
                  <a:cubicBezTo>
                    <a:pt x="21600" y="1976"/>
                    <a:pt x="21600" y="1976"/>
                    <a:pt x="21600" y="1976"/>
                  </a:cubicBezTo>
                  <a:cubicBezTo>
                    <a:pt x="21600" y="1317"/>
                    <a:pt x="19938" y="0"/>
                    <a:pt x="16338" y="0"/>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sp>
          <p:nvSpPr>
            <p:cNvPr id="341" name="Shape 3754"/>
            <p:cNvSpPr/>
            <p:nvPr/>
          </p:nvSpPr>
          <p:spPr>
            <a:xfrm>
              <a:off x="7644776" y="1977210"/>
              <a:ext cx="69248" cy="6787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chemeClr val="bg1">
                <a:lumMod val="85000"/>
              </a:schemeClr>
            </a:solidFill>
            <a:ln w="12700" cap="flat">
              <a:noFill/>
              <a:miter lim="400000"/>
            </a:ln>
            <a:effectLst/>
          </p:spPr>
          <p:txBody>
            <a:bodyPr wrap="square" lIns="0" tIns="0" rIns="0" bIns="0" numCol="1" anchor="t">
              <a:noAutofit/>
            </a:bodyPr>
            <a:lstStyle/>
            <a:p>
              <a:pPr lvl="0">
                <a:defRPr sz="3200">
                  <a:solidFill>
                    <a:srgbClr val="FFFFFF"/>
                  </a:solidFill>
                  <a:latin typeface="Helvetica Light"/>
                  <a:ea typeface="Helvetica Light"/>
                  <a:cs typeface="Helvetica Light"/>
                  <a:sym typeface="Helvetica Light"/>
                </a:defRPr>
              </a:pPr>
              <a:endParaRPr>
                <a:latin typeface="+mn-ea"/>
              </a:endParaRPr>
            </a:p>
          </p:txBody>
        </p:sp>
      </p:grpSp>
      <p:cxnSp>
        <p:nvCxnSpPr>
          <p:cNvPr id="384" name="直接连接符 383"/>
          <p:cNvCxnSpPr/>
          <p:nvPr/>
        </p:nvCxnSpPr>
        <p:spPr>
          <a:xfrm>
            <a:off x="7750597" y="5603808"/>
            <a:ext cx="0" cy="576717"/>
          </a:xfrm>
          <a:prstGeom prst="line">
            <a:avLst/>
          </a:prstGeom>
          <a:ln>
            <a:solidFill>
              <a:srgbClr val="B5554D"/>
            </a:solidFill>
          </a:ln>
        </p:spPr>
        <p:style>
          <a:lnRef idx="1">
            <a:schemeClr val="accent1"/>
          </a:lnRef>
          <a:fillRef idx="0">
            <a:schemeClr val="accent1"/>
          </a:fillRef>
          <a:effectRef idx="0">
            <a:schemeClr val="accent1"/>
          </a:effectRef>
          <a:fontRef idx="minor">
            <a:schemeClr val="tx1"/>
          </a:fontRef>
        </p:style>
      </p:cxnSp>
      <p:sp>
        <p:nvSpPr>
          <p:cNvPr id="385" name="椭圆 384"/>
          <p:cNvSpPr/>
          <p:nvPr/>
        </p:nvSpPr>
        <p:spPr>
          <a:xfrm>
            <a:off x="7701624" y="6267101"/>
            <a:ext cx="144016" cy="144016"/>
          </a:xfrm>
          <a:prstGeom prst="ellipse">
            <a:avLst/>
          </a:prstGeom>
          <a:solidFill>
            <a:srgbClr val="B555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cxnSp>
        <p:nvCxnSpPr>
          <p:cNvPr id="4" name="直接连接符 3"/>
          <p:cNvCxnSpPr/>
          <p:nvPr/>
        </p:nvCxnSpPr>
        <p:spPr>
          <a:xfrm flipH="1">
            <a:off x="1762614" y="3301662"/>
            <a:ext cx="634552" cy="738807"/>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387" name="直接连接符 386"/>
          <p:cNvCxnSpPr/>
          <p:nvPr/>
        </p:nvCxnSpPr>
        <p:spPr>
          <a:xfrm flipH="1" flipV="1">
            <a:off x="4050305" y="3298085"/>
            <a:ext cx="660435" cy="742384"/>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cxnSp>
        <p:nvCxnSpPr>
          <p:cNvPr id="392" name="直接连接符 391"/>
          <p:cNvCxnSpPr>
            <a:stCxn id="33" idx="1"/>
            <a:endCxn id="36" idx="3"/>
          </p:cNvCxnSpPr>
          <p:nvPr/>
        </p:nvCxnSpPr>
        <p:spPr>
          <a:xfrm flipH="1">
            <a:off x="2826417" y="5122059"/>
            <a:ext cx="1108255" cy="0"/>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sp>
        <p:nvSpPr>
          <p:cNvPr id="395" name="文本框 9"/>
          <p:cNvSpPr txBox="1"/>
          <p:nvPr/>
        </p:nvSpPr>
        <p:spPr>
          <a:xfrm>
            <a:off x="6642403" y="5639459"/>
            <a:ext cx="1111837" cy="458908"/>
          </a:xfrm>
          <a:prstGeom prst="rect">
            <a:avLst/>
          </a:prstGeom>
          <a:noFill/>
        </p:spPr>
        <p:txBody>
          <a:bodyPr wrap="square" rtlCol="0">
            <a:spAutoFit/>
          </a:bodyPr>
          <a:lstStyle/>
          <a:p>
            <a:pPr algn="r">
              <a:lnSpc>
                <a:spcPct val="150000"/>
              </a:lnSpc>
            </a:pPr>
            <a:r>
              <a:rPr lang="zh-CN" altLang="en-US" b="1" dirty="0" smtClean="0">
                <a:solidFill>
                  <a:schemeClr val="accent2"/>
                </a:solidFill>
                <a:latin typeface="微软雅黑" panose="020B0503020204020204" pitchFamily="34" charset="-122"/>
                <a:ea typeface="微软雅黑" panose="020B0503020204020204" pitchFamily="34" charset="-122"/>
              </a:rPr>
              <a:t>职介</a:t>
            </a:r>
            <a:endParaRPr lang="zh-CN" altLang="en-US" b="1" dirty="0">
              <a:solidFill>
                <a:schemeClr val="accent2"/>
              </a:solidFill>
              <a:latin typeface="微软雅黑" panose="020B0503020204020204" pitchFamily="34" charset="-122"/>
              <a:ea typeface="微软雅黑" panose="020B0503020204020204" pitchFamily="34" charset="-122"/>
            </a:endParaRPr>
          </a:p>
        </p:txBody>
      </p:sp>
      <p:sp>
        <p:nvSpPr>
          <p:cNvPr id="396" name="TextBox 17"/>
          <p:cNvSpPr txBox="1"/>
          <p:nvPr/>
        </p:nvSpPr>
        <p:spPr>
          <a:xfrm>
            <a:off x="2422798" y="3981123"/>
            <a:ext cx="1637056" cy="400110"/>
          </a:xfrm>
          <a:prstGeom prst="rect">
            <a:avLst/>
          </a:prstGeom>
          <a:noFill/>
        </p:spPr>
        <p:txBody>
          <a:bodyPr wrap="square" rtlCol="0">
            <a:spAutoFit/>
          </a:bodyPr>
          <a:lstStyle/>
          <a:p>
            <a:pPr algn="ctr"/>
            <a:r>
              <a:rPr lang="zh-CN" altLang="en-US" sz="2000" b="1" dirty="0">
                <a:solidFill>
                  <a:schemeClr val="accent2"/>
                </a:solidFill>
                <a:latin typeface="微软雅黑" panose="020B0503020204020204" pitchFamily="34" charset="-122"/>
                <a:ea typeface="微软雅黑" panose="020B0503020204020204" pitchFamily="34" charset="-122"/>
              </a:rPr>
              <a:t>招聘能力</a:t>
            </a:r>
            <a:endParaRPr lang="en-US" altLang="zh-CN" sz="2000" b="1" dirty="0">
              <a:solidFill>
                <a:schemeClr val="accent2"/>
              </a:solidFill>
              <a:latin typeface="微软雅黑" panose="020B0503020204020204" pitchFamily="34" charset="-122"/>
              <a:ea typeface="微软雅黑" panose="020B0503020204020204" pitchFamily="34" charset="-122"/>
            </a:endParaRPr>
          </a:p>
        </p:txBody>
      </p:sp>
      <p:sp>
        <p:nvSpPr>
          <p:cNvPr id="404" name="标题 4"/>
          <p:cNvSpPr txBox="1"/>
          <p:nvPr/>
        </p:nvSpPr>
        <p:spPr>
          <a:xfrm>
            <a:off x="226554" y="363133"/>
            <a:ext cx="2016224" cy="4015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和君</a:t>
            </a:r>
            <a:endParaRPr lang="en-US" altLang="zh-CN" sz="2400" b="1" dirty="0">
              <a:solidFill>
                <a:schemeClr val="bg1"/>
              </a:solidFill>
              <a:latin typeface="微软雅黑" panose="020B0503020204020204" pitchFamily="34" charset="-122"/>
              <a:ea typeface="微软雅黑" panose="020B0503020204020204" pitchFamily="34" charset="-122"/>
            </a:endParaRPr>
          </a:p>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纵达</a:t>
            </a:r>
            <a:endParaRPr lang="en-US" altLang="zh-CN" sz="1200" dirty="0">
              <a:solidFill>
                <a:schemeClr val="bg1"/>
              </a:solidFill>
              <a:latin typeface="微软雅黑" panose="020B0503020204020204" pitchFamily="34" charset="-122"/>
              <a:ea typeface="微软雅黑" panose="020B0503020204020204" pitchFamily="34" charset="-122"/>
            </a:endParaRPr>
          </a:p>
        </p:txBody>
      </p:sp>
      <p:sp>
        <p:nvSpPr>
          <p:cNvPr id="282" name="TextBox 8"/>
          <p:cNvSpPr txBox="1"/>
          <p:nvPr/>
        </p:nvSpPr>
        <p:spPr>
          <a:xfrm>
            <a:off x="5159102"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集团简介</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283" name="直接连接符 282"/>
          <p:cNvCxnSpPr/>
          <p:nvPr/>
        </p:nvCxnSpPr>
        <p:spPr>
          <a:xfrm>
            <a:off x="6599262"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00" name="TextBox 10"/>
          <p:cNvSpPr txBox="1"/>
          <p:nvPr/>
        </p:nvSpPr>
        <p:spPr>
          <a:xfrm>
            <a:off x="6815286"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产品服务</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328" name="直接连接符 327"/>
          <p:cNvCxnSpPr/>
          <p:nvPr/>
        </p:nvCxnSpPr>
        <p:spPr>
          <a:xfrm>
            <a:off x="8255446"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29" name="TextBox 12"/>
          <p:cNvSpPr txBox="1"/>
          <p:nvPr/>
        </p:nvSpPr>
        <p:spPr>
          <a:xfrm>
            <a:off x="10055646" y="116632"/>
            <a:ext cx="1637056" cy="400110"/>
          </a:xfrm>
          <a:prstGeom prst="rect">
            <a:avLst/>
          </a:prstGeom>
          <a:noFill/>
        </p:spPr>
        <p:txBody>
          <a:bodyPr wrap="square" rtlCol="0">
            <a:spAutoFit/>
          </a:bodyPr>
          <a:lstStyle/>
          <a:p>
            <a:pPr algn="ctr"/>
            <a:r>
              <a:rPr lang="zh-CN" altLang="en-US" sz="2000" b="1" dirty="0">
                <a:solidFill>
                  <a:schemeClr val="bg1">
                    <a:lumMod val="65000"/>
                  </a:schemeClr>
                </a:solidFill>
                <a:latin typeface="微软雅黑" panose="020B0503020204020204" pitchFamily="34" charset="-122"/>
                <a:ea typeface="微软雅黑" panose="020B0503020204020204" pitchFamily="34" charset="-122"/>
              </a:rPr>
              <a:t>运营基地</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386" name="直接连接符 385"/>
          <p:cNvCxnSpPr/>
          <p:nvPr/>
        </p:nvCxnSpPr>
        <p:spPr>
          <a:xfrm>
            <a:off x="9911630"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88" name="TextBox 15"/>
          <p:cNvSpPr txBox="1"/>
          <p:nvPr/>
        </p:nvSpPr>
        <p:spPr>
          <a:xfrm>
            <a:off x="8255446" y="116632"/>
            <a:ext cx="1637056" cy="400110"/>
          </a:xfrm>
          <a:prstGeom prst="rect">
            <a:avLst/>
          </a:prstGeom>
          <a:noFill/>
        </p:spPr>
        <p:txBody>
          <a:bodyPr wrap="square" rtlCol="0">
            <a:spAutoFit/>
          </a:bodyPr>
          <a:lstStyle/>
          <a:p>
            <a:pPr algn="ctr"/>
            <a:r>
              <a:rPr lang="zh-CN" altLang="en-US" sz="2000" b="1" dirty="0" smtClean="0">
                <a:solidFill>
                  <a:srgbClr val="F8931D"/>
                </a:solidFill>
                <a:latin typeface="微软雅黑" panose="020B0503020204020204" pitchFamily="34" charset="-122"/>
                <a:ea typeface="微软雅黑" panose="020B0503020204020204" pitchFamily="34" charset="-122"/>
              </a:rPr>
              <a:t>运营体系</a:t>
            </a:r>
            <a:endParaRPr lang="en-US" sz="2000" b="1" dirty="0">
              <a:solidFill>
                <a:srgbClr val="F8931D"/>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2000"/>
    </mc:Choice>
    <mc:Fallback>
      <p:transition advTm="2000"/>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0" y="-1"/>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550590" y="-603448"/>
            <a:ext cx="1368153" cy="183418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17"/>
          <p:cNvSpPr txBox="1"/>
          <p:nvPr/>
        </p:nvSpPr>
        <p:spPr>
          <a:xfrm>
            <a:off x="1937870" y="724634"/>
            <a:ext cx="1637056" cy="400110"/>
          </a:xfrm>
          <a:prstGeom prst="rect">
            <a:avLst/>
          </a:prstGeom>
          <a:noFill/>
        </p:spPr>
        <p:txBody>
          <a:bodyPr wrap="square" rtlCol="0">
            <a:spAutoFit/>
          </a:bodyPr>
          <a:lstStyle/>
          <a:p>
            <a:r>
              <a:rPr lang="zh-CN" altLang="en-US" sz="2000" b="1" dirty="0">
                <a:solidFill>
                  <a:schemeClr val="accent2"/>
                </a:solidFill>
                <a:latin typeface="微软雅黑" panose="020B0503020204020204" pitchFamily="34" charset="-122"/>
                <a:ea typeface="微软雅黑" panose="020B0503020204020204" pitchFamily="34" charset="-122"/>
              </a:rPr>
              <a:t>信息安全</a:t>
            </a:r>
            <a:endParaRPr lang="en-US" sz="2000" b="1" dirty="0">
              <a:solidFill>
                <a:schemeClr val="accent2"/>
              </a:solidFill>
              <a:latin typeface="微软雅黑" panose="020B0503020204020204" pitchFamily="34" charset="-122"/>
              <a:ea typeface="微软雅黑" panose="020B0503020204020204" pitchFamily="34" charset="-122"/>
            </a:endParaRPr>
          </a:p>
        </p:txBody>
      </p:sp>
      <p:sp>
        <p:nvSpPr>
          <p:cNvPr id="19" name="空心弧 18"/>
          <p:cNvSpPr/>
          <p:nvPr/>
        </p:nvSpPr>
        <p:spPr>
          <a:xfrm rot="5400000">
            <a:off x="2452436" y="2397256"/>
            <a:ext cx="3282148" cy="3053392"/>
          </a:xfrm>
          <a:prstGeom prst="blockArc">
            <a:avLst>
              <a:gd name="adj1" fmla="val 10897210"/>
              <a:gd name="adj2" fmla="val 6953"/>
              <a:gd name="adj3" fmla="val 1246"/>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zh-CN" altLang="en-US" sz="2490" b="0" i="0" u="none" strike="noStrike" kern="1200" cap="none" spc="0" normalizeH="0" baseline="0" noProof="0">
              <a:ln>
                <a:noFill/>
              </a:ln>
              <a:solidFill>
                <a:prstClr val="black"/>
              </a:solidFill>
              <a:effectLst/>
              <a:uLnTx/>
              <a:uFillTx/>
              <a:latin typeface="+mj-ea"/>
              <a:ea typeface="+mj-ea"/>
              <a:cs typeface="Arial" panose="020B0604020202020204" pitchFamily="34" charset="0"/>
            </a:endParaRPr>
          </a:p>
        </p:txBody>
      </p:sp>
      <p:cxnSp>
        <p:nvCxnSpPr>
          <p:cNvPr id="20" name="直接连接符 19"/>
          <p:cNvCxnSpPr/>
          <p:nvPr/>
        </p:nvCxnSpPr>
        <p:spPr bwMode="auto">
          <a:xfrm flipV="1">
            <a:off x="4704021" y="2617036"/>
            <a:ext cx="1505147" cy="1"/>
          </a:xfrm>
          <a:prstGeom prst="line">
            <a:avLst/>
          </a:prstGeom>
          <a:ln w="12700">
            <a:solidFill>
              <a:srgbClr val="9DA8B1"/>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bwMode="auto">
          <a:xfrm flipV="1">
            <a:off x="4753304" y="5407861"/>
            <a:ext cx="1503489" cy="1"/>
          </a:xfrm>
          <a:prstGeom prst="line">
            <a:avLst/>
          </a:prstGeom>
          <a:ln w="12700">
            <a:solidFill>
              <a:srgbClr val="9DA8B1"/>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bwMode="auto">
          <a:xfrm flipV="1">
            <a:off x="5580329" y="3563186"/>
            <a:ext cx="1392426" cy="1"/>
          </a:xfrm>
          <a:prstGeom prst="line">
            <a:avLst/>
          </a:prstGeom>
          <a:ln w="12700">
            <a:solidFill>
              <a:srgbClr val="9DA8B1"/>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a:endCxn id="62" idx="2"/>
          </p:cNvCxnSpPr>
          <p:nvPr/>
        </p:nvCxnSpPr>
        <p:spPr bwMode="auto">
          <a:xfrm flipV="1">
            <a:off x="5494793" y="4529255"/>
            <a:ext cx="1404027" cy="18181"/>
          </a:xfrm>
          <a:prstGeom prst="line">
            <a:avLst/>
          </a:prstGeom>
          <a:ln w="12700">
            <a:solidFill>
              <a:srgbClr val="9DA8B1"/>
            </a:solidFill>
          </a:ln>
        </p:spPr>
        <p:style>
          <a:lnRef idx="1">
            <a:schemeClr val="accent1"/>
          </a:lnRef>
          <a:fillRef idx="0">
            <a:schemeClr val="accent1"/>
          </a:fillRef>
          <a:effectRef idx="0">
            <a:schemeClr val="accent1"/>
          </a:effectRef>
          <a:fontRef idx="minor">
            <a:schemeClr val="tx1"/>
          </a:fontRef>
        </p:style>
      </p:cxnSp>
      <p:sp>
        <p:nvSpPr>
          <p:cNvPr id="31" name="矩形 30"/>
          <p:cNvSpPr/>
          <p:nvPr/>
        </p:nvSpPr>
        <p:spPr>
          <a:xfrm>
            <a:off x="7117246" y="2406991"/>
            <a:ext cx="1049812" cy="338546"/>
          </a:xfrm>
          <a:prstGeom prst="rect">
            <a:avLst/>
          </a:prstGeom>
        </p:spPr>
        <p:txBody>
          <a:bodyPr wrap="square" lIns="91431" tIns="45716" rIns="91431" bIns="45716">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6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rPr>
              <a:t>网络安全</a:t>
            </a:r>
            <a:endParaRPr kumimoji="0" lang="zh-CN" altLang="en-US" sz="16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endParaRPr>
          </a:p>
        </p:txBody>
      </p:sp>
      <p:sp>
        <p:nvSpPr>
          <p:cNvPr id="32" name="矩形 47"/>
          <p:cNvSpPr/>
          <p:nvPr/>
        </p:nvSpPr>
        <p:spPr>
          <a:xfrm>
            <a:off x="8243417" y="1919605"/>
            <a:ext cx="977717" cy="1070734"/>
          </a:xfrm>
          <a:prstGeom prst="rect">
            <a:avLst/>
          </a:prstGeom>
          <a:noFill/>
          <a:ln w="9525">
            <a:noFill/>
          </a:ln>
        </p:spPr>
        <p:txBody>
          <a:bodyPr wrap="square" lIns="91431" tIns="45716" rIns="91431" bIns="45716" anchor="t">
            <a:spAutoFit/>
          </a:bodyPr>
          <a:lstStyle/>
          <a:p>
            <a:pPr lvl="0" indent="0">
              <a:lnSpc>
                <a:spcPct val="120000"/>
              </a:lnSpc>
              <a:spcBef>
                <a:spcPct val="20000"/>
              </a:spcBef>
            </a:pPr>
            <a:r>
              <a:rPr lang="zh-CN" altLang="en-US" sz="1200" dirty="0">
                <a:solidFill>
                  <a:schemeClr val="bg1">
                    <a:lumMod val="50000"/>
                  </a:schemeClr>
                </a:solidFill>
                <a:latin typeface="微软雅黑" panose="020B0503020204020204" pitchFamily="34" charset="-122"/>
                <a:ea typeface="微软雅黑" panose="020B0503020204020204" pitchFamily="34" charset="-122"/>
                <a:sym typeface="Calibri" panose="020F0502020204030204" charset="0"/>
              </a:rPr>
              <a:t>使用策略</a:t>
            </a:r>
            <a:endParaRPr lang="zh-CN" altLang="en-US" sz="1200" dirty="0">
              <a:solidFill>
                <a:schemeClr val="bg1">
                  <a:lumMod val="50000"/>
                </a:schemeClr>
              </a:solidFill>
              <a:latin typeface="微软雅黑" panose="020B0503020204020204" pitchFamily="34" charset="-122"/>
              <a:ea typeface="微软雅黑" panose="020B0503020204020204" pitchFamily="34" charset="-122"/>
              <a:sym typeface="Calibri" panose="020F0502020204030204" charset="0"/>
            </a:endParaRPr>
          </a:p>
          <a:p>
            <a:pPr lvl="0" indent="0">
              <a:lnSpc>
                <a:spcPct val="120000"/>
              </a:lnSpc>
              <a:spcBef>
                <a:spcPct val="20000"/>
              </a:spcBef>
            </a:pPr>
            <a:r>
              <a:rPr lang="zh-CN" altLang="en-US" sz="1200" dirty="0">
                <a:solidFill>
                  <a:schemeClr val="bg1">
                    <a:lumMod val="50000"/>
                  </a:schemeClr>
                </a:solidFill>
                <a:latin typeface="微软雅黑" panose="020B0503020204020204" pitchFamily="34" charset="-122"/>
                <a:ea typeface="微软雅黑" panose="020B0503020204020204" pitchFamily="34" charset="-122"/>
                <a:sym typeface="Calibri" panose="020F0502020204030204" charset="0"/>
              </a:rPr>
              <a:t>机房隔离</a:t>
            </a:r>
            <a:endParaRPr lang="zh-CN" altLang="en-US" sz="1200" dirty="0">
              <a:solidFill>
                <a:schemeClr val="bg1">
                  <a:lumMod val="50000"/>
                </a:schemeClr>
              </a:solidFill>
              <a:latin typeface="微软雅黑" panose="020B0503020204020204" pitchFamily="34" charset="-122"/>
              <a:ea typeface="微软雅黑" panose="020B0503020204020204" pitchFamily="34" charset="-122"/>
              <a:sym typeface="Calibri" panose="020F0502020204030204" charset="0"/>
            </a:endParaRPr>
          </a:p>
          <a:p>
            <a:pPr lvl="0" indent="0">
              <a:lnSpc>
                <a:spcPct val="120000"/>
              </a:lnSpc>
              <a:spcBef>
                <a:spcPct val="20000"/>
              </a:spcBef>
            </a:pPr>
            <a:r>
              <a:rPr lang="zh-CN" altLang="en-US" sz="1200" dirty="0">
                <a:solidFill>
                  <a:schemeClr val="bg1">
                    <a:lumMod val="50000"/>
                  </a:schemeClr>
                </a:solidFill>
                <a:latin typeface="微软雅黑" panose="020B0503020204020204" pitchFamily="34" charset="-122"/>
                <a:ea typeface="微软雅黑" panose="020B0503020204020204" pitchFamily="34" charset="-122"/>
                <a:sym typeface="Calibri" panose="020F0502020204030204" charset="0"/>
              </a:rPr>
              <a:t>联网控制</a:t>
            </a:r>
            <a:endParaRPr lang="zh-CN" altLang="en-US" sz="1200" dirty="0">
              <a:solidFill>
                <a:schemeClr val="bg1">
                  <a:lumMod val="50000"/>
                </a:schemeClr>
              </a:solidFill>
              <a:latin typeface="微软雅黑" panose="020B0503020204020204" pitchFamily="34" charset="-122"/>
              <a:ea typeface="微软雅黑" panose="020B0503020204020204" pitchFamily="34" charset="-122"/>
              <a:sym typeface="Calibri" panose="020F0502020204030204" charset="0"/>
            </a:endParaRPr>
          </a:p>
          <a:p>
            <a:pPr lvl="0" indent="0">
              <a:lnSpc>
                <a:spcPct val="120000"/>
              </a:lnSpc>
              <a:spcBef>
                <a:spcPct val="20000"/>
              </a:spcBef>
            </a:pPr>
            <a:r>
              <a:rPr lang="zh-CN" altLang="en-US" sz="1200" dirty="0">
                <a:solidFill>
                  <a:schemeClr val="bg1">
                    <a:lumMod val="50000"/>
                  </a:schemeClr>
                </a:solidFill>
                <a:latin typeface="微软雅黑" panose="020B0503020204020204" pitchFamily="34" charset="-122"/>
                <a:ea typeface="微软雅黑" panose="020B0503020204020204" pitchFamily="34" charset="-122"/>
                <a:sym typeface="Calibri" panose="020F0502020204030204" charset="0"/>
              </a:rPr>
              <a:t>路由限制</a:t>
            </a:r>
            <a:endParaRPr lang="zh-CN" altLang="en-US" sz="1200" dirty="0">
              <a:solidFill>
                <a:schemeClr val="bg1">
                  <a:lumMod val="50000"/>
                </a:schemeClr>
              </a:solidFill>
              <a:latin typeface="微软雅黑" panose="020B0503020204020204" pitchFamily="34" charset="-122"/>
              <a:ea typeface="微软雅黑" panose="020B0503020204020204" pitchFamily="34" charset="-122"/>
              <a:sym typeface="Calibri" panose="020F0502020204030204" charset="0"/>
            </a:endParaRPr>
          </a:p>
        </p:txBody>
      </p:sp>
      <p:grpSp>
        <p:nvGrpSpPr>
          <p:cNvPr id="33" name="组合 10"/>
          <p:cNvGrpSpPr/>
          <p:nvPr/>
        </p:nvGrpSpPr>
        <p:grpSpPr>
          <a:xfrm>
            <a:off x="2243182" y="2614789"/>
            <a:ext cx="2717034" cy="2717034"/>
            <a:chOff x="1103084" y="2155824"/>
            <a:chExt cx="3176815" cy="3176815"/>
          </a:xfrm>
        </p:grpSpPr>
        <p:sp>
          <p:nvSpPr>
            <p:cNvPr id="34" name="椭圆 33"/>
            <p:cNvSpPr/>
            <p:nvPr/>
          </p:nvSpPr>
          <p:spPr>
            <a:xfrm>
              <a:off x="1103084" y="2155824"/>
              <a:ext cx="3176815" cy="3176815"/>
            </a:xfrm>
            <a:prstGeom prst="ellipse">
              <a:avLst/>
            </a:prstGeom>
            <a:solidFill>
              <a:srgbClr val="CCD0D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mj-ea"/>
                <a:ea typeface="+mj-ea"/>
                <a:cs typeface="Arial" panose="020B0604020202020204" pitchFamily="34" charset="0"/>
              </a:endParaRPr>
            </a:p>
          </p:txBody>
        </p:sp>
        <p:sp>
          <p:nvSpPr>
            <p:cNvPr id="35" name="椭圆 34"/>
            <p:cNvSpPr/>
            <p:nvPr/>
          </p:nvSpPr>
          <p:spPr>
            <a:xfrm>
              <a:off x="1281790" y="2334530"/>
              <a:ext cx="2819403" cy="2819403"/>
            </a:xfrm>
            <a:prstGeom prst="ellipse">
              <a:avLst/>
            </a:prstGeom>
            <a:blipFill dpi="0" rotWithShape="1">
              <a:blip r:embed="rId1" cstate="print"/>
              <a:srcRect/>
              <a:stretch>
                <a:fillRect l="-20000" r="-20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3765"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mj-ea"/>
                <a:ea typeface="+mj-ea"/>
                <a:cs typeface="Arial" panose="020B0604020202020204" pitchFamily="34" charset="0"/>
              </a:endParaRPr>
            </a:p>
          </p:txBody>
        </p:sp>
      </p:grpSp>
      <p:sp>
        <p:nvSpPr>
          <p:cNvPr id="36" name="椭圆 35"/>
          <p:cNvSpPr/>
          <p:nvPr/>
        </p:nvSpPr>
        <p:spPr>
          <a:xfrm>
            <a:off x="4524225" y="2384654"/>
            <a:ext cx="389548" cy="389548"/>
          </a:xfrm>
          <a:prstGeom prst="ellipse">
            <a:avLst/>
          </a:prstGeom>
          <a:solidFill>
            <a:schemeClr val="accent1"/>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1</a:t>
            </a: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37" name="椭圆 36"/>
          <p:cNvSpPr/>
          <p:nvPr/>
        </p:nvSpPr>
        <p:spPr>
          <a:xfrm>
            <a:off x="5316388" y="3345092"/>
            <a:ext cx="389548" cy="389548"/>
          </a:xfrm>
          <a:prstGeom prst="ellipse">
            <a:avLst/>
          </a:prstGeom>
          <a:solidFill>
            <a:schemeClr val="accent2"/>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2</a:t>
            </a: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38" name="椭圆 37"/>
          <p:cNvSpPr/>
          <p:nvPr/>
        </p:nvSpPr>
        <p:spPr>
          <a:xfrm>
            <a:off x="5295750" y="4327754"/>
            <a:ext cx="389548" cy="389548"/>
          </a:xfrm>
          <a:prstGeom prst="ellipse">
            <a:avLst/>
          </a:prstGeom>
          <a:solidFill>
            <a:schemeClr val="accent3"/>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3</a:t>
            </a: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sp>
        <p:nvSpPr>
          <p:cNvPr id="39" name="椭圆 38"/>
          <p:cNvSpPr/>
          <p:nvPr/>
        </p:nvSpPr>
        <p:spPr>
          <a:xfrm>
            <a:off x="4524225" y="5177067"/>
            <a:ext cx="389548" cy="389548"/>
          </a:xfrm>
          <a:prstGeom prst="ellipse">
            <a:avLst/>
          </a:prstGeom>
          <a:solidFill>
            <a:schemeClr val="accent4"/>
          </a:solidFill>
          <a:ln>
            <a:noFill/>
          </a:ln>
          <a:effectLst>
            <a:outerShdw blurRad="254000" dist="127000" dir="8100000" algn="tr"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rPr>
              <a:t>4</a:t>
            </a:r>
            <a:endParaRPr kumimoji="0" lang="zh-CN" altLang="en-US" sz="18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endParaRPr>
          </a:p>
        </p:txBody>
      </p:sp>
      <p:grpSp>
        <p:nvGrpSpPr>
          <p:cNvPr id="40" name="组合 17"/>
          <p:cNvGrpSpPr/>
          <p:nvPr/>
        </p:nvGrpSpPr>
        <p:grpSpPr>
          <a:xfrm>
            <a:off x="6152171" y="2152051"/>
            <a:ext cx="896788" cy="896788"/>
            <a:chOff x="3989630" y="984316"/>
            <a:chExt cx="858956" cy="858956"/>
          </a:xfrm>
        </p:grpSpPr>
        <p:grpSp>
          <p:nvGrpSpPr>
            <p:cNvPr id="41" name="组合 18"/>
            <p:cNvGrpSpPr/>
            <p:nvPr/>
          </p:nvGrpSpPr>
          <p:grpSpPr>
            <a:xfrm>
              <a:off x="3989630" y="984316"/>
              <a:ext cx="858956" cy="858956"/>
              <a:chOff x="304800" y="673100"/>
              <a:chExt cx="4000500" cy="4000500"/>
            </a:xfrm>
            <a:effectLst>
              <a:outerShdw blurRad="444500" dist="254000" dir="8100000" algn="tr" rotWithShape="0">
                <a:prstClr val="black">
                  <a:alpha val="50000"/>
                </a:prstClr>
              </a:outerShdw>
            </a:effectLst>
          </p:grpSpPr>
          <p:sp>
            <p:nvSpPr>
              <p:cNvPr id="45" name="同心圆 2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mj-ea"/>
                  <a:ea typeface="+mj-ea"/>
                  <a:cs typeface="+mn-cs"/>
                </a:endParaRPr>
              </a:p>
            </p:txBody>
          </p:sp>
          <p:sp>
            <p:nvSpPr>
              <p:cNvPr id="46" name="椭圆 45"/>
              <p:cNvSpPr/>
              <p:nvPr/>
            </p:nvSpPr>
            <p:spPr>
              <a:xfrm>
                <a:off x="392112" y="760412"/>
                <a:ext cx="3825876" cy="3825876"/>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mj-ea"/>
                  <a:ea typeface="+mj-ea"/>
                  <a:cs typeface="+mn-cs"/>
                </a:endParaRPr>
              </a:p>
            </p:txBody>
          </p:sp>
        </p:grpSp>
        <p:grpSp>
          <p:nvGrpSpPr>
            <p:cNvPr id="42" name="组合 54"/>
            <p:cNvGrpSpPr>
              <a:grpSpLocks noChangeAspect="1"/>
            </p:cNvGrpSpPr>
            <p:nvPr/>
          </p:nvGrpSpPr>
          <p:grpSpPr>
            <a:xfrm>
              <a:off x="4230408" y="1145668"/>
              <a:ext cx="389996" cy="469766"/>
              <a:chOff x="3452849" y="2667439"/>
              <a:chExt cx="239345" cy="288607"/>
            </a:xfrm>
          </p:grpSpPr>
          <p:sp>
            <p:nvSpPr>
              <p:cNvPr id="43" name="Freeform 846"/>
              <p:cNvSpPr/>
              <p:nvPr/>
            </p:nvSpPr>
            <p:spPr bwMode="auto">
              <a:xfrm>
                <a:off x="3453190" y="2722429"/>
                <a:ext cx="238728" cy="233129"/>
              </a:xfrm>
              <a:custGeom>
                <a:avLst/>
                <a:gdLst>
                  <a:gd name="T0" fmla="*/ 29 w 48"/>
                  <a:gd name="T1" fmla="*/ 0 h 47"/>
                  <a:gd name="T2" fmla="*/ 29 w 48"/>
                  <a:gd name="T3" fmla="*/ 7 h 47"/>
                  <a:gd name="T4" fmla="*/ 41 w 48"/>
                  <a:gd name="T5" fmla="*/ 23 h 47"/>
                  <a:gd name="T6" fmla="*/ 24 w 48"/>
                  <a:gd name="T7" fmla="*/ 41 h 47"/>
                  <a:gd name="T8" fmla="*/ 6 w 48"/>
                  <a:gd name="T9" fmla="*/ 23 h 47"/>
                  <a:gd name="T10" fmla="*/ 18 w 48"/>
                  <a:gd name="T11" fmla="*/ 7 h 47"/>
                  <a:gd name="T12" fmla="*/ 18 w 48"/>
                  <a:gd name="T13" fmla="*/ 0 h 47"/>
                  <a:gd name="T14" fmla="*/ 0 w 48"/>
                  <a:gd name="T15" fmla="*/ 23 h 47"/>
                  <a:gd name="T16" fmla="*/ 24 w 48"/>
                  <a:gd name="T17" fmla="*/ 47 h 47"/>
                  <a:gd name="T18" fmla="*/ 48 w 48"/>
                  <a:gd name="T19" fmla="*/ 23 h 47"/>
                  <a:gd name="T20" fmla="*/ 29 w 48"/>
                  <a:gd name="T2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47">
                    <a:moveTo>
                      <a:pt x="29" y="0"/>
                    </a:moveTo>
                    <a:cubicBezTo>
                      <a:pt x="29" y="7"/>
                      <a:pt x="29" y="7"/>
                      <a:pt x="29" y="7"/>
                    </a:cubicBezTo>
                    <a:cubicBezTo>
                      <a:pt x="36" y="9"/>
                      <a:pt x="41" y="16"/>
                      <a:pt x="41" y="23"/>
                    </a:cubicBezTo>
                    <a:cubicBezTo>
                      <a:pt x="41" y="33"/>
                      <a:pt x="33" y="41"/>
                      <a:pt x="24" y="41"/>
                    </a:cubicBezTo>
                    <a:cubicBezTo>
                      <a:pt x="14" y="41"/>
                      <a:pt x="6" y="33"/>
                      <a:pt x="6" y="23"/>
                    </a:cubicBezTo>
                    <a:cubicBezTo>
                      <a:pt x="6" y="16"/>
                      <a:pt x="11" y="9"/>
                      <a:pt x="18" y="7"/>
                    </a:cubicBezTo>
                    <a:cubicBezTo>
                      <a:pt x="18" y="0"/>
                      <a:pt x="18" y="0"/>
                      <a:pt x="18" y="0"/>
                    </a:cubicBezTo>
                    <a:cubicBezTo>
                      <a:pt x="7" y="2"/>
                      <a:pt x="0" y="12"/>
                      <a:pt x="0" y="23"/>
                    </a:cubicBezTo>
                    <a:cubicBezTo>
                      <a:pt x="0" y="37"/>
                      <a:pt x="10" y="47"/>
                      <a:pt x="24" y="47"/>
                    </a:cubicBezTo>
                    <a:cubicBezTo>
                      <a:pt x="37" y="47"/>
                      <a:pt x="48" y="37"/>
                      <a:pt x="48" y="23"/>
                    </a:cubicBezTo>
                    <a:cubicBezTo>
                      <a:pt x="48" y="12"/>
                      <a:pt x="40" y="2"/>
                      <a:pt x="29" y="0"/>
                    </a:cubicBezTo>
                    <a:close/>
                  </a:path>
                </a:pathLst>
              </a:custGeom>
              <a:solidFill>
                <a:schemeClr val="accent1"/>
              </a:solidFill>
              <a:ln>
                <a:noFill/>
              </a:ln>
            </p:spPr>
            <p:txBody>
              <a:bodyPr lIns="121920" tIns="60960" rIns="121920" bIns="60960"/>
              <a:lstStyle/>
              <a:p>
                <a:pPr marL="0" marR="0" lvl="0" indent="0" algn="l" defTabSz="913765" rtl="0" eaLnBrk="1" fontAlgn="auto" latinLnBrk="0" hangingPunct="1">
                  <a:lnSpc>
                    <a:spcPct val="100000"/>
                  </a:lnSpc>
                  <a:spcBef>
                    <a:spcPts val="0"/>
                  </a:spcBef>
                  <a:spcAft>
                    <a:spcPts val="0"/>
                  </a:spcAft>
                  <a:buClrTx/>
                  <a:buSzTx/>
                  <a:buFontTx/>
                  <a:buNone/>
                  <a:defRPr/>
                </a:pPr>
                <a:endParaRPr kumimoji="0" lang="zh-CN" altLang="en-US" sz="2490" b="0" i="0" u="none" strike="noStrike" kern="1200" cap="none" spc="0" normalizeH="0" baseline="0" noProof="0">
                  <a:ln>
                    <a:noFill/>
                  </a:ln>
                  <a:solidFill>
                    <a:prstClr val="black"/>
                  </a:solidFill>
                  <a:effectLst/>
                  <a:uLnTx/>
                  <a:uFillTx/>
                  <a:latin typeface="+mj-ea"/>
                  <a:ea typeface="+mj-ea"/>
                  <a:cs typeface="Arial" panose="020B0604020202020204" pitchFamily="34" charset="0"/>
                </a:endParaRPr>
              </a:p>
            </p:txBody>
          </p:sp>
          <p:sp>
            <p:nvSpPr>
              <p:cNvPr id="44" name="Freeform 847"/>
              <p:cNvSpPr/>
              <p:nvPr/>
            </p:nvSpPr>
            <p:spPr bwMode="auto">
              <a:xfrm>
                <a:off x="3547706" y="2667805"/>
                <a:ext cx="43848" cy="138512"/>
              </a:xfrm>
              <a:custGeom>
                <a:avLst/>
                <a:gdLst>
                  <a:gd name="T0" fmla="*/ 7 w 9"/>
                  <a:gd name="T1" fmla="*/ 0 h 28"/>
                  <a:gd name="T2" fmla="*/ 2 w 9"/>
                  <a:gd name="T3" fmla="*/ 0 h 28"/>
                  <a:gd name="T4" fmla="*/ 0 w 9"/>
                  <a:gd name="T5" fmla="*/ 2 h 28"/>
                  <a:gd name="T6" fmla="*/ 0 w 9"/>
                  <a:gd name="T7" fmla="*/ 10 h 28"/>
                  <a:gd name="T8" fmla="*/ 0 w 9"/>
                  <a:gd name="T9" fmla="*/ 16 h 28"/>
                  <a:gd name="T10" fmla="*/ 0 w 9"/>
                  <a:gd name="T11" fmla="*/ 26 h 28"/>
                  <a:gd name="T12" fmla="*/ 2 w 9"/>
                  <a:gd name="T13" fmla="*/ 28 h 28"/>
                  <a:gd name="T14" fmla="*/ 7 w 9"/>
                  <a:gd name="T15" fmla="*/ 28 h 28"/>
                  <a:gd name="T16" fmla="*/ 9 w 9"/>
                  <a:gd name="T17" fmla="*/ 26 h 28"/>
                  <a:gd name="T18" fmla="*/ 9 w 9"/>
                  <a:gd name="T19" fmla="*/ 16 h 28"/>
                  <a:gd name="T20" fmla="*/ 9 w 9"/>
                  <a:gd name="T21" fmla="*/ 10 h 28"/>
                  <a:gd name="T22" fmla="*/ 9 w 9"/>
                  <a:gd name="T23" fmla="*/ 2 h 28"/>
                  <a:gd name="T24" fmla="*/ 7 w 9"/>
                  <a:gd name="T2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28">
                    <a:moveTo>
                      <a:pt x="7" y="0"/>
                    </a:moveTo>
                    <a:cubicBezTo>
                      <a:pt x="2" y="0"/>
                      <a:pt x="2" y="0"/>
                      <a:pt x="2" y="0"/>
                    </a:cubicBezTo>
                    <a:cubicBezTo>
                      <a:pt x="1" y="0"/>
                      <a:pt x="0" y="1"/>
                      <a:pt x="0" y="2"/>
                    </a:cubicBezTo>
                    <a:cubicBezTo>
                      <a:pt x="0" y="10"/>
                      <a:pt x="0" y="10"/>
                      <a:pt x="0" y="10"/>
                    </a:cubicBezTo>
                    <a:cubicBezTo>
                      <a:pt x="0" y="16"/>
                      <a:pt x="0" y="16"/>
                      <a:pt x="0" y="16"/>
                    </a:cubicBezTo>
                    <a:cubicBezTo>
                      <a:pt x="0" y="26"/>
                      <a:pt x="0" y="26"/>
                      <a:pt x="0" y="26"/>
                    </a:cubicBezTo>
                    <a:cubicBezTo>
                      <a:pt x="0" y="27"/>
                      <a:pt x="1" y="28"/>
                      <a:pt x="2" y="28"/>
                    </a:cubicBezTo>
                    <a:cubicBezTo>
                      <a:pt x="7" y="28"/>
                      <a:pt x="7" y="28"/>
                      <a:pt x="7" y="28"/>
                    </a:cubicBezTo>
                    <a:cubicBezTo>
                      <a:pt x="8" y="28"/>
                      <a:pt x="9" y="27"/>
                      <a:pt x="9" y="26"/>
                    </a:cubicBezTo>
                    <a:cubicBezTo>
                      <a:pt x="9" y="16"/>
                      <a:pt x="9" y="16"/>
                      <a:pt x="9" y="16"/>
                    </a:cubicBezTo>
                    <a:cubicBezTo>
                      <a:pt x="9" y="10"/>
                      <a:pt x="9" y="10"/>
                      <a:pt x="9" y="10"/>
                    </a:cubicBezTo>
                    <a:cubicBezTo>
                      <a:pt x="9" y="2"/>
                      <a:pt x="9" y="2"/>
                      <a:pt x="9" y="2"/>
                    </a:cubicBezTo>
                    <a:cubicBezTo>
                      <a:pt x="9" y="1"/>
                      <a:pt x="8" y="0"/>
                      <a:pt x="7" y="0"/>
                    </a:cubicBezTo>
                    <a:close/>
                  </a:path>
                </a:pathLst>
              </a:custGeom>
              <a:solidFill>
                <a:schemeClr val="accent1"/>
              </a:solidFill>
              <a:ln>
                <a:noFill/>
              </a:ln>
            </p:spPr>
            <p:txBody>
              <a:bodyPr lIns="121920" tIns="60960" rIns="121920" bIns="60960"/>
              <a:lstStyle/>
              <a:p>
                <a:pPr marL="0" marR="0" lvl="0" indent="0" algn="l" defTabSz="913765" rtl="0" eaLnBrk="1" fontAlgn="auto" latinLnBrk="0" hangingPunct="1">
                  <a:lnSpc>
                    <a:spcPct val="100000"/>
                  </a:lnSpc>
                  <a:spcBef>
                    <a:spcPts val="0"/>
                  </a:spcBef>
                  <a:spcAft>
                    <a:spcPts val="0"/>
                  </a:spcAft>
                  <a:buClrTx/>
                  <a:buSzTx/>
                  <a:buFontTx/>
                  <a:buNone/>
                  <a:defRPr/>
                </a:pPr>
                <a:endParaRPr kumimoji="0" lang="zh-CN" altLang="en-US" sz="2490" b="0" i="0" u="none" strike="noStrike" kern="1200" cap="none" spc="0" normalizeH="0" baseline="0" noProof="0">
                  <a:ln>
                    <a:noFill/>
                  </a:ln>
                  <a:solidFill>
                    <a:prstClr val="black"/>
                  </a:solidFill>
                  <a:effectLst/>
                  <a:uLnTx/>
                  <a:uFillTx/>
                  <a:latin typeface="+mj-ea"/>
                  <a:ea typeface="+mj-ea"/>
                  <a:cs typeface="Arial" panose="020B0604020202020204" pitchFamily="34" charset="0"/>
                </a:endParaRPr>
              </a:p>
            </p:txBody>
          </p:sp>
        </p:grpSp>
      </p:grpSp>
      <p:grpSp>
        <p:nvGrpSpPr>
          <p:cNvPr id="47" name="组合 24"/>
          <p:cNvGrpSpPr/>
          <p:nvPr/>
        </p:nvGrpSpPr>
        <p:grpSpPr>
          <a:xfrm>
            <a:off x="6847497" y="3034699"/>
            <a:ext cx="896788" cy="896788"/>
            <a:chOff x="4684712" y="1948340"/>
            <a:chExt cx="858956" cy="858956"/>
          </a:xfrm>
        </p:grpSpPr>
        <p:grpSp>
          <p:nvGrpSpPr>
            <p:cNvPr id="54" name="组合 25"/>
            <p:cNvGrpSpPr/>
            <p:nvPr/>
          </p:nvGrpSpPr>
          <p:grpSpPr>
            <a:xfrm>
              <a:off x="4684712" y="1948340"/>
              <a:ext cx="858956" cy="858956"/>
              <a:chOff x="304800" y="673100"/>
              <a:chExt cx="4000500" cy="4000500"/>
            </a:xfrm>
            <a:effectLst>
              <a:outerShdw blurRad="444500" dist="254000" dir="8100000" algn="tr" rotWithShape="0">
                <a:prstClr val="black">
                  <a:alpha val="50000"/>
                </a:prstClr>
              </a:outerShdw>
            </a:effectLst>
          </p:grpSpPr>
          <p:sp>
            <p:nvSpPr>
              <p:cNvPr id="56" name="同心圆 2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mj-ea"/>
                  <a:ea typeface="+mj-ea"/>
                  <a:cs typeface="+mn-cs"/>
                </a:endParaRPr>
              </a:p>
            </p:txBody>
          </p:sp>
          <p:sp>
            <p:nvSpPr>
              <p:cNvPr id="57" name="椭圆 56"/>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mj-ea"/>
                  <a:ea typeface="+mj-ea"/>
                  <a:cs typeface="+mn-cs"/>
                </a:endParaRPr>
              </a:p>
            </p:txBody>
          </p:sp>
        </p:grpSp>
        <p:sp>
          <p:nvSpPr>
            <p:cNvPr id="55" name="Freeform 168"/>
            <p:cNvSpPr>
              <a:spLocks noChangeAspect="1" noEditPoints="1"/>
            </p:cNvSpPr>
            <p:nvPr/>
          </p:nvSpPr>
          <p:spPr bwMode="auto">
            <a:xfrm>
              <a:off x="4918106" y="2223015"/>
              <a:ext cx="425509" cy="363588"/>
            </a:xfrm>
            <a:custGeom>
              <a:avLst/>
              <a:gdLst>
                <a:gd name="T0" fmla="*/ 4 w 94"/>
                <a:gd name="T1" fmla="*/ 19 h 81"/>
                <a:gd name="T2" fmla="*/ 46 w 94"/>
                <a:gd name="T3" fmla="*/ 19 h 81"/>
                <a:gd name="T4" fmla="*/ 50 w 94"/>
                <a:gd name="T5" fmla="*/ 16 h 81"/>
                <a:gd name="T6" fmla="*/ 73 w 94"/>
                <a:gd name="T7" fmla="*/ 0 h 81"/>
                <a:gd name="T8" fmla="*/ 73 w 94"/>
                <a:gd name="T9" fmla="*/ 33 h 81"/>
                <a:gd name="T10" fmla="*/ 73 w 94"/>
                <a:gd name="T11" fmla="*/ 66 h 81"/>
                <a:gd name="T12" fmla="*/ 50 w 94"/>
                <a:gd name="T13" fmla="*/ 49 h 81"/>
                <a:gd name="T14" fmla="*/ 46 w 94"/>
                <a:gd name="T15" fmla="*/ 47 h 81"/>
                <a:gd name="T16" fmla="*/ 33 w 94"/>
                <a:gd name="T17" fmla="*/ 47 h 81"/>
                <a:gd name="T18" fmla="*/ 40 w 94"/>
                <a:gd name="T19" fmla="*/ 70 h 81"/>
                <a:gd name="T20" fmla="*/ 45 w 94"/>
                <a:gd name="T21" fmla="*/ 70 h 81"/>
                <a:gd name="T22" fmla="*/ 45 w 94"/>
                <a:gd name="T23" fmla="*/ 81 h 81"/>
                <a:gd name="T24" fmla="*/ 43 w 94"/>
                <a:gd name="T25" fmla="*/ 81 h 81"/>
                <a:gd name="T26" fmla="*/ 21 w 94"/>
                <a:gd name="T27" fmla="*/ 81 h 81"/>
                <a:gd name="T28" fmla="*/ 11 w 94"/>
                <a:gd name="T29" fmla="*/ 47 h 81"/>
                <a:gd name="T30" fmla="*/ 4 w 94"/>
                <a:gd name="T31" fmla="*/ 47 h 81"/>
                <a:gd name="T32" fmla="*/ 4 w 94"/>
                <a:gd name="T33" fmla="*/ 19 h 81"/>
                <a:gd name="T34" fmla="*/ 87 w 94"/>
                <a:gd name="T35" fmla="*/ 23 h 81"/>
                <a:gd name="T36" fmla="*/ 94 w 94"/>
                <a:gd name="T37" fmla="*/ 33 h 81"/>
                <a:gd name="T38" fmla="*/ 87 w 94"/>
                <a:gd name="T39" fmla="*/ 43 h 81"/>
                <a:gd name="T40" fmla="*/ 87 w 94"/>
                <a:gd name="T41" fmla="*/ 66 h 81"/>
                <a:gd name="T42" fmla="*/ 78 w 94"/>
                <a:gd name="T43" fmla="*/ 66 h 81"/>
                <a:gd name="T44" fmla="*/ 78 w 94"/>
                <a:gd name="T45" fmla="*/ 0 h 81"/>
                <a:gd name="T46" fmla="*/ 87 w 94"/>
                <a:gd name="T47" fmla="*/ 0 h 81"/>
                <a:gd name="T48" fmla="*/ 87 w 94"/>
                <a:gd name="T49" fmla="*/ 23 h 81"/>
                <a:gd name="T50" fmla="*/ 46 w 94"/>
                <a:gd name="T51" fmla="*/ 49 h 81"/>
                <a:gd name="T52" fmla="*/ 37 w 94"/>
                <a:gd name="T53" fmla="*/ 49 h 81"/>
                <a:gd name="T54" fmla="*/ 40 w 94"/>
                <a:gd name="T55" fmla="*/ 61 h 81"/>
                <a:gd name="T56" fmla="*/ 43 w 94"/>
                <a:gd name="T57" fmla="*/ 61 h 81"/>
                <a:gd name="T58" fmla="*/ 43 w 94"/>
                <a:gd name="T59" fmla="*/ 57 h 81"/>
                <a:gd name="T60" fmla="*/ 46 w 94"/>
                <a:gd name="T61" fmla="*/ 4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4" h="81">
                  <a:moveTo>
                    <a:pt x="4" y="19"/>
                  </a:moveTo>
                  <a:cubicBezTo>
                    <a:pt x="46" y="19"/>
                    <a:pt x="46" y="19"/>
                    <a:pt x="46" y="19"/>
                  </a:cubicBezTo>
                  <a:cubicBezTo>
                    <a:pt x="50" y="16"/>
                    <a:pt x="50" y="16"/>
                    <a:pt x="50" y="16"/>
                  </a:cubicBezTo>
                  <a:cubicBezTo>
                    <a:pt x="73" y="0"/>
                    <a:pt x="73" y="0"/>
                    <a:pt x="73" y="0"/>
                  </a:cubicBezTo>
                  <a:cubicBezTo>
                    <a:pt x="73" y="33"/>
                    <a:pt x="73" y="33"/>
                    <a:pt x="73" y="33"/>
                  </a:cubicBezTo>
                  <a:cubicBezTo>
                    <a:pt x="73" y="66"/>
                    <a:pt x="73" y="66"/>
                    <a:pt x="73" y="66"/>
                  </a:cubicBezTo>
                  <a:cubicBezTo>
                    <a:pt x="50" y="49"/>
                    <a:pt x="50" y="49"/>
                    <a:pt x="50" y="49"/>
                  </a:cubicBezTo>
                  <a:cubicBezTo>
                    <a:pt x="46" y="47"/>
                    <a:pt x="46" y="47"/>
                    <a:pt x="46" y="47"/>
                  </a:cubicBezTo>
                  <a:cubicBezTo>
                    <a:pt x="33" y="47"/>
                    <a:pt x="33" y="47"/>
                    <a:pt x="33" y="47"/>
                  </a:cubicBezTo>
                  <a:cubicBezTo>
                    <a:pt x="40" y="70"/>
                    <a:pt x="40" y="70"/>
                    <a:pt x="40" y="70"/>
                  </a:cubicBezTo>
                  <a:cubicBezTo>
                    <a:pt x="45" y="70"/>
                    <a:pt x="45" y="70"/>
                    <a:pt x="45" y="70"/>
                  </a:cubicBezTo>
                  <a:cubicBezTo>
                    <a:pt x="45" y="81"/>
                    <a:pt x="45" y="81"/>
                    <a:pt x="45" y="81"/>
                  </a:cubicBezTo>
                  <a:cubicBezTo>
                    <a:pt x="43" y="81"/>
                    <a:pt x="43" y="81"/>
                    <a:pt x="43" y="81"/>
                  </a:cubicBezTo>
                  <a:cubicBezTo>
                    <a:pt x="21" y="81"/>
                    <a:pt x="21" y="81"/>
                    <a:pt x="21" y="81"/>
                  </a:cubicBezTo>
                  <a:cubicBezTo>
                    <a:pt x="11" y="47"/>
                    <a:pt x="11" y="47"/>
                    <a:pt x="11" y="47"/>
                  </a:cubicBezTo>
                  <a:cubicBezTo>
                    <a:pt x="4" y="47"/>
                    <a:pt x="4" y="47"/>
                    <a:pt x="4" y="47"/>
                  </a:cubicBezTo>
                  <a:cubicBezTo>
                    <a:pt x="0" y="37"/>
                    <a:pt x="0" y="28"/>
                    <a:pt x="4" y="19"/>
                  </a:cubicBezTo>
                  <a:close/>
                  <a:moveTo>
                    <a:pt x="87" y="23"/>
                  </a:moveTo>
                  <a:cubicBezTo>
                    <a:pt x="91" y="24"/>
                    <a:pt x="94" y="28"/>
                    <a:pt x="94" y="33"/>
                  </a:cubicBezTo>
                  <a:cubicBezTo>
                    <a:pt x="94" y="38"/>
                    <a:pt x="91" y="42"/>
                    <a:pt x="87" y="43"/>
                  </a:cubicBezTo>
                  <a:cubicBezTo>
                    <a:pt x="87" y="66"/>
                    <a:pt x="87" y="66"/>
                    <a:pt x="87" y="66"/>
                  </a:cubicBezTo>
                  <a:cubicBezTo>
                    <a:pt x="78" y="66"/>
                    <a:pt x="78" y="66"/>
                    <a:pt x="78" y="66"/>
                  </a:cubicBezTo>
                  <a:cubicBezTo>
                    <a:pt x="78" y="0"/>
                    <a:pt x="78" y="0"/>
                    <a:pt x="78" y="0"/>
                  </a:cubicBezTo>
                  <a:cubicBezTo>
                    <a:pt x="87" y="0"/>
                    <a:pt x="87" y="0"/>
                    <a:pt x="87" y="0"/>
                  </a:cubicBezTo>
                  <a:cubicBezTo>
                    <a:pt x="87" y="23"/>
                    <a:pt x="87" y="23"/>
                    <a:pt x="87" y="23"/>
                  </a:cubicBezTo>
                  <a:close/>
                  <a:moveTo>
                    <a:pt x="46" y="49"/>
                  </a:moveTo>
                  <a:cubicBezTo>
                    <a:pt x="37" y="49"/>
                    <a:pt x="37" y="49"/>
                    <a:pt x="37" y="49"/>
                  </a:cubicBezTo>
                  <a:cubicBezTo>
                    <a:pt x="40" y="61"/>
                    <a:pt x="40" y="61"/>
                    <a:pt x="40" y="61"/>
                  </a:cubicBezTo>
                  <a:cubicBezTo>
                    <a:pt x="43" y="61"/>
                    <a:pt x="43" y="61"/>
                    <a:pt x="43" y="61"/>
                  </a:cubicBezTo>
                  <a:cubicBezTo>
                    <a:pt x="43" y="57"/>
                    <a:pt x="43" y="57"/>
                    <a:pt x="43" y="57"/>
                  </a:cubicBezTo>
                  <a:lnTo>
                    <a:pt x="46" y="49"/>
                  </a:lnTo>
                  <a:close/>
                </a:path>
              </a:pathLst>
            </a:custGeom>
            <a:solidFill>
              <a:schemeClr val="accent2"/>
            </a:solidFill>
            <a:ln>
              <a:noFill/>
            </a:ln>
          </p:spPr>
          <p:txBody>
            <a:bodyPr lIns="121920" tIns="60960" rIns="121920" bIns="60960"/>
            <a:lstStyle/>
            <a:p>
              <a:pPr marL="0" marR="0" lvl="0" indent="0" algn="l" defTabSz="913765" rtl="0" eaLnBrk="1" fontAlgn="auto" latinLnBrk="0" hangingPunct="1">
                <a:lnSpc>
                  <a:spcPct val="100000"/>
                </a:lnSpc>
                <a:spcBef>
                  <a:spcPts val="0"/>
                </a:spcBef>
                <a:spcAft>
                  <a:spcPts val="0"/>
                </a:spcAft>
                <a:buClrTx/>
                <a:buSzTx/>
                <a:buFontTx/>
                <a:buNone/>
                <a:defRPr/>
              </a:pPr>
              <a:endParaRPr kumimoji="0" lang="zh-CN" altLang="en-US" sz="2490" b="0" i="0" u="none" strike="noStrike" kern="1200" cap="none" spc="0" normalizeH="0" baseline="0" noProof="0">
                <a:ln>
                  <a:noFill/>
                </a:ln>
                <a:solidFill>
                  <a:prstClr val="black"/>
                </a:solidFill>
                <a:effectLst/>
                <a:uLnTx/>
                <a:uFillTx/>
                <a:latin typeface="+mj-ea"/>
                <a:ea typeface="+mj-ea"/>
                <a:cs typeface="Arial" panose="020B0604020202020204" pitchFamily="34" charset="0"/>
              </a:endParaRPr>
            </a:p>
          </p:txBody>
        </p:sp>
      </p:grpSp>
      <p:grpSp>
        <p:nvGrpSpPr>
          <p:cNvPr id="58" name="组合 29"/>
          <p:cNvGrpSpPr/>
          <p:nvPr/>
        </p:nvGrpSpPr>
        <p:grpSpPr>
          <a:xfrm>
            <a:off x="6879247" y="4080860"/>
            <a:ext cx="896788" cy="896789"/>
            <a:chOff x="4716016" y="2993953"/>
            <a:chExt cx="858956" cy="858956"/>
          </a:xfrm>
        </p:grpSpPr>
        <p:grpSp>
          <p:nvGrpSpPr>
            <p:cNvPr id="59" name="组合 30"/>
            <p:cNvGrpSpPr/>
            <p:nvPr/>
          </p:nvGrpSpPr>
          <p:grpSpPr>
            <a:xfrm>
              <a:off x="4716016" y="2993953"/>
              <a:ext cx="858956" cy="858956"/>
              <a:chOff x="304800" y="673100"/>
              <a:chExt cx="4000500" cy="4000500"/>
            </a:xfrm>
            <a:effectLst>
              <a:outerShdw blurRad="444500" dist="254000" dir="8100000" algn="tr" rotWithShape="0">
                <a:prstClr val="black">
                  <a:alpha val="50000"/>
                </a:prstClr>
              </a:outerShdw>
            </a:effectLst>
          </p:grpSpPr>
          <p:sp>
            <p:nvSpPr>
              <p:cNvPr id="61" name="同心圆 32"/>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mj-ea"/>
                  <a:ea typeface="+mj-ea"/>
                  <a:cs typeface="+mn-cs"/>
                </a:endParaRPr>
              </a:p>
            </p:txBody>
          </p:sp>
          <p:sp>
            <p:nvSpPr>
              <p:cNvPr id="62" name="椭圆 61"/>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mj-ea"/>
                  <a:ea typeface="+mj-ea"/>
                  <a:cs typeface="+mn-cs"/>
                </a:endParaRPr>
              </a:p>
            </p:txBody>
          </p:sp>
        </p:grpSp>
        <p:sp>
          <p:nvSpPr>
            <p:cNvPr id="60" name="Freeform 203"/>
            <p:cNvSpPr>
              <a:spLocks noChangeAspect="1" noEditPoints="1"/>
            </p:cNvSpPr>
            <p:nvPr/>
          </p:nvSpPr>
          <p:spPr bwMode="auto">
            <a:xfrm>
              <a:off x="4973227" y="3241637"/>
              <a:ext cx="369938" cy="357237"/>
            </a:xfrm>
            <a:custGeom>
              <a:avLst/>
              <a:gdLst>
                <a:gd name="T0" fmla="*/ 88 w 218"/>
                <a:gd name="T1" fmla="*/ 43 h 209"/>
                <a:gd name="T2" fmla="*/ 36 w 218"/>
                <a:gd name="T3" fmla="*/ 43 h 209"/>
                <a:gd name="T4" fmla="*/ 26 w 218"/>
                <a:gd name="T5" fmla="*/ 57 h 209"/>
                <a:gd name="T6" fmla="*/ 36 w 218"/>
                <a:gd name="T7" fmla="*/ 71 h 209"/>
                <a:gd name="T8" fmla="*/ 88 w 218"/>
                <a:gd name="T9" fmla="*/ 71 h 209"/>
                <a:gd name="T10" fmla="*/ 88 w 218"/>
                <a:gd name="T11" fmla="*/ 43 h 209"/>
                <a:gd name="T12" fmla="*/ 88 w 218"/>
                <a:gd name="T13" fmla="*/ 43 h 209"/>
                <a:gd name="T14" fmla="*/ 126 w 218"/>
                <a:gd name="T15" fmla="*/ 71 h 209"/>
                <a:gd name="T16" fmla="*/ 187 w 218"/>
                <a:gd name="T17" fmla="*/ 71 h 209"/>
                <a:gd name="T18" fmla="*/ 194 w 218"/>
                <a:gd name="T19" fmla="*/ 71 h 209"/>
                <a:gd name="T20" fmla="*/ 197 w 218"/>
                <a:gd name="T21" fmla="*/ 76 h 209"/>
                <a:gd name="T22" fmla="*/ 213 w 218"/>
                <a:gd name="T23" fmla="*/ 102 h 209"/>
                <a:gd name="T24" fmla="*/ 218 w 218"/>
                <a:gd name="T25" fmla="*/ 109 h 209"/>
                <a:gd name="T26" fmla="*/ 213 w 218"/>
                <a:gd name="T27" fmla="*/ 114 h 209"/>
                <a:gd name="T28" fmla="*/ 197 w 218"/>
                <a:gd name="T29" fmla="*/ 140 h 209"/>
                <a:gd name="T30" fmla="*/ 194 w 218"/>
                <a:gd name="T31" fmla="*/ 147 h 209"/>
                <a:gd name="T32" fmla="*/ 187 w 218"/>
                <a:gd name="T33" fmla="*/ 147 h 209"/>
                <a:gd name="T34" fmla="*/ 126 w 218"/>
                <a:gd name="T35" fmla="*/ 147 h 209"/>
                <a:gd name="T36" fmla="*/ 126 w 218"/>
                <a:gd name="T37" fmla="*/ 180 h 209"/>
                <a:gd name="T38" fmla="*/ 180 w 218"/>
                <a:gd name="T39" fmla="*/ 180 h 209"/>
                <a:gd name="T40" fmla="*/ 180 w 218"/>
                <a:gd name="T41" fmla="*/ 209 h 209"/>
                <a:gd name="T42" fmla="*/ 40 w 218"/>
                <a:gd name="T43" fmla="*/ 209 h 209"/>
                <a:gd name="T44" fmla="*/ 40 w 218"/>
                <a:gd name="T45" fmla="*/ 180 h 209"/>
                <a:gd name="T46" fmla="*/ 90 w 218"/>
                <a:gd name="T47" fmla="*/ 180 h 209"/>
                <a:gd name="T48" fmla="*/ 90 w 218"/>
                <a:gd name="T49" fmla="*/ 95 h 209"/>
                <a:gd name="T50" fmla="*/ 29 w 218"/>
                <a:gd name="T51" fmla="*/ 95 h 209"/>
                <a:gd name="T52" fmla="*/ 22 w 218"/>
                <a:gd name="T53" fmla="*/ 95 h 209"/>
                <a:gd name="T54" fmla="*/ 19 w 218"/>
                <a:gd name="T55" fmla="*/ 88 h 209"/>
                <a:gd name="T56" fmla="*/ 3 w 218"/>
                <a:gd name="T57" fmla="*/ 62 h 209"/>
                <a:gd name="T58" fmla="*/ 0 w 218"/>
                <a:gd name="T59" fmla="*/ 57 h 209"/>
                <a:gd name="T60" fmla="*/ 3 w 218"/>
                <a:gd name="T61" fmla="*/ 50 h 209"/>
                <a:gd name="T62" fmla="*/ 19 w 218"/>
                <a:gd name="T63" fmla="*/ 24 h 209"/>
                <a:gd name="T64" fmla="*/ 22 w 218"/>
                <a:gd name="T65" fmla="*/ 19 h 209"/>
                <a:gd name="T66" fmla="*/ 29 w 218"/>
                <a:gd name="T67" fmla="*/ 19 h 209"/>
                <a:gd name="T68" fmla="*/ 90 w 218"/>
                <a:gd name="T69" fmla="*/ 19 h 209"/>
                <a:gd name="T70" fmla="*/ 90 w 218"/>
                <a:gd name="T71" fmla="*/ 15 h 209"/>
                <a:gd name="T72" fmla="*/ 109 w 218"/>
                <a:gd name="T73" fmla="*/ 0 h 209"/>
                <a:gd name="T74" fmla="*/ 126 w 218"/>
                <a:gd name="T75" fmla="*/ 15 h 209"/>
                <a:gd name="T76" fmla="*/ 126 w 218"/>
                <a:gd name="T77" fmla="*/ 71 h 209"/>
                <a:gd name="T78" fmla="*/ 126 w 218"/>
                <a:gd name="T79" fmla="*/ 71 h 209"/>
                <a:gd name="T80" fmla="*/ 182 w 218"/>
                <a:gd name="T81" fmla="*/ 93 h 209"/>
                <a:gd name="T82" fmla="*/ 128 w 218"/>
                <a:gd name="T83" fmla="*/ 93 h 209"/>
                <a:gd name="T84" fmla="*/ 128 w 218"/>
                <a:gd name="T85" fmla="*/ 123 h 209"/>
                <a:gd name="T86" fmla="*/ 182 w 218"/>
                <a:gd name="T87" fmla="*/ 123 h 209"/>
                <a:gd name="T88" fmla="*/ 192 w 218"/>
                <a:gd name="T89" fmla="*/ 109 h 209"/>
                <a:gd name="T90" fmla="*/ 182 w 218"/>
                <a:gd name="T91" fmla="*/ 93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8" h="209">
                  <a:moveTo>
                    <a:pt x="88" y="43"/>
                  </a:moveTo>
                  <a:lnTo>
                    <a:pt x="36" y="43"/>
                  </a:lnTo>
                  <a:lnTo>
                    <a:pt x="26" y="57"/>
                  </a:lnTo>
                  <a:lnTo>
                    <a:pt x="36" y="71"/>
                  </a:lnTo>
                  <a:lnTo>
                    <a:pt x="88" y="71"/>
                  </a:lnTo>
                  <a:lnTo>
                    <a:pt x="88" y="43"/>
                  </a:lnTo>
                  <a:lnTo>
                    <a:pt x="88" y="43"/>
                  </a:lnTo>
                  <a:close/>
                  <a:moveTo>
                    <a:pt x="126" y="71"/>
                  </a:moveTo>
                  <a:lnTo>
                    <a:pt x="187" y="71"/>
                  </a:lnTo>
                  <a:lnTo>
                    <a:pt x="194" y="71"/>
                  </a:lnTo>
                  <a:lnTo>
                    <a:pt x="197" y="76"/>
                  </a:lnTo>
                  <a:lnTo>
                    <a:pt x="213" y="102"/>
                  </a:lnTo>
                  <a:lnTo>
                    <a:pt x="218" y="109"/>
                  </a:lnTo>
                  <a:lnTo>
                    <a:pt x="213" y="114"/>
                  </a:lnTo>
                  <a:lnTo>
                    <a:pt x="197" y="140"/>
                  </a:lnTo>
                  <a:lnTo>
                    <a:pt x="194" y="147"/>
                  </a:lnTo>
                  <a:lnTo>
                    <a:pt x="187" y="147"/>
                  </a:lnTo>
                  <a:lnTo>
                    <a:pt x="126" y="147"/>
                  </a:lnTo>
                  <a:lnTo>
                    <a:pt x="126" y="180"/>
                  </a:lnTo>
                  <a:lnTo>
                    <a:pt x="180" y="180"/>
                  </a:lnTo>
                  <a:lnTo>
                    <a:pt x="180" y="209"/>
                  </a:lnTo>
                  <a:lnTo>
                    <a:pt x="40" y="209"/>
                  </a:lnTo>
                  <a:lnTo>
                    <a:pt x="40" y="180"/>
                  </a:lnTo>
                  <a:lnTo>
                    <a:pt x="90" y="180"/>
                  </a:lnTo>
                  <a:lnTo>
                    <a:pt x="90" y="95"/>
                  </a:lnTo>
                  <a:lnTo>
                    <a:pt x="29" y="95"/>
                  </a:lnTo>
                  <a:lnTo>
                    <a:pt x="22" y="95"/>
                  </a:lnTo>
                  <a:lnTo>
                    <a:pt x="19" y="88"/>
                  </a:lnTo>
                  <a:lnTo>
                    <a:pt x="3" y="62"/>
                  </a:lnTo>
                  <a:lnTo>
                    <a:pt x="0" y="57"/>
                  </a:lnTo>
                  <a:lnTo>
                    <a:pt x="3" y="50"/>
                  </a:lnTo>
                  <a:lnTo>
                    <a:pt x="19" y="24"/>
                  </a:lnTo>
                  <a:lnTo>
                    <a:pt x="22" y="19"/>
                  </a:lnTo>
                  <a:lnTo>
                    <a:pt x="29" y="19"/>
                  </a:lnTo>
                  <a:lnTo>
                    <a:pt x="90" y="19"/>
                  </a:lnTo>
                  <a:lnTo>
                    <a:pt x="90" y="15"/>
                  </a:lnTo>
                  <a:lnTo>
                    <a:pt x="109" y="0"/>
                  </a:lnTo>
                  <a:lnTo>
                    <a:pt x="126" y="15"/>
                  </a:lnTo>
                  <a:lnTo>
                    <a:pt x="126" y="71"/>
                  </a:lnTo>
                  <a:lnTo>
                    <a:pt x="126" y="71"/>
                  </a:lnTo>
                  <a:close/>
                  <a:moveTo>
                    <a:pt x="182" y="93"/>
                  </a:moveTo>
                  <a:lnTo>
                    <a:pt x="128" y="93"/>
                  </a:lnTo>
                  <a:lnTo>
                    <a:pt x="128" y="123"/>
                  </a:lnTo>
                  <a:lnTo>
                    <a:pt x="182" y="123"/>
                  </a:lnTo>
                  <a:lnTo>
                    <a:pt x="192" y="109"/>
                  </a:lnTo>
                  <a:lnTo>
                    <a:pt x="182" y="93"/>
                  </a:lnTo>
                  <a:close/>
                </a:path>
              </a:pathLst>
            </a:custGeom>
            <a:solidFill>
              <a:schemeClr val="accent3"/>
            </a:solidFill>
            <a:ln>
              <a:noFill/>
            </a:ln>
          </p:spPr>
          <p:txBody>
            <a:bodyPr lIns="121920" tIns="60960" rIns="121920" bIns="60960"/>
            <a:lstStyle/>
            <a:p>
              <a:pPr marL="0" marR="0" lvl="0" indent="0" algn="l" defTabSz="913765" rtl="0" eaLnBrk="1" fontAlgn="auto" latinLnBrk="0" hangingPunct="1">
                <a:lnSpc>
                  <a:spcPct val="100000"/>
                </a:lnSpc>
                <a:spcBef>
                  <a:spcPts val="0"/>
                </a:spcBef>
                <a:spcAft>
                  <a:spcPts val="0"/>
                </a:spcAft>
                <a:buClrTx/>
                <a:buSzTx/>
                <a:buFontTx/>
                <a:buNone/>
                <a:defRPr/>
              </a:pPr>
              <a:endParaRPr kumimoji="0" lang="zh-CN" altLang="en-US" sz="2490" b="0" i="0" u="none" strike="noStrike" kern="1200" cap="none" spc="0" normalizeH="0" baseline="0" noProof="0">
                <a:ln>
                  <a:noFill/>
                </a:ln>
                <a:solidFill>
                  <a:prstClr val="black"/>
                </a:solidFill>
                <a:effectLst/>
                <a:uLnTx/>
                <a:uFillTx/>
                <a:latin typeface="+mj-ea"/>
                <a:ea typeface="+mj-ea"/>
                <a:cs typeface="Arial" panose="020B0604020202020204" pitchFamily="34" charset="0"/>
              </a:endParaRPr>
            </a:p>
          </p:txBody>
        </p:sp>
      </p:grpSp>
      <p:grpSp>
        <p:nvGrpSpPr>
          <p:cNvPr id="63" name="组合 34"/>
          <p:cNvGrpSpPr/>
          <p:nvPr/>
        </p:nvGrpSpPr>
        <p:grpSpPr>
          <a:xfrm>
            <a:off x="6160104" y="4950811"/>
            <a:ext cx="896789" cy="896789"/>
            <a:chOff x="3996846" y="3864636"/>
            <a:chExt cx="858956" cy="858956"/>
          </a:xfrm>
        </p:grpSpPr>
        <p:grpSp>
          <p:nvGrpSpPr>
            <p:cNvPr id="64" name="组合 35"/>
            <p:cNvGrpSpPr/>
            <p:nvPr/>
          </p:nvGrpSpPr>
          <p:grpSpPr>
            <a:xfrm>
              <a:off x="3996846" y="3864636"/>
              <a:ext cx="858956" cy="858956"/>
              <a:chOff x="304800" y="673100"/>
              <a:chExt cx="4000500" cy="4000500"/>
            </a:xfrm>
            <a:effectLst>
              <a:outerShdw blurRad="444500" dist="254000" dir="8100000" algn="tr" rotWithShape="0">
                <a:prstClr val="black">
                  <a:alpha val="50000"/>
                </a:prstClr>
              </a:outerShdw>
            </a:effectLst>
          </p:grpSpPr>
          <p:sp>
            <p:nvSpPr>
              <p:cNvPr id="66" name="同心圆 37"/>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mj-ea"/>
                  <a:ea typeface="+mj-ea"/>
                  <a:cs typeface="+mn-cs"/>
                </a:endParaRPr>
              </a:p>
            </p:txBody>
          </p:sp>
          <p:sp>
            <p:nvSpPr>
              <p:cNvPr id="67" name="椭圆 66"/>
              <p:cNvSpPr/>
              <p:nvPr/>
            </p:nvSpPr>
            <p:spPr>
              <a:xfrm>
                <a:off x="392112" y="760412"/>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mj-ea"/>
                  <a:ea typeface="+mj-ea"/>
                  <a:cs typeface="+mn-cs"/>
                </a:endParaRPr>
              </a:p>
            </p:txBody>
          </p:sp>
        </p:grpSp>
        <p:sp>
          <p:nvSpPr>
            <p:cNvPr id="65" name="Freeform 110"/>
            <p:cNvSpPr>
              <a:spLocks noChangeAspect="1" noEditPoints="1"/>
            </p:cNvSpPr>
            <p:nvPr/>
          </p:nvSpPr>
          <p:spPr bwMode="auto">
            <a:xfrm>
              <a:off x="4211188" y="4064688"/>
              <a:ext cx="425508" cy="376290"/>
            </a:xfrm>
            <a:custGeom>
              <a:avLst/>
              <a:gdLst>
                <a:gd name="T0" fmla="*/ 55 w 100"/>
                <a:gd name="T1" fmla="*/ 4 h 88"/>
                <a:gd name="T2" fmla="*/ 76 w 100"/>
                <a:gd name="T3" fmla="*/ 41 h 88"/>
                <a:gd name="T4" fmla="*/ 76 w 100"/>
                <a:gd name="T5" fmla="*/ 41 h 88"/>
                <a:gd name="T6" fmla="*/ 98 w 100"/>
                <a:gd name="T7" fmla="*/ 79 h 88"/>
                <a:gd name="T8" fmla="*/ 96 w 100"/>
                <a:gd name="T9" fmla="*/ 87 h 88"/>
                <a:gd name="T10" fmla="*/ 92 w 100"/>
                <a:gd name="T11" fmla="*/ 88 h 88"/>
                <a:gd name="T12" fmla="*/ 92 w 100"/>
                <a:gd name="T13" fmla="*/ 88 h 88"/>
                <a:gd name="T14" fmla="*/ 49 w 100"/>
                <a:gd name="T15" fmla="*/ 88 h 88"/>
                <a:gd name="T16" fmla="*/ 7 w 100"/>
                <a:gd name="T17" fmla="*/ 88 h 88"/>
                <a:gd name="T18" fmla="*/ 0 w 100"/>
                <a:gd name="T19" fmla="*/ 82 h 88"/>
                <a:gd name="T20" fmla="*/ 1 w 100"/>
                <a:gd name="T21" fmla="*/ 78 h 88"/>
                <a:gd name="T22" fmla="*/ 23 w 100"/>
                <a:gd name="T23" fmla="*/ 41 h 88"/>
                <a:gd name="T24" fmla="*/ 23 w 100"/>
                <a:gd name="T25" fmla="*/ 41 h 88"/>
                <a:gd name="T26" fmla="*/ 44 w 100"/>
                <a:gd name="T27" fmla="*/ 4 h 88"/>
                <a:gd name="T28" fmla="*/ 53 w 100"/>
                <a:gd name="T29" fmla="*/ 2 h 88"/>
                <a:gd name="T30" fmla="*/ 55 w 100"/>
                <a:gd name="T31" fmla="*/ 4 h 88"/>
                <a:gd name="T32" fmla="*/ 44 w 100"/>
                <a:gd name="T33" fmla="*/ 34 h 88"/>
                <a:gd name="T34" fmla="*/ 44 w 100"/>
                <a:gd name="T35" fmla="*/ 37 h 88"/>
                <a:gd name="T36" fmla="*/ 46 w 100"/>
                <a:gd name="T37" fmla="*/ 62 h 88"/>
                <a:gd name="T38" fmla="*/ 52 w 100"/>
                <a:gd name="T39" fmla="*/ 62 h 88"/>
                <a:gd name="T40" fmla="*/ 54 w 100"/>
                <a:gd name="T41" fmla="*/ 37 h 88"/>
                <a:gd name="T42" fmla="*/ 54 w 100"/>
                <a:gd name="T43" fmla="*/ 34 h 88"/>
                <a:gd name="T44" fmla="*/ 44 w 100"/>
                <a:gd name="T45" fmla="*/ 34 h 88"/>
                <a:gd name="T46" fmla="*/ 49 w 100"/>
                <a:gd name="T47" fmla="*/ 72 h 88"/>
                <a:gd name="T48" fmla="*/ 53 w 100"/>
                <a:gd name="T49" fmla="*/ 69 h 88"/>
                <a:gd name="T50" fmla="*/ 49 w 100"/>
                <a:gd name="T51" fmla="*/ 65 h 88"/>
                <a:gd name="T52" fmla="*/ 45 w 100"/>
                <a:gd name="T53" fmla="*/ 69 h 88"/>
                <a:gd name="T54" fmla="*/ 49 w 100"/>
                <a:gd name="T55" fmla="*/ 72 h 88"/>
                <a:gd name="T56" fmla="*/ 65 w 100"/>
                <a:gd name="T57" fmla="*/ 48 h 88"/>
                <a:gd name="T58" fmla="*/ 49 w 100"/>
                <a:gd name="T59" fmla="*/ 20 h 88"/>
                <a:gd name="T60" fmla="*/ 34 w 100"/>
                <a:gd name="T61" fmla="*/ 47 h 88"/>
                <a:gd name="T62" fmla="*/ 33 w 100"/>
                <a:gd name="T63" fmla="*/ 48 h 88"/>
                <a:gd name="T64" fmla="*/ 17 w 100"/>
                <a:gd name="T65" fmla="*/ 75 h 88"/>
                <a:gd name="T66" fmla="*/ 49 w 100"/>
                <a:gd name="T67" fmla="*/ 75 h 88"/>
                <a:gd name="T68" fmla="*/ 81 w 100"/>
                <a:gd name="T69" fmla="*/ 75 h 88"/>
                <a:gd name="T70" fmla="*/ 65 w 100"/>
                <a:gd name="T71" fmla="*/ 48 h 88"/>
                <a:gd name="T72" fmla="*/ 65 w 100"/>
                <a:gd name="T73" fmla="*/ 4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0" h="88">
                  <a:moveTo>
                    <a:pt x="55" y="4"/>
                  </a:moveTo>
                  <a:cubicBezTo>
                    <a:pt x="76" y="41"/>
                    <a:pt x="76" y="41"/>
                    <a:pt x="76" y="41"/>
                  </a:cubicBezTo>
                  <a:cubicBezTo>
                    <a:pt x="76" y="41"/>
                    <a:pt x="76" y="41"/>
                    <a:pt x="76" y="41"/>
                  </a:cubicBezTo>
                  <a:cubicBezTo>
                    <a:pt x="98" y="79"/>
                    <a:pt x="98" y="79"/>
                    <a:pt x="98" y="79"/>
                  </a:cubicBezTo>
                  <a:cubicBezTo>
                    <a:pt x="100" y="82"/>
                    <a:pt x="99" y="85"/>
                    <a:pt x="96" y="87"/>
                  </a:cubicBezTo>
                  <a:cubicBezTo>
                    <a:pt x="95" y="88"/>
                    <a:pt x="93" y="88"/>
                    <a:pt x="92" y="88"/>
                  </a:cubicBezTo>
                  <a:cubicBezTo>
                    <a:pt x="92" y="88"/>
                    <a:pt x="92" y="88"/>
                    <a:pt x="92" y="88"/>
                  </a:cubicBezTo>
                  <a:cubicBezTo>
                    <a:pt x="49" y="88"/>
                    <a:pt x="49" y="88"/>
                    <a:pt x="49" y="88"/>
                  </a:cubicBezTo>
                  <a:cubicBezTo>
                    <a:pt x="7" y="88"/>
                    <a:pt x="7" y="88"/>
                    <a:pt x="7" y="88"/>
                  </a:cubicBezTo>
                  <a:cubicBezTo>
                    <a:pt x="3" y="88"/>
                    <a:pt x="0" y="85"/>
                    <a:pt x="0" y="82"/>
                  </a:cubicBezTo>
                  <a:cubicBezTo>
                    <a:pt x="0" y="80"/>
                    <a:pt x="1" y="79"/>
                    <a:pt x="1" y="78"/>
                  </a:cubicBezTo>
                  <a:cubicBezTo>
                    <a:pt x="23" y="41"/>
                    <a:pt x="23" y="41"/>
                    <a:pt x="23" y="41"/>
                  </a:cubicBezTo>
                  <a:cubicBezTo>
                    <a:pt x="23" y="41"/>
                    <a:pt x="23" y="41"/>
                    <a:pt x="23" y="41"/>
                  </a:cubicBezTo>
                  <a:cubicBezTo>
                    <a:pt x="44" y="4"/>
                    <a:pt x="44" y="4"/>
                    <a:pt x="44" y="4"/>
                  </a:cubicBezTo>
                  <a:cubicBezTo>
                    <a:pt x="46" y="1"/>
                    <a:pt x="50" y="0"/>
                    <a:pt x="53" y="2"/>
                  </a:cubicBezTo>
                  <a:cubicBezTo>
                    <a:pt x="54" y="3"/>
                    <a:pt x="54" y="3"/>
                    <a:pt x="55" y="4"/>
                  </a:cubicBezTo>
                  <a:close/>
                  <a:moveTo>
                    <a:pt x="44" y="34"/>
                  </a:moveTo>
                  <a:cubicBezTo>
                    <a:pt x="44" y="37"/>
                    <a:pt x="44" y="37"/>
                    <a:pt x="44" y="37"/>
                  </a:cubicBezTo>
                  <a:cubicBezTo>
                    <a:pt x="46" y="62"/>
                    <a:pt x="46" y="62"/>
                    <a:pt x="46" y="62"/>
                  </a:cubicBezTo>
                  <a:cubicBezTo>
                    <a:pt x="52" y="62"/>
                    <a:pt x="52" y="62"/>
                    <a:pt x="52" y="62"/>
                  </a:cubicBezTo>
                  <a:cubicBezTo>
                    <a:pt x="54" y="37"/>
                    <a:pt x="54" y="37"/>
                    <a:pt x="54" y="37"/>
                  </a:cubicBezTo>
                  <a:cubicBezTo>
                    <a:pt x="54" y="34"/>
                    <a:pt x="54" y="34"/>
                    <a:pt x="54" y="34"/>
                  </a:cubicBezTo>
                  <a:cubicBezTo>
                    <a:pt x="44" y="34"/>
                    <a:pt x="44" y="34"/>
                    <a:pt x="44" y="34"/>
                  </a:cubicBezTo>
                  <a:close/>
                  <a:moveTo>
                    <a:pt x="49" y="72"/>
                  </a:moveTo>
                  <a:cubicBezTo>
                    <a:pt x="52" y="72"/>
                    <a:pt x="53" y="71"/>
                    <a:pt x="53" y="69"/>
                  </a:cubicBezTo>
                  <a:cubicBezTo>
                    <a:pt x="53" y="66"/>
                    <a:pt x="51" y="65"/>
                    <a:pt x="49" y="65"/>
                  </a:cubicBezTo>
                  <a:cubicBezTo>
                    <a:pt x="47" y="65"/>
                    <a:pt x="45" y="66"/>
                    <a:pt x="45" y="69"/>
                  </a:cubicBezTo>
                  <a:cubicBezTo>
                    <a:pt x="45" y="71"/>
                    <a:pt x="47" y="72"/>
                    <a:pt x="49" y="72"/>
                  </a:cubicBezTo>
                  <a:close/>
                  <a:moveTo>
                    <a:pt x="65" y="48"/>
                  </a:moveTo>
                  <a:cubicBezTo>
                    <a:pt x="49" y="20"/>
                    <a:pt x="49" y="20"/>
                    <a:pt x="49" y="20"/>
                  </a:cubicBezTo>
                  <a:cubicBezTo>
                    <a:pt x="34" y="47"/>
                    <a:pt x="34" y="47"/>
                    <a:pt x="34" y="47"/>
                  </a:cubicBezTo>
                  <a:cubicBezTo>
                    <a:pt x="34" y="48"/>
                    <a:pt x="34" y="48"/>
                    <a:pt x="33" y="48"/>
                  </a:cubicBezTo>
                  <a:cubicBezTo>
                    <a:pt x="17" y="75"/>
                    <a:pt x="17" y="75"/>
                    <a:pt x="17" y="75"/>
                  </a:cubicBezTo>
                  <a:cubicBezTo>
                    <a:pt x="49" y="75"/>
                    <a:pt x="49" y="75"/>
                    <a:pt x="49" y="75"/>
                  </a:cubicBezTo>
                  <a:cubicBezTo>
                    <a:pt x="81" y="75"/>
                    <a:pt x="81" y="75"/>
                    <a:pt x="81" y="75"/>
                  </a:cubicBezTo>
                  <a:cubicBezTo>
                    <a:pt x="65" y="48"/>
                    <a:pt x="65" y="48"/>
                    <a:pt x="65" y="48"/>
                  </a:cubicBezTo>
                  <a:cubicBezTo>
                    <a:pt x="65" y="48"/>
                    <a:pt x="65" y="48"/>
                    <a:pt x="65" y="48"/>
                  </a:cubicBezTo>
                  <a:close/>
                </a:path>
              </a:pathLst>
            </a:custGeom>
            <a:solidFill>
              <a:schemeClr val="accent4"/>
            </a:solidFill>
            <a:ln>
              <a:noFill/>
            </a:ln>
          </p:spPr>
          <p:txBody>
            <a:bodyPr lIns="121920" tIns="60960" rIns="121920" bIns="60960"/>
            <a:lstStyle/>
            <a:p>
              <a:pPr marL="0" marR="0" lvl="0" indent="0" algn="l" defTabSz="913765" rtl="0" eaLnBrk="1" fontAlgn="auto" latinLnBrk="0" hangingPunct="1">
                <a:lnSpc>
                  <a:spcPct val="100000"/>
                </a:lnSpc>
                <a:spcBef>
                  <a:spcPts val="0"/>
                </a:spcBef>
                <a:spcAft>
                  <a:spcPts val="0"/>
                </a:spcAft>
                <a:buClrTx/>
                <a:buSzTx/>
                <a:buFontTx/>
                <a:buNone/>
                <a:defRPr/>
              </a:pPr>
              <a:endParaRPr kumimoji="0" lang="zh-CN" altLang="en-US" sz="2490" b="0" i="0" u="none" strike="noStrike" kern="1200" cap="none" spc="0" normalizeH="0" baseline="0" noProof="0">
                <a:ln>
                  <a:noFill/>
                </a:ln>
                <a:solidFill>
                  <a:prstClr val="black"/>
                </a:solidFill>
                <a:effectLst/>
                <a:uLnTx/>
                <a:uFillTx/>
                <a:latin typeface="+mj-ea"/>
                <a:ea typeface="+mj-ea"/>
                <a:cs typeface="Arial" panose="020B0604020202020204" pitchFamily="34" charset="0"/>
              </a:endParaRPr>
            </a:p>
          </p:txBody>
        </p:sp>
      </p:grpSp>
      <p:sp>
        <p:nvSpPr>
          <p:cNvPr id="68" name="矩形 67"/>
          <p:cNvSpPr/>
          <p:nvPr/>
        </p:nvSpPr>
        <p:spPr>
          <a:xfrm>
            <a:off x="7736371" y="3321216"/>
            <a:ext cx="1049812" cy="338546"/>
          </a:xfrm>
          <a:prstGeom prst="rect">
            <a:avLst/>
          </a:prstGeom>
        </p:spPr>
        <p:txBody>
          <a:bodyPr wrap="square" lIns="91431" tIns="45716" rIns="91431" bIns="45716">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600" b="1" i="0" u="none" strike="noStrike" kern="1200" cap="none" spc="0" normalizeH="0" baseline="0" noProof="0" dirty="0">
                <a:ln>
                  <a:noFill/>
                </a:ln>
                <a:solidFill>
                  <a:schemeClr val="accent2"/>
                </a:solidFill>
                <a:effectLst/>
                <a:uLnTx/>
                <a:uFillTx/>
                <a:latin typeface="微软雅黑" panose="020B0503020204020204" pitchFamily="34" charset="-122"/>
                <a:ea typeface="微软雅黑" panose="020B0503020204020204" pitchFamily="34" charset="-122"/>
                <a:cs typeface="+mn-cs"/>
              </a:rPr>
              <a:t>硬件支持</a:t>
            </a:r>
            <a:endParaRPr kumimoji="0" lang="zh-CN" altLang="en-US" sz="1600" b="1" i="0" u="none" strike="noStrike" kern="1200" cap="none" spc="0" normalizeH="0" baseline="0" noProof="0" dirty="0">
              <a:ln>
                <a:noFill/>
              </a:ln>
              <a:solidFill>
                <a:schemeClr val="accent2"/>
              </a:solidFill>
              <a:effectLst/>
              <a:uLnTx/>
              <a:uFillTx/>
              <a:latin typeface="微软雅黑" panose="020B0503020204020204" pitchFamily="34" charset="-122"/>
              <a:ea typeface="微软雅黑" panose="020B0503020204020204" pitchFamily="34" charset="-122"/>
              <a:cs typeface="+mn-cs"/>
            </a:endParaRPr>
          </a:p>
        </p:txBody>
      </p:sp>
      <p:sp>
        <p:nvSpPr>
          <p:cNvPr id="69" name="矩形 47"/>
          <p:cNvSpPr>
            <a:spLocks noChangeArrowheads="1"/>
          </p:cNvSpPr>
          <p:nvPr/>
        </p:nvSpPr>
        <p:spPr bwMode="auto">
          <a:xfrm>
            <a:off x="8963389" y="3003956"/>
            <a:ext cx="977473" cy="1001485"/>
          </a:xfrm>
          <a:prstGeom prst="rect">
            <a:avLst/>
          </a:prstGeom>
          <a:noFill/>
          <a:ln>
            <a:noFill/>
          </a:ln>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marL="0" marR="0" lvl="0" indent="0" algn="l" defTabSz="914400" rtl="0" eaLnBrk="1" fontAlgn="base" latinLnBrk="0" hangingPunct="1">
              <a:lnSpc>
                <a:spcPct val="110000"/>
              </a:lnSpc>
              <a:spcBef>
                <a:spcPct val="20000"/>
              </a:spcBef>
              <a:spcAft>
                <a:spcPct val="0"/>
              </a:spcAft>
              <a:buClrTx/>
              <a:buSzTx/>
              <a:buFont typeface="Arial" panose="020B0604020202020204" pitchFamily="34" charset="0"/>
              <a:buNone/>
              <a:defRPr/>
            </a:pPr>
            <a:r>
              <a:rPr kumimoji="0" lang="zh-CN" sz="1200" b="0" i="0" u="none" strike="noStrike" kern="1200" cap="none" spc="0" normalizeH="0" baseline="0" noProof="0" dirty="0">
                <a:ln>
                  <a:noFill/>
                </a:ln>
                <a:solidFill>
                  <a:schemeClr val="bg1">
                    <a:lumMod val="50000"/>
                  </a:schemeClr>
                </a:solidFill>
                <a:effectLst/>
                <a:uLnTx/>
                <a:uFillTx/>
                <a:cs typeface="+mn-cs"/>
                <a:sym typeface="Calibri" panose="020F0502020204030204" charset="0"/>
              </a:rPr>
              <a:t>区域独立</a:t>
            </a:r>
            <a:endParaRPr kumimoji="0" lang="zh-CN" sz="1200" b="0" i="0" u="none" strike="noStrike" kern="1200" cap="none" spc="0" normalizeH="0" baseline="0" noProof="0" dirty="0">
              <a:ln>
                <a:noFill/>
              </a:ln>
              <a:solidFill>
                <a:schemeClr val="bg1">
                  <a:lumMod val="50000"/>
                </a:schemeClr>
              </a:solidFill>
              <a:effectLst/>
              <a:uLnTx/>
              <a:uFillTx/>
              <a:cs typeface="+mn-cs"/>
              <a:sym typeface="Calibri" panose="020F0502020204030204" charset="0"/>
            </a:endParaRPr>
          </a:p>
          <a:p>
            <a:pPr marL="0" marR="0" lvl="0" indent="0" algn="l" defTabSz="914400" rtl="0" eaLnBrk="1" fontAlgn="base" latinLnBrk="0" hangingPunct="1">
              <a:lnSpc>
                <a:spcPct val="110000"/>
              </a:lnSpc>
              <a:spcBef>
                <a:spcPct val="20000"/>
              </a:spcBef>
              <a:spcAft>
                <a:spcPct val="0"/>
              </a:spcAft>
              <a:buClrTx/>
              <a:buSzTx/>
              <a:buFont typeface="Arial" panose="020B0604020202020204" pitchFamily="34" charset="0"/>
              <a:buNone/>
              <a:defRPr/>
            </a:pPr>
            <a:r>
              <a:rPr kumimoji="0" lang="zh-CN" sz="1200" b="0" i="0" u="none" strike="noStrike" kern="1200" cap="none" spc="0" normalizeH="0" baseline="0" noProof="0" dirty="0">
                <a:ln>
                  <a:noFill/>
                </a:ln>
                <a:solidFill>
                  <a:schemeClr val="bg1">
                    <a:lumMod val="50000"/>
                  </a:schemeClr>
                </a:solidFill>
                <a:effectLst/>
                <a:uLnTx/>
                <a:uFillTx/>
                <a:cs typeface="+mn-cs"/>
                <a:sym typeface="Calibri" panose="020F0502020204030204" charset="0"/>
              </a:rPr>
              <a:t>全程监控</a:t>
            </a:r>
            <a:endParaRPr kumimoji="0" lang="zh-CN" sz="1200" b="0" i="0" u="none" strike="noStrike" kern="1200" cap="none" spc="0" normalizeH="0" baseline="0" noProof="0" dirty="0">
              <a:ln>
                <a:noFill/>
              </a:ln>
              <a:solidFill>
                <a:schemeClr val="bg1">
                  <a:lumMod val="50000"/>
                </a:schemeClr>
              </a:solidFill>
              <a:effectLst/>
              <a:uLnTx/>
              <a:uFillTx/>
              <a:cs typeface="+mn-cs"/>
              <a:sym typeface="Calibri" panose="020F0502020204030204" charset="0"/>
            </a:endParaRPr>
          </a:p>
          <a:p>
            <a:pPr marL="0" marR="0" lvl="0" indent="0" algn="l" defTabSz="914400" rtl="0" eaLnBrk="1" fontAlgn="base" latinLnBrk="0" hangingPunct="1">
              <a:lnSpc>
                <a:spcPct val="110000"/>
              </a:lnSpc>
              <a:spcBef>
                <a:spcPct val="20000"/>
              </a:spcBef>
              <a:spcAft>
                <a:spcPct val="0"/>
              </a:spcAft>
              <a:buClrTx/>
              <a:buSzTx/>
              <a:buFont typeface="Arial" panose="020B0604020202020204" pitchFamily="34" charset="0"/>
              <a:buNone/>
              <a:defRPr/>
            </a:pPr>
            <a:r>
              <a:rPr kumimoji="0" lang="zh-CN" sz="1200" b="0" i="0" u="none" strike="noStrike" kern="1200" cap="none" spc="0" normalizeH="0" baseline="0" noProof="0" dirty="0">
                <a:ln>
                  <a:noFill/>
                </a:ln>
                <a:solidFill>
                  <a:schemeClr val="bg1">
                    <a:lumMod val="50000"/>
                  </a:schemeClr>
                </a:solidFill>
                <a:effectLst/>
                <a:uLnTx/>
                <a:uFillTx/>
                <a:cs typeface="+mn-cs"/>
                <a:sym typeface="Calibri" panose="020F0502020204030204" charset="0"/>
              </a:rPr>
              <a:t>门禁系统</a:t>
            </a:r>
            <a:endParaRPr kumimoji="0" lang="zh-CN" sz="1200" b="0" i="0" u="none" strike="noStrike" kern="1200" cap="none" spc="0" normalizeH="0" baseline="0" noProof="0" dirty="0">
              <a:ln>
                <a:noFill/>
              </a:ln>
              <a:solidFill>
                <a:schemeClr val="bg1">
                  <a:lumMod val="50000"/>
                </a:schemeClr>
              </a:solidFill>
              <a:effectLst/>
              <a:uLnTx/>
              <a:uFillTx/>
              <a:cs typeface="+mn-cs"/>
              <a:sym typeface="Calibri" panose="020F0502020204030204" charset="0"/>
            </a:endParaRPr>
          </a:p>
          <a:p>
            <a:pPr marL="0" marR="0" lvl="0" indent="0" algn="l" defTabSz="914400" rtl="0" eaLnBrk="1" fontAlgn="base" latinLnBrk="0" hangingPunct="1">
              <a:lnSpc>
                <a:spcPct val="110000"/>
              </a:lnSpc>
              <a:spcBef>
                <a:spcPct val="20000"/>
              </a:spcBef>
              <a:spcAft>
                <a:spcPct val="0"/>
              </a:spcAft>
              <a:buClrTx/>
              <a:buSzTx/>
              <a:buFont typeface="Arial" panose="020B0604020202020204" pitchFamily="34" charset="0"/>
              <a:buNone/>
              <a:defRPr/>
            </a:pPr>
            <a:r>
              <a:rPr kumimoji="0" lang="zh-CN" sz="1200" b="0" i="0" u="none" strike="noStrike" kern="1200" cap="none" spc="0" normalizeH="0" baseline="0" noProof="0" dirty="0">
                <a:ln>
                  <a:noFill/>
                </a:ln>
                <a:solidFill>
                  <a:schemeClr val="bg1">
                    <a:lumMod val="50000"/>
                  </a:schemeClr>
                </a:solidFill>
                <a:effectLst/>
                <a:uLnTx/>
                <a:uFillTx/>
                <a:cs typeface="+mn-cs"/>
                <a:sym typeface="Calibri" panose="020F0502020204030204" charset="0"/>
              </a:rPr>
              <a:t>应急响应</a:t>
            </a:r>
            <a:endParaRPr kumimoji="0" lang="zh-CN" sz="1200" b="0" i="0" u="none" strike="noStrike" kern="1200" cap="none" spc="0" normalizeH="0" baseline="0" noProof="0" dirty="0">
              <a:ln>
                <a:noFill/>
              </a:ln>
              <a:solidFill>
                <a:schemeClr val="bg1">
                  <a:lumMod val="50000"/>
                </a:schemeClr>
              </a:solidFill>
              <a:effectLst/>
              <a:uLnTx/>
              <a:uFillTx/>
              <a:cs typeface="+mn-cs"/>
              <a:sym typeface="Calibri" panose="020F0502020204030204" charset="0"/>
            </a:endParaRPr>
          </a:p>
        </p:txBody>
      </p:sp>
      <p:sp>
        <p:nvSpPr>
          <p:cNvPr id="70" name="矩形 69"/>
          <p:cNvSpPr/>
          <p:nvPr/>
        </p:nvSpPr>
        <p:spPr>
          <a:xfrm>
            <a:off x="7807808" y="4329603"/>
            <a:ext cx="1049812" cy="338546"/>
          </a:xfrm>
          <a:prstGeom prst="rect">
            <a:avLst/>
          </a:prstGeom>
        </p:spPr>
        <p:txBody>
          <a:bodyPr wrap="square" lIns="91431" tIns="45716" rIns="91431" bIns="45716">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600" b="1" i="0" u="none" strike="noStrike" kern="1200" cap="none" spc="0" normalizeH="0" baseline="0" noProof="0" dirty="0">
                <a:ln>
                  <a:noFill/>
                </a:ln>
                <a:solidFill>
                  <a:schemeClr val="accent3"/>
                </a:solidFill>
                <a:effectLst/>
                <a:uLnTx/>
                <a:uFillTx/>
                <a:latin typeface="微软雅黑" panose="020B0503020204020204" pitchFamily="34" charset="-122"/>
                <a:ea typeface="微软雅黑" panose="020B0503020204020204" pitchFamily="34" charset="-122"/>
                <a:cs typeface="+mn-cs"/>
              </a:rPr>
              <a:t>日常管理</a:t>
            </a:r>
            <a:endParaRPr kumimoji="0" lang="zh-CN" altLang="en-US" sz="1600" b="1" i="0" u="none" strike="noStrike" kern="1200" cap="none" spc="0" normalizeH="0" baseline="0" noProof="0" dirty="0">
              <a:ln>
                <a:noFill/>
              </a:ln>
              <a:solidFill>
                <a:schemeClr val="accent3"/>
              </a:solidFill>
              <a:effectLst/>
              <a:uLnTx/>
              <a:uFillTx/>
              <a:latin typeface="微软雅黑" panose="020B0503020204020204" pitchFamily="34" charset="-122"/>
              <a:ea typeface="微软雅黑" panose="020B0503020204020204" pitchFamily="34" charset="-122"/>
              <a:cs typeface="+mn-cs"/>
            </a:endParaRPr>
          </a:p>
        </p:txBody>
      </p:sp>
      <p:sp>
        <p:nvSpPr>
          <p:cNvPr id="71" name="矩形 47"/>
          <p:cNvSpPr>
            <a:spLocks noChangeArrowheads="1"/>
          </p:cNvSpPr>
          <p:nvPr/>
        </p:nvSpPr>
        <p:spPr bwMode="auto">
          <a:xfrm>
            <a:off x="9066163" y="4086721"/>
            <a:ext cx="874699" cy="941788"/>
          </a:xfrm>
          <a:prstGeom prst="rect">
            <a:avLst/>
          </a:prstGeom>
          <a:noFill/>
          <a:ln>
            <a:noFill/>
          </a:ln>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defRPr/>
            </a:pPr>
            <a:r>
              <a:rPr kumimoji="0" lang="zh-CN" sz="1200" b="0" i="0" u="none" strike="noStrike" kern="1200" cap="none" spc="0" normalizeH="0" baseline="0" noProof="0" dirty="0">
                <a:ln>
                  <a:noFill/>
                </a:ln>
                <a:solidFill>
                  <a:schemeClr val="bg1">
                    <a:lumMod val="50000"/>
                  </a:schemeClr>
                </a:solidFill>
                <a:effectLst/>
                <a:uLnTx/>
                <a:uFillTx/>
                <a:cs typeface="+mn-cs"/>
                <a:sym typeface="Calibri" panose="020F0502020204030204" charset="0"/>
              </a:rPr>
              <a:t>无纸化</a:t>
            </a:r>
            <a:endParaRPr kumimoji="0" lang="zh-CN" sz="1200" b="0" i="0" u="none" strike="noStrike" kern="1200" cap="none" spc="0" normalizeH="0" baseline="0" noProof="0" dirty="0">
              <a:ln>
                <a:noFill/>
              </a:ln>
              <a:solidFill>
                <a:schemeClr val="bg1">
                  <a:lumMod val="50000"/>
                </a:schemeClr>
              </a:solidFill>
              <a:effectLst/>
              <a:uLnTx/>
              <a:uFillTx/>
              <a:cs typeface="+mn-cs"/>
              <a:sym typeface="Calibri" panose="020F0502020204030204" charset="0"/>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defRPr/>
            </a:pPr>
            <a:r>
              <a:rPr kumimoji="0" lang="zh-CN" sz="1200" b="0" i="0" u="none" strike="noStrike" kern="1200" cap="none" spc="0" normalizeH="0" baseline="0" noProof="0" dirty="0">
                <a:ln>
                  <a:noFill/>
                </a:ln>
                <a:solidFill>
                  <a:schemeClr val="bg1">
                    <a:lumMod val="50000"/>
                  </a:schemeClr>
                </a:solidFill>
                <a:effectLst/>
                <a:uLnTx/>
                <a:uFillTx/>
                <a:cs typeface="+mn-cs"/>
                <a:sym typeface="Calibri" panose="020F0502020204030204" charset="0"/>
              </a:rPr>
              <a:t>手机隔离</a:t>
            </a:r>
            <a:endParaRPr kumimoji="0" lang="zh-CN" sz="1200" b="0" i="0" u="none" strike="noStrike" kern="1200" cap="none" spc="0" normalizeH="0" baseline="0" noProof="0" dirty="0">
              <a:ln>
                <a:noFill/>
              </a:ln>
              <a:solidFill>
                <a:schemeClr val="bg1">
                  <a:lumMod val="50000"/>
                </a:schemeClr>
              </a:solidFill>
              <a:effectLst/>
              <a:uLnTx/>
              <a:uFillTx/>
              <a:cs typeface="+mn-cs"/>
              <a:sym typeface="Calibri" panose="020F0502020204030204" charset="0"/>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defRPr/>
            </a:pPr>
            <a:r>
              <a:rPr kumimoji="0" lang="zh-CN" sz="1200" b="0" i="0" u="none" strike="noStrike" kern="1200" cap="none" spc="0" normalizeH="0" baseline="0" noProof="0" dirty="0">
                <a:ln>
                  <a:noFill/>
                </a:ln>
                <a:solidFill>
                  <a:schemeClr val="bg1">
                    <a:lumMod val="50000"/>
                  </a:schemeClr>
                </a:solidFill>
                <a:effectLst/>
                <a:uLnTx/>
                <a:uFillTx/>
                <a:cs typeface="+mn-cs"/>
                <a:sym typeface="Calibri" panose="020F0502020204030204" charset="0"/>
              </a:rPr>
              <a:t>锁屏控制</a:t>
            </a:r>
            <a:endParaRPr kumimoji="0" lang="zh-CN" sz="1200" b="0" i="0" u="none" strike="noStrike" kern="1200" cap="none" spc="0" normalizeH="0" baseline="0" noProof="0" dirty="0">
              <a:ln>
                <a:noFill/>
              </a:ln>
              <a:solidFill>
                <a:schemeClr val="bg1">
                  <a:lumMod val="50000"/>
                </a:schemeClr>
              </a:solidFill>
              <a:effectLst/>
              <a:uLnTx/>
              <a:uFillTx/>
              <a:cs typeface="+mn-cs"/>
              <a:sym typeface="Calibri" panose="020F0502020204030204" charset="0"/>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defRPr/>
            </a:pPr>
            <a:r>
              <a:rPr kumimoji="0" lang="zh-CN" sz="1200" b="0" i="0" u="none" strike="noStrike" kern="1200" cap="none" spc="0" normalizeH="0" baseline="0" noProof="0" dirty="0">
                <a:ln>
                  <a:noFill/>
                </a:ln>
                <a:solidFill>
                  <a:schemeClr val="bg1">
                    <a:lumMod val="50000"/>
                  </a:schemeClr>
                </a:solidFill>
                <a:effectLst/>
                <a:uLnTx/>
                <a:uFillTx/>
                <a:cs typeface="+mn-cs"/>
                <a:sym typeface="Calibri" panose="020F0502020204030204" charset="0"/>
              </a:rPr>
              <a:t>安全巡控</a:t>
            </a:r>
            <a:endParaRPr kumimoji="0" lang="zh-CN" sz="1200" b="0" i="0" u="none" strike="noStrike" kern="1200" cap="none" spc="0" normalizeH="0" baseline="0" noProof="0" dirty="0">
              <a:ln>
                <a:noFill/>
              </a:ln>
              <a:solidFill>
                <a:schemeClr val="bg1">
                  <a:lumMod val="50000"/>
                </a:schemeClr>
              </a:solidFill>
              <a:effectLst/>
              <a:uLnTx/>
              <a:uFillTx/>
              <a:cs typeface="+mn-cs"/>
              <a:sym typeface="Calibri" panose="020F0502020204030204" charset="0"/>
            </a:endParaRPr>
          </a:p>
        </p:txBody>
      </p:sp>
      <p:sp>
        <p:nvSpPr>
          <p:cNvPr id="72" name="矩形 71"/>
          <p:cNvSpPr/>
          <p:nvPr/>
        </p:nvSpPr>
        <p:spPr>
          <a:xfrm>
            <a:off x="7162979" y="5265642"/>
            <a:ext cx="1049812" cy="338546"/>
          </a:xfrm>
          <a:prstGeom prst="rect">
            <a:avLst/>
          </a:prstGeom>
        </p:spPr>
        <p:txBody>
          <a:bodyPr wrap="square" lIns="91431" tIns="45716" rIns="91431" bIns="45716">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600" b="1" i="0" u="none" strike="noStrike" kern="1200" cap="none" spc="0" normalizeH="0" baseline="0" noProof="0" dirty="0">
                <a:ln>
                  <a:noFill/>
                </a:ln>
                <a:solidFill>
                  <a:schemeClr val="accent4"/>
                </a:solidFill>
                <a:effectLst/>
                <a:uLnTx/>
                <a:uFillTx/>
                <a:latin typeface="微软雅黑" panose="020B0503020204020204" pitchFamily="34" charset="-122"/>
                <a:ea typeface="微软雅黑" panose="020B0503020204020204" pitchFamily="34" charset="-122"/>
                <a:cs typeface="+mn-cs"/>
              </a:rPr>
              <a:t>安全制度</a:t>
            </a:r>
            <a:endParaRPr kumimoji="0" lang="zh-CN" altLang="en-US" sz="1600" b="1" i="0" u="none" strike="noStrike" kern="1200" cap="none" spc="0" normalizeH="0" baseline="0" noProof="0" dirty="0">
              <a:ln>
                <a:noFill/>
              </a:ln>
              <a:solidFill>
                <a:schemeClr val="accent4"/>
              </a:solidFill>
              <a:effectLst/>
              <a:uLnTx/>
              <a:uFillTx/>
              <a:latin typeface="微软雅黑" panose="020B0503020204020204" pitchFamily="34" charset="-122"/>
              <a:ea typeface="微软雅黑" panose="020B0503020204020204" pitchFamily="34" charset="-122"/>
              <a:cs typeface="+mn-cs"/>
            </a:endParaRPr>
          </a:p>
        </p:txBody>
      </p:sp>
      <p:sp>
        <p:nvSpPr>
          <p:cNvPr id="73" name="矩形 47"/>
          <p:cNvSpPr>
            <a:spLocks noChangeArrowheads="1"/>
          </p:cNvSpPr>
          <p:nvPr/>
        </p:nvSpPr>
        <p:spPr bwMode="auto">
          <a:xfrm>
            <a:off x="8315434" y="5019713"/>
            <a:ext cx="977402" cy="1001485"/>
          </a:xfrm>
          <a:prstGeom prst="rect">
            <a:avLst/>
          </a:prstGeom>
          <a:noFill/>
          <a:ln>
            <a:noFill/>
          </a:ln>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charset="0"/>
              </a:defRPr>
            </a:lvl9pPr>
          </a:lstStyle>
          <a:p>
            <a:pPr marL="0" marR="0" lvl="0" indent="0" algn="l" defTabSz="914400" rtl="0" eaLnBrk="1" fontAlgn="base" latinLnBrk="0" hangingPunct="1">
              <a:lnSpc>
                <a:spcPct val="110000"/>
              </a:lnSpc>
              <a:spcBef>
                <a:spcPct val="20000"/>
              </a:spcBef>
              <a:spcAft>
                <a:spcPct val="0"/>
              </a:spcAft>
              <a:buClrTx/>
              <a:buSzTx/>
              <a:buFont typeface="Arial" panose="020B0604020202020204" pitchFamily="34" charset="0"/>
              <a:buNone/>
              <a:defRPr/>
            </a:pPr>
            <a:r>
              <a:rPr kumimoji="0" lang="zh-CN" sz="1200" b="0" i="0" u="none" strike="noStrike" kern="1200" cap="none" spc="0" normalizeH="0" baseline="0" noProof="0" dirty="0">
                <a:ln>
                  <a:noFill/>
                </a:ln>
                <a:solidFill>
                  <a:schemeClr val="bg1">
                    <a:lumMod val="50000"/>
                  </a:schemeClr>
                </a:solidFill>
                <a:effectLst/>
                <a:uLnTx/>
                <a:uFillTx/>
                <a:cs typeface="+mn-cs"/>
                <a:sym typeface="Calibri" panose="020F0502020204030204" charset="0"/>
              </a:rPr>
              <a:t>出入制度</a:t>
            </a:r>
            <a:endParaRPr kumimoji="0" lang="zh-CN" sz="1200" b="0" i="0" u="none" strike="noStrike" kern="1200" cap="none" spc="0" normalizeH="0" baseline="0" noProof="0" dirty="0">
              <a:ln>
                <a:noFill/>
              </a:ln>
              <a:solidFill>
                <a:schemeClr val="bg1">
                  <a:lumMod val="50000"/>
                </a:schemeClr>
              </a:solidFill>
              <a:effectLst/>
              <a:uLnTx/>
              <a:uFillTx/>
              <a:cs typeface="+mn-cs"/>
              <a:sym typeface="Calibri" panose="020F0502020204030204" charset="0"/>
            </a:endParaRPr>
          </a:p>
          <a:p>
            <a:pPr marL="0" marR="0" lvl="0" indent="0" algn="l" defTabSz="914400" rtl="0" eaLnBrk="1" fontAlgn="base" latinLnBrk="0" hangingPunct="1">
              <a:lnSpc>
                <a:spcPct val="110000"/>
              </a:lnSpc>
              <a:spcBef>
                <a:spcPct val="20000"/>
              </a:spcBef>
              <a:spcAft>
                <a:spcPct val="0"/>
              </a:spcAft>
              <a:buClrTx/>
              <a:buSzTx/>
              <a:buFont typeface="Arial" panose="020B0604020202020204" pitchFamily="34" charset="0"/>
              <a:buNone/>
              <a:defRPr/>
            </a:pPr>
            <a:r>
              <a:rPr kumimoji="0" lang="zh-CN" sz="1200" b="0" i="0" u="none" strike="noStrike" kern="1200" cap="none" spc="0" normalizeH="0" baseline="0" noProof="0" dirty="0">
                <a:ln>
                  <a:noFill/>
                </a:ln>
                <a:solidFill>
                  <a:schemeClr val="bg1">
                    <a:lumMod val="50000"/>
                  </a:schemeClr>
                </a:solidFill>
                <a:effectLst/>
                <a:uLnTx/>
                <a:uFillTx/>
                <a:cs typeface="+mn-cs"/>
                <a:sym typeface="Calibri" panose="020F0502020204030204" charset="0"/>
              </a:rPr>
              <a:t>保密协议</a:t>
            </a:r>
            <a:endParaRPr kumimoji="0" lang="zh-CN" sz="1200" b="0" i="0" u="none" strike="noStrike" kern="1200" cap="none" spc="0" normalizeH="0" baseline="0" noProof="0" dirty="0">
              <a:ln>
                <a:noFill/>
              </a:ln>
              <a:solidFill>
                <a:schemeClr val="bg1">
                  <a:lumMod val="50000"/>
                </a:schemeClr>
              </a:solidFill>
              <a:effectLst/>
              <a:uLnTx/>
              <a:uFillTx/>
              <a:cs typeface="+mn-cs"/>
              <a:sym typeface="Calibri" panose="020F0502020204030204" charset="0"/>
            </a:endParaRPr>
          </a:p>
          <a:p>
            <a:pPr marL="0" marR="0" lvl="0" indent="0" algn="l" defTabSz="914400" rtl="0" eaLnBrk="1" fontAlgn="base" latinLnBrk="0" hangingPunct="1">
              <a:lnSpc>
                <a:spcPct val="110000"/>
              </a:lnSpc>
              <a:spcBef>
                <a:spcPct val="20000"/>
              </a:spcBef>
              <a:spcAft>
                <a:spcPct val="0"/>
              </a:spcAft>
              <a:buClrTx/>
              <a:buSzTx/>
              <a:buFont typeface="Arial" panose="020B0604020202020204" pitchFamily="34" charset="0"/>
              <a:buNone/>
              <a:defRPr/>
            </a:pPr>
            <a:r>
              <a:rPr kumimoji="0" lang="zh-CN" sz="1200" b="0" i="0" u="none" strike="noStrike" kern="1200" cap="none" spc="0" normalizeH="0" baseline="0" noProof="0" dirty="0">
                <a:ln>
                  <a:noFill/>
                </a:ln>
                <a:solidFill>
                  <a:schemeClr val="bg1">
                    <a:lumMod val="50000"/>
                  </a:schemeClr>
                </a:solidFill>
                <a:effectLst/>
                <a:uLnTx/>
                <a:uFillTx/>
                <a:cs typeface="+mn-cs"/>
                <a:sym typeface="Calibri" panose="020F0502020204030204" charset="0"/>
              </a:rPr>
              <a:t>安全制度</a:t>
            </a:r>
            <a:endParaRPr kumimoji="0" lang="zh-CN" sz="1200" b="0" i="0" u="none" strike="noStrike" kern="1200" cap="none" spc="0" normalizeH="0" baseline="0" noProof="0" dirty="0">
              <a:ln>
                <a:noFill/>
              </a:ln>
              <a:solidFill>
                <a:schemeClr val="bg1">
                  <a:lumMod val="50000"/>
                </a:schemeClr>
              </a:solidFill>
              <a:effectLst/>
              <a:uLnTx/>
              <a:uFillTx/>
              <a:cs typeface="+mn-cs"/>
              <a:sym typeface="Calibri" panose="020F0502020204030204" charset="0"/>
            </a:endParaRPr>
          </a:p>
          <a:p>
            <a:pPr marL="0" marR="0" lvl="0" indent="0" algn="l" defTabSz="914400" rtl="0" eaLnBrk="1" fontAlgn="base" latinLnBrk="0" hangingPunct="1">
              <a:lnSpc>
                <a:spcPct val="110000"/>
              </a:lnSpc>
              <a:spcBef>
                <a:spcPct val="20000"/>
              </a:spcBef>
              <a:spcAft>
                <a:spcPct val="0"/>
              </a:spcAft>
              <a:buClrTx/>
              <a:buSzTx/>
              <a:buFont typeface="Arial" panose="020B0604020202020204" pitchFamily="34" charset="0"/>
              <a:buNone/>
              <a:defRPr/>
            </a:pPr>
            <a:r>
              <a:rPr kumimoji="0" lang="zh-CN" sz="1200" b="0" i="0" u="none" strike="noStrike" kern="1200" cap="none" spc="0" normalizeH="0" baseline="0" noProof="0" dirty="0">
                <a:ln>
                  <a:noFill/>
                </a:ln>
                <a:solidFill>
                  <a:schemeClr val="bg1">
                    <a:lumMod val="50000"/>
                  </a:schemeClr>
                </a:solidFill>
                <a:effectLst/>
                <a:uLnTx/>
                <a:uFillTx/>
                <a:cs typeface="+mn-cs"/>
                <a:sym typeface="Calibri" panose="020F0502020204030204" charset="0"/>
              </a:rPr>
              <a:t>保密认证</a:t>
            </a:r>
            <a:endParaRPr kumimoji="0" lang="zh-CN" sz="1200" b="0" i="0" u="none" strike="noStrike" kern="1200" cap="none" spc="0" normalizeH="0" baseline="0" noProof="0" dirty="0">
              <a:ln>
                <a:noFill/>
              </a:ln>
              <a:solidFill>
                <a:schemeClr val="bg1">
                  <a:lumMod val="50000"/>
                </a:schemeClr>
              </a:solidFill>
              <a:effectLst/>
              <a:uLnTx/>
              <a:uFillTx/>
              <a:cs typeface="+mn-cs"/>
              <a:sym typeface="Calibri" panose="020F0502020204030204" charset="0"/>
            </a:endParaRPr>
          </a:p>
        </p:txBody>
      </p:sp>
      <p:sp>
        <p:nvSpPr>
          <p:cNvPr id="74" name="标题 4"/>
          <p:cNvSpPr txBox="1"/>
          <p:nvPr/>
        </p:nvSpPr>
        <p:spPr>
          <a:xfrm>
            <a:off x="226554" y="363133"/>
            <a:ext cx="2016224" cy="4015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和君</a:t>
            </a:r>
            <a:endParaRPr lang="en-US" altLang="zh-CN" sz="2400" b="1" dirty="0">
              <a:solidFill>
                <a:schemeClr val="bg1"/>
              </a:solidFill>
              <a:latin typeface="微软雅黑" panose="020B0503020204020204" pitchFamily="34" charset="-122"/>
              <a:ea typeface="微软雅黑" panose="020B0503020204020204" pitchFamily="34" charset="-122"/>
            </a:endParaRPr>
          </a:p>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纵达</a:t>
            </a:r>
            <a:endParaRPr lang="en-US" altLang="zh-CN" sz="1200" dirty="0">
              <a:solidFill>
                <a:schemeClr val="bg1"/>
              </a:solidFill>
              <a:latin typeface="微软雅黑" panose="020B0503020204020204" pitchFamily="34" charset="-122"/>
              <a:ea typeface="微软雅黑" panose="020B0503020204020204" pitchFamily="34" charset="-122"/>
            </a:endParaRPr>
          </a:p>
        </p:txBody>
      </p:sp>
      <p:sp>
        <p:nvSpPr>
          <p:cNvPr id="75" name="TextBox 8"/>
          <p:cNvSpPr txBox="1"/>
          <p:nvPr/>
        </p:nvSpPr>
        <p:spPr>
          <a:xfrm>
            <a:off x="5159102"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集团简介</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76" name="直接连接符 75"/>
          <p:cNvCxnSpPr/>
          <p:nvPr/>
        </p:nvCxnSpPr>
        <p:spPr>
          <a:xfrm>
            <a:off x="6599262"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7" name="TextBox 10"/>
          <p:cNvSpPr txBox="1"/>
          <p:nvPr/>
        </p:nvSpPr>
        <p:spPr>
          <a:xfrm>
            <a:off x="6815286"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产品服务</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78" name="直接连接符 77"/>
          <p:cNvCxnSpPr/>
          <p:nvPr/>
        </p:nvCxnSpPr>
        <p:spPr>
          <a:xfrm>
            <a:off x="8255446"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9" name="TextBox 12"/>
          <p:cNvSpPr txBox="1"/>
          <p:nvPr/>
        </p:nvSpPr>
        <p:spPr>
          <a:xfrm>
            <a:off x="10055646" y="116632"/>
            <a:ext cx="1637056" cy="400110"/>
          </a:xfrm>
          <a:prstGeom prst="rect">
            <a:avLst/>
          </a:prstGeom>
          <a:noFill/>
        </p:spPr>
        <p:txBody>
          <a:bodyPr wrap="square" rtlCol="0">
            <a:spAutoFit/>
          </a:bodyPr>
          <a:lstStyle/>
          <a:p>
            <a:pPr algn="ctr"/>
            <a:r>
              <a:rPr lang="zh-CN" altLang="en-US" sz="2000" b="1" dirty="0">
                <a:solidFill>
                  <a:schemeClr val="bg1">
                    <a:lumMod val="65000"/>
                  </a:schemeClr>
                </a:solidFill>
                <a:latin typeface="微软雅黑" panose="020B0503020204020204" pitchFamily="34" charset="-122"/>
                <a:ea typeface="微软雅黑" panose="020B0503020204020204" pitchFamily="34" charset="-122"/>
              </a:rPr>
              <a:t>运营基地</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80" name="直接连接符 79"/>
          <p:cNvCxnSpPr/>
          <p:nvPr/>
        </p:nvCxnSpPr>
        <p:spPr>
          <a:xfrm>
            <a:off x="9911630"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1" name="TextBox 15"/>
          <p:cNvSpPr txBox="1"/>
          <p:nvPr/>
        </p:nvSpPr>
        <p:spPr>
          <a:xfrm>
            <a:off x="8255446" y="116632"/>
            <a:ext cx="1637056" cy="400110"/>
          </a:xfrm>
          <a:prstGeom prst="rect">
            <a:avLst/>
          </a:prstGeom>
          <a:noFill/>
        </p:spPr>
        <p:txBody>
          <a:bodyPr wrap="square" rtlCol="0">
            <a:spAutoFit/>
          </a:bodyPr>
          <a:lstStyle/>
          <a:p>
            <a:pPr algn="ctr"/>
            <a:r>
              <a:rPr lang="zh-CN" altLang="en-US" sz="2000" b="1" dirty="0" smtClean="0">
                <a:solidFill>
                  <a:srgbClr val="F8931D"/>
                </a:solidFill>
                <a:latin typeface="微软雅黑" panose="020B0503020204020204" pitchFamily="34" charset="-122"/>
                <a:ea typeface="微软雅黑" panose="020B0503020204020204" pitchFamily="34" charset="-122"/>
              </a:rPr>
              <a:t>运营体系</a:t>
            </a:r>
            <a:endParaRPr lang="en-US" sz="2000" b="1" dirty="0">
              <a:solidFill>
                <a:srgbClr val="F8931D"/>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2000"/>
    </mc:Choice>
    <mc:Fallback>
      <p:transition advTm="2000"/>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reeform 5"/>
          <p:cNvSpPr/>
          <p:nvPr/>
        </p:nvSpPr>
        <p:spPr bwMode="auto">
          <a:xfrm>
            <a:off x="3845636" y="1973504"/>
            <a:ext cx="4415056" cy="3800853"/>
          </a:xfrm>
          <a:custGeom>
            <a:avLst/>
            <a:gdLst>
              <a:gd name="T0" fmla="*/ 1184 w 1284"/>
              <a:gd name="T1" fmla="*/ 0 h 1105"/>
              <a:gd name="T2" fmla="*/ 505 w 1284"/>
              <a:gd name="T3" fmla="*/ 0 h 1105"/>
              <a:gd name="T4" fmla="*/ 305 w 1284"/>
              <a:gd name="T5" fmla="*/ 98 h 1105"/>
              <a:gd name="T6" fmla="*/ 230 w 1284"/>
              <a:gd name="T7" fmla="*/ 298 h 1105"/>
              <a:gd name="T8" fmla="*/ 275 w 1284"/>
              <a:gd name="T9" fmla="*/ 475 h 1105"/>
              <a:gd name="T10" fmla="*/ 442 w 1284"/>
              <a:gd name="T11" fmla="*/ 635 h 1105"/>
              <a:gd name="T12" fmla="*/ 568 w 1284"/>
              <a:gd name="T13" fmla="*/ 808 h 1105"/>
              <a:gd name="T14" fmla="*/ 493 w 1284"/>
              <a:gd name="T15" fmla="*/ 905 h 1105"/>
              <a:gd name="T16" fmla="*/ 100 w 1284"/>
              <a:gd name="T17" fmla="*/ 905 h 1105"/>
              <a:gd name="T18" fmla="*/ 0 w 1284"/>
              <a:gd name="T19" fmla="*/ 1005 h 1105"/>
              <a:gd name="T20" fmla="*/ 100 w 1284"/>
              <a:gd name="T21" fmla="*/ 1105 h 1105"/>
              <a:gd name="T22" fmla="*/ 493 w 1284"/>
              <a:gd name="T23" fmla="*/ 1105 h 1105"/>
              <a:gd name="T24" fmla="*/ 693 w 1284"/>
              <a:gd name="T25" fmla="*/ 1007 h 1105"/>
              <a:gd name="T26" fmla="*/ 768 w 1284"/>
              <a:gd name="T27" fmla="*/ 808 h 1105"/>
              <a:gd name="T28" fmla="*/ 723 w 1284"/>
              <a:gd name="T29" fmla="*/ 630 h 1105"/>
              <a:gd name="T30" fmla="*/ 556 w 1284"/>
              <a:gd name="T31" fmla="*/ 470 h 1105"/>
              <a:gd name="T32" fmla="*/ 430 w 1284"/>
              <a:gd name="T33" fmla="*/ 298 h 1105"/>
              <a:gd name="T34" fmla="*/ 505 w 1284"/>
              <a:gd name="T35" fmla="*/ 200 h 1105"/>
              <a:gd name="T36" fmla="*/ 1184 w 1284"/>
              <a:gd name="T37" fmla="*/ 200 h 1105"/>
              <a:gd name="T38" fmla="*/ 1284 w 1284"/>
              <a:gd name="T39" fmla="*/ 100 h 1105"/>
              <a:gd name="T40" fmla="*/ 1184 w 1284"/>
              <a:gd name="T41" fmla="*/ 0 h 1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84" h="1105">
                <a:moveTo>
                  <a:pt x="1184" y="0"/>
                </a:moveTo>
                <a:cubicBezTo>
                  <a:pt x="505" y="0"/>
                  <a:pt x="505" y="0"/>
                  <a:pt x="505" y="0"/>
                </a:cubicBezTo>
                <a:cubicBezTo>
                  <a:pt x="431" y="0"/>
                  <a:pt x="358" y="36"/>
                  <a:pt x="305" y="98"/>
                </a:cubicBezTo>
                <a:cubicBezTo>
                  <a:pt x="258" y="155"/>
                  <a:pt x="230" y="227"/>
                  <a:pt x="230" y="298"/>
                </a:cubicBezTo>
                <a:cubicBezTo>
                  <a:pt x="230" y="350"/>
                  <a:pt x="236" y="411"/>
                  <a:pt x="275" y="475"/>
                </a:cubicBezTo>
                <a:cubicBezTo>
                  <a:pt x="307" y="529"/>
                  <a:pt x="359" y="578"/>
                  <a:pt x="442" y="635"/>
                </a:cubicBezTo>
                <a:cubicBezTo>
                  <a:pt x="568" y="721"/>
                  <a:pt x="567" y="755"/>
                  <a:pt x="568" y="808"/>
                </a:cubicBezTo>
                <a:cubicBezTo>
                  <a:pt x="568" y="855"/>
                  <a:pt x="539" y="905"/>
                  <a:pt x="493" y="905"/>
                </a:cubicBezTo>
                <a:cubicBezTo>
                  <a:pt x="100" y="905"/>
                  <a:pt x="100" y="905"/>
                  <a:pt x="100" y="905"/>
                </a:cubicBezTo>
                <a:cubicBezTo>
                  <a:pt x="45" y="905"/>
                  <a:pt x="0" y="950"/>
                  <a:pt x="0" y="1005"/>
                </a:cubicBezTo>
                <a:cubicBezTo>
                  <a:pt x="0" y="1061"/>
                  <a:pt x="45" y="1105"/>
                  <a:pt x="100" y="1105"/>
                </a:cubicBezTo>
                <a:cubicBezTo>
                  <a:pt x="493" y="1105"/>
                  <a:pt x="493" y="1105"/>
                  <a:pt x="493" y="1105"/>
                </a:cubicBezTo>
                <a:cubicBezTo>
                  <a:pt x="590" y="1105"/>
                  <a:pt x="640" y="1070"/>
                  <a:pt x="693" y="1007"/>
                </a:cubicBezTo>
                <a:cubicBezTo>
                  <a:pt x="740" y="951"/>
                  <a:pt x="768" y="878"/>
                  <a:pt x="768" y="808"/>
                </a:cubicBezTo>
                <a:cubicBezTo>
                  <a:pt x="768" y="756"/>
                  <a:pt x="762" y="694"/>
                  <a:pt x="723" y="630"/>
                </a:cubicBezTo>
                <a:cubicBezTo>
                  <a:pt x="691" y="577"/>
                  <a:pt x="639" y="527"/>
                  <a:pt x="556" y="470"/>
                </a:cubicBezTo>
                <a:cubicBezTo>
                  <a:pt x="430" y="385"/>
                  <a:pt x="434" y="356"/>
                  <a:pt x="430" y="298"/>
                </a:cubicBezTo>
                <a:cubicBezTo>
                  <a:pt x="428" y="251"/>
                  <a:pt x="451" y="200"/>
                  <a:pt x="505" y="200"/>
                </a:cubicBezTo>
                <a:cubicBezTo>
                  <a:pt x="1184" y="200"/>
                  <a:pt x="1184" y="200"/>
                  <a:pt x="1184" y="200"/>
                </a:cubicBezTo>
                <a:cubicBezTo>
                  <a:pt x="1240" y="200"/>
                  <a:pt x="1284" y="155"/>
                  <a:pt x="1284" y="100"/>
                </a:cubicBezTo>
                <a:cubicBezTo>
                  <a:pt x="1284" y="45"/>
                  <a:pt x="1240" y="0"/>
                  <a:pt x="1184" y="0"/>
                </a:cubicBezTo>
              </a:path>
            </a:pathLst>
          </a:custGeom>
          <a:solidFill>
            <a:schemeClr val="bg1">
              <a:lumMod val="90000"/>
            </a:schemeClr>
          </a:solidFill>
          <a:ln>
            <a:noFill/>
          </a:ln>
        </p:spPr>
        <p:txBody>
          <a:bodyPr vert="horz" wrap="square" lIns="91440" tIns="45720" rIns="91440" bIns="45720" numCol="1" anchor="t" anchorCtr="0" compatLnSpc="1"/>
          <a:lstStyle/>
          <a:p>
            <a:endParaRPr lang="zh-CN" altLang="en-US" dirty="0">
              <a:latin typeface="微软雅黑" panose="020B0503020204020204" pitchFamily="34" charset="-122"/>
              <a:ea typeface="微软雅黑" panose="020B0503020204020204" pitchFamily="34" charset="-122"/>
            </a:endParaRPr>
          </a:p>
        </p:txBody>
      </p:sp>
      <p:sp>
        <p:nvSpPr>
          <p:cNvPr id="14" name="矩形 13"/>
          <p:cNvSpPr/>
          <p:nvPr/>
        </p:nvSpPr>
        <p:spPr>
          <a:xfrm>
            <a:off x="0" y="-1"/>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550590" y="-603448"/>
            <a:ext cx="1368153" cy="183418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17"/>
          <p:cNvSpPr txBox="1"/>
          <p:nvPr/>
        </p:nvSpPr>
        <p:spPr>
          <a:xfrm>
            <a:off x="1937870" y="724634"/>
            <a:ext cx="1907766" cy="400110"/>
          </a:xfrm>
          <a:prstGeom prst="rect">
            <a:avLst/>
          </a:prstGeom>
          <a:noFill/>
        </p:spPr>
        <p:txBody>
          <a:bodyPr wrap="square" rtlCol="0">
            <a:spAutoFit/>
          </a:bodyPr>
          <a:lstStyle/>
          <a:p>
            <a:r>
              <a:rPr lang="zh-CN" altLang="en-US" sz="2000" b="1" dirty="0" smtClean="0">
                <a:solidFill>
                  <a:schemeClr val="accent2"/>
                </a:solidFill>
                <a:latin typeface="微软雅黑" panose="020B0503020204020204" pitchFamily="34" charset="-122"/>
                <a:ea typeface="微软雅黑" panose="020B0503020204020204" pitchFamily="34" charset="-122"/>
              </a:rPr>
              <a:t>运营持续性</a:t>
            </a:r>
            <a:endParaRPr lang="en-US" sz="2000" b="1" dirty="0">
              <a:solidFill>
                <a:schemeClr val="accent2"/>
              </a:solidFill>
              <a:latin typeface="微软雅黑" panose="020B0503020204020204" pitchFamily="34" charset="-122"/>
              <a:ea typeface="微软雅黑" panose="020B0503020204020204" pitchFamily="34" charset="-122"/>
            </a:endParaRPr>
          </a:p>
        </p:txBody>
      </p:sp>
      <p:sp>
        <p:nvSpPr>
          <p:cNvPr id="19" name="Oval 6"/>
          <p:cNvSpPr>
            <a:spLocks noChangeArrowheads="1"/>
          </p:cNvSpPr>
          <p:nvPr/>
        </p:nvSpPr>
        <p:spPr bwMode="auto">
          <a:xfrm>
            <a:off x="7664497" y="2085349"/>
            <a:ext cx="479609" cy="481504"/>
          </a:xfrm>
          <a:prstGeom prst="ellipse">
            <a:avLst/>
          </a:prstGeom>
          <a:solidFill>
            <a:srgbClr val="F77E31"/>
          </a:solid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0" name="Oval 7"/>
          <p:cNvSpPr>
            <a:spLocks noChangeArrowheads="1"/>
          </p:cNvSpPr>
          <p:nvPr/>
        </p:nvSpPr>
        <p:spPr bwMode="auto">
          <a:xfrm>
            <a:off x="5308158" y="3643604"/>
            <a:ext cx="481504" cy="483401"/>
          </a:xfrm>
          <a:prstGeom prst="ellipse">
            <a:avLst/>
          </a:prstGeom>
          <a:solidFill>
            <a:srgbClr val="F77E31"/>
          </a:solid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1" name="Oval 8"/>
          <p:cNvSpPr>
            <a:spLocks noChangeArrowheads="1"/>
          </p:cNvSpPr>
          <p:nvPr/>
        </p:nvSpPr>
        <p:spPr bwMode="auto">
          <a:xfrm>
            <a:off x="3935681" y="5203755"/>
            <a:ext cx="481504" cy="477713"/>
          </a:xfrm>
          <a:prstGeom prst="ellipse">
            <a:avLst/>
          </a:prstGeom>
          <a:solidFill>
            <a:srgbClr val="F77E31"/>
          </a:solid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2" name="Oval 9"/>
          <p:cNvSpPr>
            <a:spLocks noChangeArrowheads="1"/>
          </p:cNvSpPr>
          <p:nvPr/>
        </p:nvSpPr>
        <p:spPr bwMode="auto">
          <a:xfrm>
            <a:off x="4830444" y="2409512"/>
            <a:ext cx="477713" cy="481504"/>
          </a:xfrm>
          <a:prstGeom prst="ellipse">
            <a:avLst/>
          </a:prstGeom>
          <a:solidFill>
            <a:srgbClr val="F77E31"/>
          </a:solid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3" name="Oval 10"/>
          <p:cNvSpPr>
            <a:spLocks noChangeArrowheads="1"/>
          </p:cNvSpPr>
          <p:nvPr/>
        </p:nvSpPr>
        <p:spPr bwMode="auto">
          <a:xfrm>
            <a:off x="5812990" y="4820891"/>
            <a:ext cx="481504" cy="481504"/>
          </a:xfrm>
          <a:prstGeom prst="ellipse">
            <a:avLst/>
          </a:prstGeom>
          <a:solidFill>
            <a:srgbClr val="F77E31"/>
          </a:solid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grpSp>
        <p:nvGrpSpPr>
          <p:cNvPr id="24" name="组合 23"/>
          <p:cNvGrpSpPr/>
          <p:nvPr/>
        </p:nvGrpSpPr>
        <p:grpSpPr>
          <a:xfrm>
            <a:off x="4489221" y="2295771"/>
            <a:ext cx="3082387" cy="3175276"/>
            <a:chOff x="3278114" y="1772229"/>
            <a:chExt cx="2416800" cy="2489631"/>
          </a:xfrm>
          <a:solidFill>
            <a:srgbClr val="FFFFFF"/>
          </a:solidFill>
        </p:grpSpPr>
        <p:sp>
          <p:nvSpPr>
            <p:cNvPr id="25" name="Freeform 11"/>
            <p:cNvSpPr/>
            <p:nvPr/>
          </p:nvSpPr>
          <p:spPr bwMode="auto">
            <a:xfrm>
              <a:off x="3645242" y="2322177"/>
              <a:ext cx="258624" cy="539544"/>
            </a:xfrm>
            <a:custGeom>
              <a:avLst/>
              <a:gdLst>
                <a:gd name="T0" fmla="*/ 95 w 96"/>
                <a:gd name="T1" fmla="*/ 194 h 200"/>
                <a:gd name="T2" fmla="*/ 7 w 96"/>
                <a:gd name="T3" fmla="*/ 3 h 200"/>
                <a:gd name="T4" fmla="*/ 3 w 96"/>
                <a:gd name="T5" fmla="*/ 0 h 200"/>
                <a:gd name="T6" fmla="*/ 0 w 96"/>
                <a:gd name="T7" fmla="*/ 3 h 200"/>
                <a:gd name="T8" fmla="*/ 90 w 96"/>
                <a:gd name="T9" fmla="*/ 199 h 200"/>
                <a:gd name="T10" fmla="*/ 95 w 96"/>
                <a:gd name="T11" fmla="*/ 199 h 200"/>
                <a:gd name="T12" fmla="*/ 95 w 96"/>
                <a:gd name="T13" fmla="*/ 194 h 200"/>
              </a:gdLst>
              <a:ahLst/>
              <a:cxnLst>
                <a:cxn ang="0">
                  <a:pos x="T0" y="T1"/>
                </a:cxn>
                <a:cxn ang="0">
                  <a:pos x="T2" y="T3"/>
                </a:cxn>
                <a:cxn ang="0">
                  <a:pos x="T4" y="T5"/>
                </a:cxn>
                <a:cxn ang="0">
                  <a:pos x="T6" y="T7"/>
                </a:cxn>
                <a:cxn ang="0">
                  <a:pos x="T8" y="T9"/>
                </a:cxn>
                <a:cxn ang="0">
                  <a:pos x="T10" y="T11"/>
                </a:cxn>
                <a:cxn ang="0">
                  <a:pos x="T12" y="T13"/>
                </a:cxn>
              </a:cxnLst>
              <a:rect l="0" t="0" r="r" b="b"/>
              <a:pathLst>
                <a:path w="96" h="200">
                  <a:moveTo>
                    <a:pt x="95" y="194"/>
                  </a:moveTo>
                  <a:cubicBezTo>
                    <a:pt x="21" y="128"/>
                    <a:pt x="7" y="76"/>
                    <a:pt x="7" y="3"/>
                  </a:cubicBezTo>
                  <a:cubicBezTo>
                    <a:pt x="7" y="1"/>
                    <a:pt x="5" y="0"/>
                    <a:pt x="3" y="0"/>
                  </a:cubicBezTo>
                  <a:cubicBezTo>
                    <a:pt x="2" y="0"/>
                    <a:pt x="0" y="1"/>
                    <a:pt x="0" y="3"/>
                  </a:cubicBezTo>
                  <a:cubicBezTo>
                    <a:pt x="0" y="78"/>
                    <a:pt x="14" y="131"/>
                    <a:pt x="90" y="199"/>
                  </a:cubicBezTo>
                  <a:cubicBezTo>
                    <a:pt x="92" y="200"/>
                    <a:pt x="94" y="200"/>
                    <a:pt x="95" y="199"/>
                  </a:cubicBezTo>
                  <a:cubicBezTo>
                    <a:pt x="96" y="197"/>
                    <a:pt x="96" y="195"/>
                    <a:pt x="95" y="194"/>
                  </a:cubicBez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6" name="Oval 12"/>
            <p:cNvSpPr>
              <a:spLocks noChangeArrowheads="1"/>
            </p:cNvSpPr>
            <p:nvPr/>
          </p:nvSpPr>
          <p:spPr bwMode="auto">
            <a:xfrm>
              <a:off x="3631864" y="2305827"/>
              <a:ext cx="46077" cy="49050"/>
            </a:xfrm>
            <a:prstGeom prst="ellipse">
              <a:avLst/>
            </a:pr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7" name="Oval 13"/>
            <p:cNvSpPr>
              <a:spLocks noChangeArrowheads="1"/>
            </p:cNvSpPr>
            <p:nvPr/>
          </p:nvSpPr>
          <p:spPr bwMode="auto">
            <a:xfrm>
              <a:off x="3871167" y="2829021"/>
              <a:ext cx="46077" cy="46077"/>
            </a:xfrm>
            <a:prstGeom prst="ellipse">
              <a:avLst/>
            </a:pr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8" name="Freeform 14"/>
            <p:cNvSpPr/>
            <p:nvPr/>
          </p:nvSpPr>
          <p:spPr bwMode="auto">
            <a:xfrm>
              <a:off x="4305180" y="3166422"/>
              <a:ext cx="267542" cy="509817"/>
            </a:xfrm>
            <a:custGeom>
              <a:avLst/>
              <a:gdLst>
                <a:gd name="T0" fmla="*/ 99 w 99"/>
                <a:gd name="T1" fmla="*/ 185 h 189"/>
                <a:gd name="T2" fmla="*/ 6 w 99"/>
                <a:gd name="T3" fmla="*/ 1 h 189"/>
                <a:gd name="T4" fmla="*/ 2 w 99"/>
                <a:gd name="T5" fmla="*/ 1 h 189"/>
                <a:gd name="T6" fmla="*/ 2 w 99"/>
                <a:gd name="T7" fmla="*/ 6 h 189"/>
                <a:gd name="T8" fmla="*/ 92 w 99"/>
                <a:gd name="T9" fmla="*/ 186 h 189"/>
                <a:gd name="T10" fmla="*/ 95 w 99"/>
                <a:gd name="T11" fmla="*/ 189 h 189"/>
                <a:gd name="T12" fmla="*/ 99 w 99"/>
                <a:gd name="T13" fmla="*/ 185 h 189"/>
              </a:gdLst>
              <a:ahLst/>
              <a:cxnLst>
                <a:cxn ang="0">
                  <a:pos x="T0" y="T1"/>
                </a:cxn>
                <a:cxn ang="0">
                  <a:pos x="T2" y="T3"/>
                </a:cxn>
                <a:cxn ang="0">
                  <a:pos x="T4" y="T5"/>
                </a:cxn>
                <a:cxn ang="0">
                  <a:pos x="T6" y="T7"/>
                </a:cxn>
                <a:cxn ang="0">
                  <a:pos x="T8" y="T9"/>
                </a:cxn>
                <a:cxn ang="0">
                  <a:pos x="T10" y="T11"/>
                </a:cxn>
                <a:cxn ang="0">
                  <a:pos x="T12" y="T13"/>
                </a:cxn>
              </a:cxnLst>
              <a:rect l="0" t="0" r="r" b="b"/>
              <a:pathLst>
                <a:path w="99" h="189">
                  <a:moveTo>
                    <a:pt x="99" y="185"/>
                  </a:moveTo>
                  <a:cubicBezTo>
                    <a:pt x="97" y="120"/>
                    <a:pt x="81" y="67"/>
                    <a:pt x="6" y="1"/>
                  </a:cubicBezTo>
                  <a:cubicBezTo>
                    <a:pt x="5" y="0"/>
                    <a:pt x="3" y="0"/>
                    <a:pt x="2" y="1"/>
                  </a:cubicBezTo>
                  <a:cubicBezTo>
                    <a:pt x="0" y="3"/>
                    <a:pt x="0" y="5"/>
                    <a:pt x="2" y="6"/>
                  </a:cubicBezTo>
                  <a:cubicBezTo>
                    <a:pt x="75" y="71"/>
                    <a:pt x="90" y="121"/>
                    <a:pt x="92" y="186"/>
                  </a:cubicBezTo>
                  <a:cubicBezTo>
                    <a:pt x="92" y="187"/>
                    <a:pt x="94" y="189"/>
                    <a:pt x="95" y="189"/>
                  </a:cubicBezTo>
                  <a:cubicBezTo>
                    <a:pt x="97" y="189"/>
                    <a:pt x="99" y="187"/>
                    <a:pt x="99" y="185"/>
                  </a:cubicBez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29" name="Oval 15"/>
            <p:cNvSpPr>
              <a:spLocks noChangeArrowheads="1"/>
            </p:cNvSpPr>
            <p:nvPr/>
          </p:nvSpPr>
          <p:spPr bwMode="auto">
            <a:xfrm>
              <a:off x="4291802" y="3153045"/>
              <a:ext cx="49050" cy="46077"/>
            </a:xfrm>
            <a:prstGeom prst="ellipse">
              <a:avLst/>
            </a:pr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0" name="Oval 16"/>
            <p:cNvSpPr>
              <a:spLocks noChangeArrowheads="1"/>
            </p:cNvSpPr>
            <p:nvPr/>
          </p:nvSpPr>
          <p:spPr bwMode="auto">
            <a:xfrm>
              <a:off x="4540023" y="3645026"/>
              <a:ext cx="46077" cy="44590"/>
            </a:xfrm>
            <a:prstGeom prst="ellipse">
              <a:avLst/>
            </a:pr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1" name="Freeform 17"/>
            <p:cNvSpPr/>
            <p:nvPr/>
          </p:nvSpPr>
          <p:spPr bwMode="auto">
            <a:xfrm>
              <a:off x="3294464" y="4129575"/>
              <a:ext cx="1070170" cy="118908"/>
            </a:xfrm>
            <a:custGeom>
              <a:avLst/>
              <a:gdLst>
                <a:gd name="T0" fmla="*/ 3 w 397"/>
                <a:gd name="T1" fmla="*/ 44 h 44"/>
                <a:gd name="T2" fmla="*/ 296 w 397"/>
                <a:gd name="T3" fmla="*/ 44 h 44"/>
                <a:gd name="T4" fmla="*/ 396 w 397"/>
                <a:gd name="T5" fmla="*/ 6 h 44"/>
                <a:gd name="T6" fmla="*/ 396 w 397"/>
                <a:gd name="T7" fmla="*/ 1 h 44"/>
                <a:gd name="T8" fmla="*/ 391 w 397"/>
                <a:gd name="T9" fmla="*/ 1 h 44"/>
                <a:gd name="T10" fmla="*/ 296 w 397"/>
                <a:gd name="T11" fmla="*/ 37 h 44"/>
                <a:gd name="T12" fmla="*/ 3 w 397"/>
                <a:gd name="T13" fmla="*/ 37 h 44"/>
                <a:gd name="T14" fmla="*/ 0 w 397"/>
                <a:gd name="T15" fmla="*/ 40 h 44"/>
                <a:gd name="T16" fmla="*/ 3 w 397"/>
                <a:gd name="T17"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7" h="44">
                  <a:moveTo>
                    <a:pt x="3" y="44"/>
                  </a:moveTo>
                  <a:cubicBezTo>
                    <a:pt x="296" y="44"/>
                    <a:pt x="296" y="44"/>
                    <a:pt x="296" y="44"/>
                  </a:cubicBezTo>
                  <a:cubicBezTo>
                    <a:pt x="331" y="44"/>
                    <a:pt x="366" y="31"/>
                    <a:pt x="396" y="6"/>
                  </a:cubicBezTo>
                  <a:cubicBezTo>
                    <a:pt x="397" y="5"/>
                    <a:pt x="397" y="3"/>
                    <a:pt x="396" y="1"/>
                  </a:cubicBezTo>
                  <a:cubicBezTo>
                    <a:pt x="395" y="0"/>
                    <a:pt x="393" y="0"/>
                    <a:pt x="391" y="1"/>
                  </a:cubicBezTo>
                  <a:cubicBezTo>
                    <a:pt x="362" y="25"/>
                    <a:pt x="329" y="37"/>
                    <a:pt x="296" y="37"/>
                  </a:cubicBezTo>
                  <a:cubicBezTo>
                    <a:pt x="3" y="37"/>
                    <a:pt x="3" y="37"/>
                    <a:pt x="3" y="37"/>
                  </a:cubicBezTo>
                  <a:cubicBezTo>
                    <a:pt x="1" y="37"/>
                    <a:pt x="0" y="39"/>
                    <a:pt x="0" y="40"/>
                  </a:cubicBezTo>
                  <a:cubicBezTo>
                    <a:pt x="0" y="42"/>
                    <a:pt x="1" y="44"/>
                    <a:pt x="3" y="44"/>
                  </a:cubicBez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2" name="Oval 18"/>
            <p:cNvSpPr>
              <a:spLocks noChangeArrowheads="1"/>
            </p:cNvSpPr>
            <p:nvPr/>
          </p:nvSpPr>
          <p:spPr bwMode="auto">
            <a:xfrm>
              <a:off x="4333420" y="4116197"/>
              <a:ext cx="44590" cy="46077"/>
            </a:xfrm>
            <a:prstGeom prst="ellipse">
              <a:avLst/>
            </a:pr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3" name="Oval 19"/>
            <p:cNvSpPr>
              <a:spLocks noChangeArrowheads="1"/>
            </p:cNvSpPr>
            <p:nvPr/>
          </p:nvSpPr>
          <p:spPr bwMode="auto">
            <a:xfrm>
              <a:off x="3278114" y="4215783"/>
              <a:ext cx="49050" cy="46077"/>
            </a:xfrm>
            <a:prstGeom prst="ellipse">
              <a:avLst/>
            </a:pr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4" name="Freeform 20"/>
            <p:cNvSpPr/>
            <p:nvPr/>
          </p:nvSpPr>
          <p:spPr bwMode="auto">
            <a:xfrm>
              <a:off x="3906839" y="1788578"/>
              <a:ext cx="1773212" cy="80263"/>
            </a:xfrm>
            <a:custGeom>
              <a:avLst/>
              <a:gdLst>
                <a:gd name="T0" fmla="*/ 5 w 658"/>
                <a:gd name="T1" fmla="*/ 29 h 30"/>
                <a:gd name="T2" fmla="*/ 81 w 658"/>
                <a:gd name="T3" fmla="*/ 6 h 30"/>
                <a:gd name="T4" fmla="*/ 655 w 658"/>
                <a:gd name="T5" fmla="*/ 6 h 30"/>
                <a:gd name="T6" fmla="*/ 658 w 658"/>
                <a:gd name="T7" fmla="*/ 3 h 30"/>
                <a:gd name="T8" fmla="*/ 655 w 658"/>
                <a:gd name="T9" fmla="*/ 0 h 30"/>
                <a:gd name="T10" fmla="*/ 81 w 658"/>
                <a:gd name="T11" fmla="*/ 0 h 30"/>
                <a:gd name="T12" fmla="*/ 2 w 658"/>
                <a:gd name="T13" fmla="*/ 23 h 30"/>
                <a:gd name="T14" fmla="*/ 1 w 658"/>
                <a:gd name="T15" fmla="*/ 28 h 30"/>
                <a:gd name="T16" fmla="*/ 5 w 658"/>
                <a:gd name="T17" fmla="*/ 2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8" h="30">
                  <a:moveTo>
                    <a:pt x="5" y="29"/>
                  </a:moveTo>
                  <a:cubicBezTo>
                    <a:pt x="29" y="14"/>
                    <a:pt x="55" y="6"/>
                    <a:pt x="81" y="6"/>
                  </a:cubicBezTo>
                  <a:cubicBezTo>
                    <a:pt x="655" y="6"/>
                    <a:pt x="655" y="6"/>
                    <a:pt x="655" y="6"/>
                  </a:cubicBezTo>
                  <a:cubicBezTo>
                    <a:pt x="657" y="6"/>
                    <a:pt x="658" y="5"/>
                    <a:pt x="658" y="3"/>
                  </a:cubicBezTo>
                  <a:cubicBezTo>
                    <a:pt x="658" y="1"/>
                    <a:pt x="657" y="0"/>
                    <a:pt x="655" y="0"/>
                  </a:cubicBezTo>
                  <a:cubicBezTo>
                    <a:pt x="81" y="0"/>
                    <a:pt x="81" y="0"/>
                    <a:pt x="81" y="0"/>
                  </a:cubicBezTo>
                  <a:cubicBezTo>
                    <a:pt x="54" y="0"/>
                    <a:pt x="27" y="8"/>
                    <a:pt x="2" y="23"/>
                  </a:cubicBezTo>
                  <a:cubicBezTo>
                    <a:pt x="0" y="24"/>
                    <a:pt x="0" y="26"/>
                    <a:pt x="1" y="28"/>
                  </a:cubicBezTo>
                  <a:cubicBezTo>
                    <a:pt x="1" y="29"/>
                    <a:pt x="4" y="30"/>
                    <a:pt x="5" y="29"/>
                  </a:cubicBezTo>
                  <a:close/>
                </a:path>
              </a:pathLst>
            </a:cu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5" name="Oval 21"/>
            <p:cNvSpPr>
              <a:spLocks noChangeArrowheads="1"/>
            </p:cNvSpPr>
            <p:nvPr/>
          </p:nvSpPr>
          <p:spPr bwMode="auto">
            <a:xfrm>
              <a:off x="3893462" y="1834655"/>
              <a:ext cx="46077" cy="47563"/>
            </a:xfrm>
            <a:prstGeom prst="ellipse">
              <a:avLst/>
            </a:pr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6" name="Oval 22"/>
            <p:cNvSpPr>
              <a:spLocks noChangeArrowheads="1"/>
            </p:cNvSpPr>
            <p:nvPr/>
          </p:nvSpPr>
          <p:spPr bwMode="auto">
            <a:xfrm>
              <a:off x="5648837" y="1772229"/>
              <a:ext cx="46077" cy="49050"/>
            </a:xfrm>
            <a:prstGeom prst="ellipse">
              <a:avLst/>
            </a:prstGeom>
            <a:grp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grpSp>
      <p:sp>
        <p:nvSpPr>
          <p:cNvPr id="37" name="Freeform 23"/>
          <p:cNvSpPr>
            <a:spLocks noEditPoints="1"/>
          </p:cNvSpPr>
          <p:nvPr/>
        </p:nvSpPr>
        <p:spPr bwMode="auto">
          <a:xfrm>
            <a:off x="7774447" y="2185821"/>
            <a:ext cx="280561" cy="282458"/>
          </a:xfrm>
          <a:custGeom>
            <a:avLst/>
            <a:gdLst>
              <a:gd name="T0" fmla="*/ 12 w 82"/>
              <a:gd name="T1" fmla="*/ 41 h 82"/>
              <a:gd name="T2" fmla="*/ 14 w 82"/>
              <a:gd name="T3" fmla="*/ 44 h 82"/>
              <a:gd name="T4" fmla="*/ 0 w 82"/>
              <a:gd name="T5" fmla="*/ 47 h 82"/>
              <a:gd name="T6" fmla="*/ 0 w 82"/>
              <a:gd name="T7" fmla="*/ 61 h 82"/>
              <a:gd name="T8" fmla="*/ 2 w 82"/>
              <a:gd name="T9" fmla="*/ 60 h 82"/>
              <a:gd name="T10" fmla="*/ 6 w 82"/>
              <a:gd name="T11" fmla="*/ 59 h 82"/>
              <a:gd name="T12" fmla="*/ 6 w 82"/>
              <a:gd name="T13" fmla="*/ 70 h 82"/>
              <a:gd name="T14" fmla="*/ 2 w 82"/>
              <a:gd name="T15" fmla="*/ 69 h 82"/>
              <a:gd name="T16" fmla="*/ 0 w 82"/>
              <a:gd name="T17" fmla="*/ 68 h 82"/>
              <a:gd name="T18" fmla="*/ 0 w 82"/>
              <a:gd name="T19" fmla="*/ 73 h 82"/>
              <a:gd name="T20" fmla="*/ 35 w 82"/>
              <a:gd name="T21" fmla="*/ 82 h 82"/>
              <a:gd name="T22" fmla="*/ 34 w 82"/>
              <a:gd name="T23" fmla="*/ 68 h 82"/>
              <a:gd name="T24" fmla="*/ 33 w 82"/>
              <a:gd name="T25" fmla="*/ 69 h 82"/>
              <a:gd name="T26" fmla="*/ 29 w 82"/>
              <a:gd name="T27" fmla="*/ 70 h 82"/>
              <a:gd name="T28" fmla="*/ 29 w 82"/>
              <a:gd name="T29" fmla="*/ 59 h 82"/>
              <a:gd name="T30" fmla="*/ 33 w 82"/>
              <a:gd name="T31" fmla="*/ 60 h 82"/>
              <a:gd name="T32" fmla="*/ 34 w 82"/>
              <a:gd name="T33" fmla="*/ 61 h 82"/>
              <a:gd name="T34" fmla="*/ 35 w 82"/>
              <a:gd name="T35" fmla="*/ 47 h 82"/>
              <a:gd name="T36" fmla="*/ 21 w 82"/>
              <a:gd name="T37" fmla="*/ 44 h 82"/>
              <a:gd name="T38" fmla="*/ 22 w 82"/>
              <a:gd name="T39" fmla="*/ 41 h 82"/>
              <a:gd name="T40" fmla="*/ 65 w 82"/>
              <a:gd name="T41" fmla="*/ 36 h 82"/>
              <a:gd name="T42" fmla="*/ 61 w 82"/>
              <a:gd name="T43" fmla="*/ 44 h 82"/>
              <a:gd name="T44" fmla="*/ 60 w 82"/>
              <a:gd name="T45" fmla="*/ 47 h 82"/>
              <a:gd name="T46" fmla="*/ 47 w 82"/>
              <a:gd name="T47" fmla="*/ 60 h 82"/>
              <a:gd name="T48" fmla="*/ 44 w 82"/>
              <a:gd name="T49" fmla="*/ 61 h 82"/>
              <a:gd name="T50" fmla="*/ 41 w 82"/>
              <a:gd name="T51" fmla="*/ 60 h 82"/>
              <a:gd name="T52" fmla="*/ 41 w 82"/>
              <a:gd name="T53" fmla="*/ 69 h 82"/>
              <a:gd name="T54" fmla="*/ 44 w 82"/>
              <a:gd name="T55" fmla="*/ 68 h 82"/>
              <a:gd name="T56" fmla="*/ 47 w 82"/>
              <a:gd name="T57" fmla="*/ 69 h 82"/>
              <a:gd name="T58" fmla="*/ 73 w 82"/>
              <a:gd name="T59" fmla="*/ 82 h 82"/>
              <a:gd name="T60" fmla="*/ 82 w 82"/>
              <a:gd name="T61" fmla="*/ 47 h 82"/>
              <a:gd name="T62" fmla="*/ 68 w 82"/>
              <a:gd name="T63" fmla="*/ 44 h 82"/>
              <a:gd name="T64" fmla="*/ 69 w 82"/>
              <a:gd name="T65" fmla="*/ 41 h 82"/>
              <a:gd name="T66" fmla="*/ 35 w 82"/>
              <a:gd name="T67" fmla="*/ 0 h 82"/>
              <a:gd name="T68" fmla="*/ 0 w 82"/>
              <a:gd name="T69" fmla="*/ 8 h 82"/>
              <a:gd name="T70" fmla="*/ 13 w 82"/>
              <a:gd name="T71" fmla="*/ 35 h 82"/>
              <a:gd name="T72" fmla="*/ 13 w 82"/>
              <a:gd name="T73" fmla="*/ 33 h 82"/>
              <a:gd name="T74" fmla="*/ 11 w 82"/>
              <a:gd name="T75" fmla="*/ 29 h 82"/>
              <a:gd name="T76" fmla="*/ 23 w 82"/>
              <a:gd name="T77" fmla="*/ 29 h 82"/>
              <a:gd name="T78" fmla="*/ 21 w 82"/>
              <a:gd name="T79" fmla="*/ 33 h 82"/>
              <a:gd name="T80" fmla="*/ 21 w 82"/>
              <a:gd name="T81" fmla="*/ 35 h 82"/>
              <a:gd name="T82" fmla="*/ 35 w 82"/>
              <a:gd name="T83" fmla="*/ 21 h 82"/>
              <a:gd name="T84" fmla="*/ 34 w 82"/>
              <a:gd name="T85" fmla="*/ 21 h 82"/>
              <a:gd name="T86" fmla="*/ 32 w 82"/>
              <a:gd name="T87" fmla="*/ 22 h 82"/>
              <a:gd name="T88" fmla="*/ 23 w 82"/>
              <a:gd name="T89" fmla="*/ 17 h 82"/>
              <a:gd name="T90" fmla="*/ 32 w 82"/>
              <a:gd name="T91" fmla="*/ 13 h 82"/>
              <a:gd name="T92" fmla="*/ 34 w 82"/>
              <a:gd name="T93" fmla="*/ 14 h 82"/>
              <a:gd name="T94" fmla="*/ 35 w 82"/>
              <a:gd name="T95" fmla="*/ 13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2" h="82">
                <a:moveTo>
                  <a:pt x="17" y="36"/>
                </a:moveTo>
                <a:cubicBezTo>
                  <a:pt x="15" y="36"/>
                  <a:pt x="12" y="38"/>
                  <a:pt x="12" y="41"/>
                </a:cubicBezTo>
                <a:cubicBezTo>
                  <a:pt x="12" y="42"/>
                  <a:pt x="13" y="43"/>
                  <a:pt x="13" y="44"/>
                </a:cubicBezTo>
                <a:cubicBezTo>
                  <a:pt x="14" y="44"/>
                  <a:pt x="14" y="44"/>
                  <a:pt x="14" y="44"/>
                </a:cubicBezTo>
                <a:cubicBezTo>
                  <a:pt x="15" y="46"/>
                  <a:pt x="14" y="47"/>
                  <a:pt x="13" y="47"/>
                </a:cubicBezTo>
                <a:cubicBezTo>
                  <a:pt x="0" y="47"/>
                  <a:pt x="0" y="47"/>
                  <a:pt x="0" y="47"/>
                </a:cubicBezTo>
                <a:cubicBezTo>
                  <a:pt x="0" y="60"/>
                  <a:pt x="0" y="60"/>
                  <a:pt x="0" y="60"/>
                </a:cubicBezTo>
                <a:cubicBezTo>
                  <a:pt x="0" y="61"/>
                  <a:pt x="0" y="61"/>
                  <a:pt x="0" y="61"/>
                </a:cubicBezTo>
                <a:cubicBezTo>
                  <a:pt x="0" y="61"/>
                  <a:pt x="0" y="61"/>
                  <a:pt x="1" y="61"/>
                </a:cubicBezTo>
                <a:cubicBezTo>
                  <a:pt x="1" y="61"/>
                  <a:pt x="1" y="61"/>
                  <a:pt x="2" y="60"/>
                </a:cubicBezTo>
                <a:cubicBezTo>
                  <a:pt x="2" y="60"/>
                  <a:pt x="2" y="60"/>
                  <a:pt x="2" y="60"/>
                </a:cubicBezTo>
                <a:cubicBezTo>
                  <a:pt x="3" y="59"/>
                  <a:pt x="5" y="59"/>
                  <a:pt x="6" y="59"/>
                </a:cubicBezTo>
                <a:cubicBezTo>
                  <a:pt x="9" y="59"/>
                  <a:pt x="12" y="61"/>
                  <a:pt x="12" y="65"/>
                </a:cubicBezTo>
                <a:cubicBezTo>
                  <a:pt x="12" y="68"/>
                  <a:pt x="9" y="70"/>
                  <a:pt x="6" y="70"/>
                </a:cubicBezTo>
                <a:cubicBezTo>
                  <a:pt x="5" y="70"/>
                  <a:pt x="3" y="70"/>
                  <a:pt x="2" y="69"/>
                </a:cubicBezTo>
                <a:cubicBezTo>
                  <a:pt x="2" y="69"/>
                  <a:pt x="2" y="69"/>
                  <a:pt x="2" y="69"/>
                </a:cubicBezTo>
                <a:cubicBezTo>
                  <a:pt x="1" y="68"/>
                  <a:pt x="1" y="68"/>
                  <a:pt x="1" y="68"/>
                </a:cubicBezTo>
                <a:cubicBezTo>
                  <a:pt x="0" y="68"/>
                  <a:pt x="0" y="68"/>
                  <a:pt x="0" y="68"/>
                </a:cubicBezTo>
                <a:cubicBezTo>
                  <a:pt x="0" y="69"/>
                  <a:pt x="0" y="69"/>
                  <a:pt x="0" y="69"/>
                </a:cubicBezTo>
                <a:cubicBezTo>
                  <a:pt x="0" y="73"/>
                  <a:pt x="0" y="73"/>
                  <a:pt x="0" y="73"/>
                </a:cubicBezTo>
                <a:cubicBezTo>
                  <a:pt x="0" y="78"/>
                  <a:pt x="4" y="82"/>
                  <a:pt x="8" y="82"/>
                </a:cubicBezTo>
                <a:cubicBezTo>
                  <a:pt x="35" y="82"/>
                  <a:pt x="35" y="82"/>
                  <a:pt x="35" y="82"/>
                </a:cubicBezTo>
                <a:cubicBezTo>
                  <a:pt x="35" y="69"/>
                  <a:pt x="35" y="69"/>
                  <a:pt x="35" y="69"/>
                </a:cubicBezTo>
                <a:cubicBezTo>
                  <a:pt x="34" y="68"/>
                  <a:pt x="34" y="68"/>
                  <a:pt x="34" y="68"/>
                </a:cubicBezTo>
                <a:cubicBezTo>
                  <a:pt x="34" y="68"/>
                  <a:pt x="34" y="68"/>
                  <a:pt x="34" y="68"/>
                </a:cubicBezTo>
                <a:cubicBezTo>
                  <a:pt x="33" y="68"/>
                  <a:pt x="33" y="68"/>
                  <a:pt x="33" y="69"/>
                </a:cubicBezTo>
                <a:cubicBezTo>
                  <a:pt x="32" y="69"/>
                  <a:pt x="32" y="69"/>
                  <a:pt x="32" y="69"/>
                </a:cubicBezTo>
                <a:cubicBezTo>
                  <a:pt x="31" y="70"/>
                  <a:pt x="30" y="70"/>
                  <a:pt x="29" y="70"/>
                </a:cubicBezTo>
                <a:cubicBezTo>
                  <a:pt x="25" y="70"/>
                  <a:pt x="23" y="68"/>
                  <a:pt x="23" y="65"/>
                </a:cubicBezTo>
                <a:cubicBezTo>
                  <a:pt x="23" y="61"/>
                  <a:pt x="25" y="59"/>
                  <a:pt x="29" y="59"/>
                </a:cubicBezTo>
                <a:cubicBezTo>
                  <a:pt x="30" y="59"/>
                  <a:pt x="31" y="59"/>
                  <a:pt x="32" y="60"/>
                </a:cubicBezTo>
                <a:cubicBezTo>
                  <a:pt x="33" y="60"/>
                  <a:pt x="33" y="60"/>
                  <a:pt x="33" y="60"/>
                </a:cubicBezTo>
                <a:cubicBezTo>
                  <a:pt x="33" y="61"/>
                  <a:pt x="33" y="61"/>
                  <a:pt x="34" y="61"/>
                </a:cubicBezTo>
                <a:cubicBezTo>
                  <a:pt x="34" y="61"/>
                  <a:pt x="34" y="61"/>
                  <a:pt x="34" y="61"/>
                </a:cubicBezTo>
                <a:cubicBezTo>
                  <a:pt x="35" y="60"/>
                  <a:pt x="35" y="60"/>
                  <a:pt x="35" y="60"/>
                </a:cubicBezTo>
                <a:cubicBezTo>
                  <a:pt x="35" y="47"/>
                  <a:pt x="35" y="47"/>
                  <a:pt x="35" y="47"/>
                </a:cubicBezTo>
                <a:cubicBezTo>
                  <a:pt x="22" y="47"/>
                  <a:pt x="22" y="47"/>
                  <a:pt x="22" y="47"/>
                </a:cubicBezTo>
                <a:cubicBezTo>
                  <a:pt x="20" y="47"/>
                  <a:pt x="19" y="46"/>
                  <a:pt x="21" y="44"/>
                </a:cubicBezTo>
                <a:cubicBezTo>
                  <a:pt x="21" y="44"/>
                  <a:pt x="21" y="44"/>
                  <a:pt x="21" y="44"/>
                </a:cubicBezTo>
                <a:cubicBezTo>
                  <a:pt x="22" y="43"/>
                  <a:pt x="22" y="42"/>
                  <a:pt x="22" y="41"/>
                </a:cubicBezTo>
                <a:cubicBezTo>
                  <a:pt x="22" y="38"/>
                  <a:pt x="20" y="36"/>
                  <a:pt x="17" y="36"/>
                </a:cubicBezTo>
                <a:moveTo>
                  <a:pt x="65" y="36"/>
                </a:moveTo>
                <a:cubicBezTo>
                  <a:pt x="62" y="36"/>
                  <a:pt x="60" y="38"/>
                  <a:pt x="60" y="41"/>
                </a:cubicBezTo>
                <a:cubicBezTo>
                  <a:pt x="60" y="42"/>
                  <a:pt x="60" y="43"/>
                  <a:pt x="61" y="44"/>
                </a:cubicBezTo>
                <a:cubicBezTo>
                  <a:pt x="61" y="44"/>
                  <a:pt x="61" y="44"/>
                  <a:pt x="61" y="44"/>
                </a:cubicBezTo>
                <a:cubicBezTo>
                  <a:pt x="63" y="46"/>
                  <a:pt x="61" y="47"/>
                  <a:pt x="60" y="47"/>
                </a:cubicBezTo>
                <a:cubicBezTo>
                  <a:pt x="47" y="47"/>
                  <a:pt x="47" y="47"/>
                  <a:pt x="47" y="47"/>
                </a:cubicBezTo>
                <a:cubicBezTo>
                  <a:pt x="47" y="60"/>
                  <a:pt x="47" y="60"/>
                  <a:pt x="47" y="60"/>
                </a:cubicBezTo>
                <a:cubicBezTo>
                  <a:pt x="47" y="61"/>
                  <a:pt x="47" y="62"/>
                  <a:pt x="46" y="62"/>
                </a:cubicBezTo>
                <a:cubicBezTo>
                  <a:pt x="46" y="62"/>
                  <a:pt x="45" y="62"/>
                  <a:pt x="44" y="61"/>
                </a:cubicBezTo>
                <a:cubicBezTo>
                  <a:pt x="44" y="61"/>
                  <a:pt x="44" y="61"/>
                  <a:pt x="44" y="61"/>
                </a:cubicBezTo>
                <a:cubicBezTo>
                  <a:pt x="43" y="60"/>
                  <a:pt x="42" y="60"/>
                  <a:pt x="41" y="60"/>
                </a:cubicBezTo>
                <a:cubicBezTo>
                  <a:pt x="38" y="60"/>
                  <a:pt x="36" y="62"/>
                  <a:pt x="36" y="65"/>
                </a:cubicBezTo>
                <a:cubicBezTo>
                  <a:pt x="36" y="67"/>
                  <a:pt x="38" y="69"/>
                  <a:pt x="41" y="69"/>
                </a:cubicBezTo>
                <a:cubicBezTo>
                  <a:pt x="42" y="69"/>
                  <a:pt x="43" y="69"/>
                  <a:pt x="44" y="68"/>
                </a:cubicBezTo>
                <a:cubicBezTo>
                  <a:pt x="44" y="68"/>
                  <a:pt x="44" y="68"/>
                  <a:pt x="44" y="68"/>
                </a:cubicBezTo>
                <a:cubicBezTo>
                  <a:pt x="45" y="67"/>
                  <a:pt x="46" y="67"/>
                  <a:pt x="46" y="67"/>
                </a:cubicBezTo>
                <a:cubicBezTo>
                  <a:pt x="47" y="67"/>
                  <a:pt x="47" y="68"/>
                  <a:pt x="47" y="69"/>
                </a:cubicBezTo>
                <a:cubicBezTo>
                  <a:pt x="47" y="82"/>
                  <a:pt x="47" y="82"/>
                  <a:pt x="47" y="82"/>
                </a:cubicBezTo>
                <a:cubicBezTo>
                  <a:pt x="73" y="82"/>
                  <a:pt x="73" y="82"/>
                  <a:pt x="73" y="82"/>
                </a:cubicBezTo>
                <a:cubicBezTo>
                  <a:pt x="78" y="82"/>
                  <a:pt x="82" y="78"/>
                  <a:pt x="82" y="73"/>
                </a:cubicBezTo>
                <a:cubicBezTo>
                  <a:pt x="82" y="47"/>
                  <a:pt x="82" y="47"/>
                  <a:pt x="82" y="47"/>
                </a:cubicBezTo>
                <a:cubicBezTo>
                  <a:pt x="69" y="47"/>
                  <a:pt x="69" y="47"/>
                  <a:pt x="69" y="47"/>
                </a:cubicBezTo>
                <a:cubicBezTo>
                  <a:pt x="68" y="47"/>
                  <a:pt x="67" y="46"/>
                  <a:pt x="68" y="44"/>
                </a:cubicBezTo>
                <a:cubicBezTo>
                  <a:pt x="68" y="44"/>
                  <a:pt x="68" y="44"/>
                  <a:pt x="68" y="44"/>
                </a:cubicBezTo>
                <a:cubicBezTo>
                  <a:pt x="69" y="43"/>
                  <a:pt x="69" y="42"/>
                  <a:pt x="69" y="41"/>
                </a:cubicBezTo>
                <a:cubicBezTo>
                  <a:pt x="69" y="38"/>
                  <a:pt x="67" y="36"/>
                  <a:pt x="65" y="36"/>
                </a:cubicBezTo>
                <a:moveTo>
                  <a:pt x="35" y="0"/>
                </a:moveTo>
                <a:cubicBezTo>
                  <a:pt x="8" y="0"/>
                  <a:pt x="8" y="0"/>
                  <a:pt x="8" y="0"/>
                </a:cubicBezTo>
                <a:cubicBezTo>
                  <a:pt x="4" y="0"/>
                  <a:pt x="0" y="4"/>
                  <a:pt x="0" y="8"/>
                </a:cubicBezTo>
                <a:cubicBezTo>
                  <a:pt x="0" y="35"/>
                  <a:pt x="0" y="35"/>
                  <a:pt x="0" y="35"/>
                </a:cubicBezTo>
                <a:cubicBezTo>
                  <a:pt x="13" y="35"/>
                  <a:pt x="13" y="35"/>
                  <a:pt x="13" y="35"/>
                </a:cubicBezTo>
                <a:cubicBezTo>
                  <a:pt x="13" y="34"/>
                  <a:pt x="13" y="34"/>
                  <a:pt x="13" y="34"/>
                </a:cubicBezTo>
                <a:cubicBezTo>
                  <a:pt x="14" y="34"/>
                  <a:pt x="13" y="33"/>
                  <a:pt x="13" y="33"/>
                </a:cubicBezTo>
                <a:cubicBezTo>
                  <a:pt x="12" y="32"/>
                  <a:pt x="12" y="32"/>
                  <a:pt x="12" y="32"/>
                </a:cubicBezTo>
                <a:cubicBezTo>
                  <a:pt x="12" y="31"/>
                  <a:pt x="11" y="30"/>
                  <a:pt x="11" y="29"/>
                </a:cubicBezTo>
                <a:cubicBezTo>
                  <a:pt x="11" y="26"/>
                  <a:pt x="14" y="23"/>
                  <a:pt x="17" y="23"/>
                </a:cubicBezTo>
                <a:cubicBezTo>
                  <a:pt x="20" y="23"/>
                  <a:pt x="23" y="26"/>
                  <a:pt x="23" y="29"/>
                </a:cubicBezTo>
                <a:cubicBezTo>
                  <a:pt x="23" y="30"/>
                  <a:pt x="23" y="31"/>
                  <a:pt x="22" y="32"/>
                </a:cubicBezTo>
                <a:cubicBezTo>
                  <a:pt x="21" y="33"/>
                  <a:pt x="21" y="33"/>
                  <a:pt x="21" y="33"/>
                </a:cubicBezTo>
                <a:cubicBezTo>
                  <a:pt x="21" y="33"/>
                  <a:pt x="21" y="34"/>
                  <a:pt x="21" y="34"/>
                </a:cubicBezTo>
                <a:cubicBezTo>
                  <a:pt x="21" y="35"/>
                  <a:pt x="21" y="35"/>
                  <a:pt x="21" y="35"/>
                </a:cubicBezTo>
                <a:cubicBezTo>
                  <a:pt x="35" y="35"/>
                  <a:pt x="35" y="35"/>
                  <a:pt x="35" y="35"/>
                </a:cubicBezTo>
                <a:cubicBezTo>
                  <a:pt x="35" y="21"/>
                  <a:pt x="35" y="21"/>
                  <a:pt x="35" y="21"/>
                </a:cubicBezTo>
                <a:cubicBezTo>
                  <a:pt x="34" y="21"/>
                  <a:pt x="34" y="21"/>
                  <a:pt x="34" y="21"/>
                </a:cubicBezTo>
                <a:cubicBezTo>
                  <a:pt x="34" y="21"/>
                  <a:pt x="34" y="21"/>
                  <a:pt x="34" y="21"/>
                </a:cubicBezTo>
                <a:cubicBezTo>
                  <a:pt x="33" y="21"/>
                  <a:pt x="33" y="21"/>
                  <a:pt x="33" y="22"/>
                </a:cubicBezTo>
                <a:cubicBezTo>
                  <a:pt x="32" y="22"/>
                  <a:pt x="32" y="22"/>
                  <a:pt x="32" y="22"/>
                </a:cubicBezTo>
                <a:cubicBezTo>
                  <a:pt x="31" y="23"/>
                  <a:pt x="30" y="23"/>
                  <a:pt x="29" y="23"/>
                </a:cubicBezTo>
                <a:cubicBezTo>
                  <a:pt x="25" y="23"/>
                  <a:pt x="23" y="21"/>
                  <a:pt x="23" y="17"/>
                </a:cubicBezTo>
                <a:cubicBezTo>
                  <a:pt x="23" y="14"/>
                  <a:pt x="25" y="11"/>
                  <a:pt x="29" y="11"/>
                </a:cubicBezTo>
                <a:cubicBezTo>
                  <a:pt x="30" y="11"/>
                  <a:pt x="31" y="12"/>
                  <a:pt x="32" y="13"/>
                </a:cubicBezTo>
                <a:cubicBezTo>
                  <a:pt x="33" y="13"/>
                  <a:pt x="33" y="13"/>
                  <a:pt x="33" y="13"/>
                </a:cubicBezTo>
                <a:cubicBezTo>
                  <a:pt x="33" y="13"/>
                  <a:pt x="33" y="14"/>
                  <a:pt x="34" y="14"/>
                </a:cubicBezTo>
                <a:cubicBezTo>
                  <a:pt x="34" y="14"/>
                  <a:pt x="34" y="14"/>
                  <a:pt x="34" y="13"/>
                </a:cubicBezTo>
                <a:cubicBezTo>
                  <a:pt x="35" y="13"/>
                  <a:pt x="35" y="13"/>
                  <a:pt x="35" y="13"/>
                </a:cubicBezTo>
                <a:cubicBezTo>
                  <a:pt x="35" y="0"/>
                  <a:pt x="35" y="0"/>
                  <a:pt x="35" y="0"/>
                </a:cubicBezTo>
              </a:path>
            </a:pathLst>
          </a:custGeom>
          <a:solidFill>
            <a:srgbClr val="FFFFFF"/>
          </a:solid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8" name="Freeform 24"/>
          <p:cNvSpPr>
            <a:spLocks noEditPoints="1"/>
          </p:cNvSpPr>
          <p:nvPr/>
        </p:nvSpPr>
        <p:spPr bwMode="auto">
          <a:xfrm>
            <a:off x="4910064" y="2511879"/>
            <a:ext cx="326059" cy="290041"/>
          </a:xfrm>
          <a:custGeom>
            <a:avLst/>
            <a:gdLst>
              <a:gd name="T0" fmla="*/ 38 w 95"/>
              <a:gd name="T1" fmla="*/ 50 h 84"/>
              <a:gd name="T2" fmla="*/ 0 w 95"/>
              <a:gd name="T3" fmla="*/ 50 h 84"/>
              <a:gd name="T4" fmla="*/ 0 w 95"/>
              <a:gd name="T5" fmla="*/ 84 h 84"/>
              <a:gd name="T6" fmla="*/ 4 w 95"/>
              <a:gd name="T7" fmla="*/ 84 h 84"/>
              <a:gd name="T8" fmla="*/ 4 w 95"/>
              <a:gd name="T9" fmla="*/ 55 h 84"/>
              <a:gd name="T10" fmla="*/ 33 w 95"/>
              <a:gd name="T11" fmla="*/ 55 h 84"/>
              <a:gd name="T12" fmla="*/ 33 w 95"/>
              <a:gd name="T13" fmla="*/ 84 h 84"/>
              <a:gd name="T14" fmla="*/ 38 w 95"/>
              <a:gd name="T15" fmla="*/ 84 h 84"/>
              <a:gd name="T16" fmla="*/ 38 w 95"/>
              <a:gd name="T17" fmla="*/ 50 h 84"/>
              <a:gd name="T18" fmla="*/ 25 w 95"/>
              <a:gd name="T19" fmla="*/ 13 h 84"/>
              <a:gd name="T20" fmla="*/ 11 w 95"/>
              <a:gd name="T21" fmla="*/ 27 h 84"/>
              <a:gd name="T22" fmla="*/ 18 w 95"/>
              <a:gd name="T23" fmla="*/ 39 h 84"/>
              <a:gd name="T24" fmla="*/ 7 w 95"/>
              <a:gd name="T25" fmla="*/ 48 h 84"/>
              <a:gd name="T26" fmla="*/ 40 w 95"/>
              <a:gd name="T27" fmla="*/ 48 h 84"/>
              <a:gd name="T28" fmla="*/ 40 w 95"/>
              <a:gd name="T29" fmla="*/ 77 h 84"/>
              <a:gd name="T30" fmla="*/ 64 w 95"/>
              <a:gd name="T31" fmla="*/ 55 h 84"/>
              <a:gd name="T32" fmla="*/ 63 w 95"/>
              <a:gd name="T33" fmla="*/ 48 h 84"/>
              <a:gd name="T34" fmla="*/ 60 w 95"/>
              <a:gd name="T35" fmla="*/ 47 h 84"/>
              <a:gd name="T36" fmla="*/ 56 w 95"/>
              <a:gd name="T37" fmla="*/ 48 h 84"/>
              <a:gd name="T38" fmla="*/ 45 w 95"/>
              <a:gd name="T39" fmla="*/ 56 h 84"/>
              <a:gd name="T40" fmla="*/ 32 w 95"/>
              <a:gd name="T41" fmla="*/ 39 h 84"/>
              <a:gd name="T42" fmla="*/ 39 w 95"/>
              <a:gd name="T43" fmla="*/ 27 h 84"/>
              <a:gd name="T44" fmla="*/ 25 w 95"/>
              <a:gd name="T45" fmla="*/ 13 h 84"/>
              <a:gd name="T46" fmla="*/ 85 w 95"/>
              <a:gd name="T47" fmla="*/ 7 h 84"/>
              <a:gd name="T48" fmla="*/ 69 w 95"/>
              <a:gd name="T49" fmla="*/ 22 h 84"/>
              <a:gd name="T50" fmla="*/ 57 w 95"/>
              <a:gd name="T51" fmla="*/ 15 h 84"/>
              <a:gd name="T52" fmla="*/ 57 w 95"/>
              <a:gd name="T53" fmla="*/ 14 h 84"/>
              <a:gd name="T54" fmla="*/ 56 w 95"/>
              <a:gd name="T55" fmla="*/ 15 h 84"/>
              <a:gd name="T56" fmla="*/ 45 w 95"/>
              <a:gd name="T57" fmla="*/ 26 h 84"/>
              <a:gd name="T58" fmla="*/ 47 w 95"/>
              <a:gd name="T59" fmla="*/ 27 h 84"/>
              <a:gd name="T60" fmla="*/ 57 w 95"/>
              <a:gd name="T61" fmla="*/ 17 h 84"/>
              <a:gd name="T62" fmla="*/ 68 w 95"/>
              <a:gd name="T63" fmla="*/ 25 h 84"/>
              <a:gd name="T64" fmla="*/ 69 w 95"/>
              <a:gd name="T65" fmla="*/ 25 h 84"/>
              <a:gd name="T66" fmla="*/ 70 w 95"/>
              <a:gd name="T67" fmla="*/ 24 h 84"/>
              <a:gd name="T68" fmla="*/ 86 w 95"/>
              <a:gd name="T69" fmla="*/ 8 h 84"/>
              <a:gd name="T70" fmla="*/ 85 w 95"/>
              <a:gd name="T71" fmla="*/ 7 h 84"/>
              <a:gd name="T72" fmla="*/ 95 w 95"/>
              <a:gd name="T73" fmla="*/ 0 h 84"/>
              <a:gd name="T74" fmla="*/ 36 w 95"/>
              <a:gd name="T75" fmla="*/ 0 h 84"/>
              <a:gd name="T76" fmla="*/ 36 w 95"/>
              <a:gd name="T77" fmla="*/ 13 h 84"/>
              <a:gd name="T78" fmla="*/ 40 w 95"/>
              <a:gd name="T79" fmla="*/ 18 h 84"/>
              <a:gd name="T80" fmla="*/ 40 w 95"/>
              <a:gd name="T81" fmla="*/ 4 h 84"/>
              <a:gd name="T82" fmla="*/ 90 w 95"/>
              <a:gd name="T83" fmla="*/ 4 h 84"/>
              <a:gd name="T84" fmla="*/ 90 w 95"/>
              <a:gd name="T85" fmla="*/ 29 h 84"/>
              <a:gd name="T86" fmla="*/ 43 w 95"/>
              <a:gd name="T87" fmla="*/ 29 h 84"/>
              <a:gd name="T88" fmla="*/ 42 w 95"/>
              <a:gd name="T89" fmla="*/ 34 h 84"/>
              <a:gd name="T90" fmla="*/ 64 w 95"/>
              <a:gd name="T91" fmla="*/ 34 h 84"/>
              <a:gd name="T92" fmla="*/ 64 w 95"/>
              <a:gd name="T93" fmla="*/ 36 h 84"/>
              <a:gd name="T94" fmla="*/ 58 w 95"/>
              <a:gd name="T95" fmla="*/ 36 h 84"/>
              <a:gd name="T96" fmla="*/ 58 w 95"/>
              <a:gd name="T97" fmla="*/ 41 h 84"/>
              <a:gd name="T98" fmla="*/ 75 w 95"/>
              <a:gd name="T99" fmla="*/ 41 h 84"/>
              <a:gd name="T100" fmla="*/ 75 w 95"/>
              <a:gd name="T101" fmla="*/ 36 h 84"/>
              <a:gd name="T102" fmla="*/ 68 w 95"/>
              <a:gd name="T103" fmla="*/ 36 h 84"/>
              <a:gd name="T104" fmla="*/ 68 w 95"/>
              <a:gd name="T105" fmla="*/ 34 h 84"/>
              <a:gd name="T106" fmla="*/ 95 w 95"/>
              <a:gd name="T107" fmla="*/ 34 h 84"/>
              <a:gd name="T108" fmla="*/ 95 w 95"/>
              <a:gd name="T109" fmla="*/ 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5" h="84">
                <a:moveTo>
                  <a:pt x="38" y="50"/>
                </a:moveTo>
                <a:cubicBezTo>
                  <a:pt x="0" y="50"/>
                  <a:pt x="0" y="50"/>
                  <a:pt x="0" y="50"/>
                </a:cubicBezTo>
                <a:cubicBezTo>
                  <a:pt x="0" y="84"/>
                  <a:pt x="0" y="84"/>
                  <a:pt x="0" y="84"/>
                </a:cubicBezTo>
                <a:cubicBezTo>
                  <a:pt x="4" y="84"/>
                  <a:pt x="4" y="84"/>
                  <a:pt x="4" y="84"/>
                </a:cubicBezTo>
                <a:cubicBezTo>
                  <a:pt x="4" y="55"/>
                  <a:pt x="4" y="55"/>
                  <a:pt x="4" y="55"/>
                </a:cubicBezTo>
                <a:cubicBezTo>
                  <a:pt x="33" y="55"/>
                  <a:pt x="33" y="55"/>
                  <a:pt x="33" y="55"/>
                </a:cubicBezTo>
                <a:cubicBezTo>
                  <a:pt x="33" y="84"/>
                  <a:pt x="33" y="84"/>
                  <a:pt x="33" y="84"/>
                </a:cubicBezTo>
                <a:cubicBezTo>
                  <a:pt x="38" y="84"/>
                  <a:pt x="38" y="84"/>
                  <a:pt x="38" y="84"/>
                </a:cubicBezTo>
                <a:cubicBezTo>
                  <a:pt x="38" y="50"/>
                  <a:pt x="38" y="50"/>
                  <a:pt x="38" y="50"/>
                </a:cubicBezTo>
                <a:moveTo>
                  <a:pt x="25" y="13"/>
                </a:moveTo>
                <a:cubicBezTo>
                  <a:pt x="17" y="13"/>
                  <a:pt x="11" y="19"/>
                  <a:pt x="11" y="27"/>
                </a:cubicBezTo>
                <a:cubicBezTo>
                  <a:pt x="11" y="32"/>
                  <a:pt x="13" y="37"/>
                  <a:pt x="18" y="39"/>
                </a:cubicBezTo>
                <a:cubicBezTo>
                  <a:pt x="14" y="41"/>
                  <a:pt x="10" y="44"/>
                  <a:pt x="7" y="48"/>
                </a:cubicBezTo>
                <a:cubicBezTo>
                  <a:pt x="40" y="48"/>
                  <a:pt x="40" y="48"/>
                  <a:pt x="40" y="48"/>
                </a:cubicBezTo>
                <a:cubicBezTo>
                  <a:pt x="40" y="77"/>
                  <a:pt x="40" y="77"/>
                  <a:pt x="40" y="77"/>
                </a:cubicBezTo>
                <a:cubicBezTo>
                  <a:pt x="64" y="55"/>
                  <a:pt x="64" y="55"/>
                  <a:pt x="64" y="55"/>
                </a:cubicBezTo>
                <a:cubicBezTo>
                  <a:pt x="66" y="53"/>
                  <a:pt x="66" y="50"/>
                  <a:pt x="63" y="48"/>
                </a:cubicBezTo>
                <a:cubicBezTo>
                  <a:pt x="62" y="47"/>
                  <a:pt x="61" y="47"/>
                  <a:pt x="60" y="47"/>
                </a:cubicBezTo>
                <a:cubicBezTo>
                  <a:pt x="58" y="47"/>
                  <a:pt x="57" y="47"/>
                  <a:pt x="56" y="48"/>
                </a:cubicBezTo>
                <a:cubicBezTo>
                  <a:pt x="45" y="56"/>
                  <a:pt x="45" y="56"/>
                  <a:pt x="45" y="56"/>
                </a:cubicBezTo>
                <a:cubicBezTo>
                  <a:pt x="43" y="50"/>
                  <a:pt x="40" y="43"/>
                  <a:pt x="32" y="39"/>
                </a:cubicBezTo>
                <a:cubicBezTo>
                  <a:pt x="36" y="37"/>
                  <a:pt x="39" y="32"/>
                  <a:pt x="39" y="27"/>
                </a:cubicBezTo>
                <a:cubicBezTo>
                  <a:pt x="39" y="19"/>
                  <a:pt x="33" y="13"/>
                  <a:pt x="25" y="13"/>
                </a:cubicBezTo>
                <a:moveTo>
                  <a:pt x="85" y="7"/>
                </a:moveTo>
                <a:cubicBezTo>
                  <a:pt x="69" y="22"/>
                  <a:pt x="69" y="22"/>
                  <a:pt x="69" y="22"/>
                </a:cubicBezTo>
                <a:cubicBezTo>
                  <a:pt x="57" y="15"/>
                  <a:pt x="57" y="15"/>
                  <a:pt x="57" y="15"/>
                </a:cubicBezTo>
                <a:cubicBezTo>
                  <a:pt x="57" y="14"/>
                  <a:pt x="57" y="14"/>
                  <a:pt x="57" y="14"/>
                </a:cubicBezTo>
                <a:cubicBezTo>
                  <a:pt x="56" y="15"/>
                  <a:pt x="56" y="15"/>
                  <a:pt x="56" y="15"/>
                </a:cubicBezTo>
                <a:cubicBezTo>
                  <a:pt x="45" y="26"/>
                  <a:pt x="45" y="26"/>
                  <a:pt x="45" y="26"/>
                </a:cubicBezTo>
                <a:cubicBezTo>
                  <a:pt x="47" y="27"/>
                  <a:pt x="47" y="27"/>
                  <a:pt x="47" y="27"/>
                </a:cubicBezTo>
                <a:cubicBezTo>
                  <a:pt x="57" y="17"/>
                  <a:pt x="57" y="17"/>
                  <a:pt x="57" y="17"/>
                </a:cubicBezTo>
                <a:cubicBezTo>
                  <a:pt x="68" y="25"/>
                  <a:pt x="68" y="25"/>
                  <a:pt x="68" y="25"/>
                </a:cubicBezTo>
                <a:cubicBezTo>
                  <a:pt x="69" y="25"/>
                  <a:pt x="69" y="25"/>
                  <a:pt x="69" y="25"/>
                </a:cubicBezTo>
                <a:cubicBezTo>
                  <a:pt x="70" y="24"/>
                  <a:pt x="70" y="24"/>
                  <a:pt x="70" y="24"/>
                </a:cubicBezTo>
                <a:cubicBezTo>
                  <a:pt x="86" y="8"/>
                  <a:pt x="86" y="8"/>
                  <a:pt x="86" y="8"/>
                </a:cubicBezTo>
                <a:cubicBezTo>
                  <a:pt x="85" y="7"/>
                  <a:pt x="85" y="7"/>
                  <a:pt x="85" y="7"/>
                </a:cubicBezTo>
                <a:moveTo>
                  <a:pt x="95" y="0"/>
                </a:moveTo>
                <a:cubicBezTo>
                  <a:pt x="36" y="0"/>
                  <a:pt x="36" y="0"/>
                  <a:pt x="36" y="0"/>
                </a:cubicBezTo>
                <a:cubicBezTo>
                  <a:pt x="36" y="13"/>
                  <a:pt x="36" y="13"/>
                  <a:pt x="36" y="13"/>
                </a:cubicBezTo>
                <a:cubicBezTo>
                  <a:pt x="38" y="14"/>
                  <a:pt x="39" y="16"/>
                  <a:pt x="40" y="18"/>
                </a:cubicBezTo>
                <a:cubicBezTo>
                  <a:pt x="40" y="4"/>
                  <a:pt x="40" y="4"/>
                  <a:pt x="40" y="4"/>
                </a:cubicBezTo>
                <a:cubicBezTo>
                  <a:pt x="90" y="4"/>
                  <a:pt x="90" y="4"/>
                  <a:pt x="90" y="4"/>
                </a:cubicBezTo>
                <a:cubicBezTo>
                  <a:pt x="90" y="29"/>
                  <a:pt x="90" y="29"/>
                  <a:pt x="90" y="29"/>
                </a:cubicBezTo>
                <a:cubicBezTo>
                  <a:pt x="43" y="29"/>
                  <a:pt x="43" y="29"/>
                  <a:pt x="43" y="29"/>
                </a:cubicBezTo>
                <a:cubicBezTo>
                  <a:pt x="43" y="31"/>
                  <a:pt x="42" y="32"/>
                  <a:pt x="42" y="34"/>
                </a:cubicBezTo>
                <a:cubicBezTo>
                  <a:pt x="64" y="34"/>
                  <a:pt x="64" y="34"/>
                  <a:pt x="64" y="34"/>
                </a:cubicBezTo>
                <a:cubicBezTo>
                  <a:pt x="64" y="36"/>
                  <a:pt x="64" y="36"/>
                  <a:pt x="64" y="36"/>
                </a:cubicBezTo>
                <a:cubicBezTo>
                  <a:pt x="58" y="36"/>
                  <a:pt x="58" y="36"/>
                  <a:pt x="58" y="36"/>
                </a:cubicBezTo>
                <a:cubicBezTo>
                  <a:pt x="58" y="41"/>
                  <a:pt x="58" y="41"/>
                  <a:pt x="58" y="41"/>
                </a:cubicBezTo>
                <a:cubicBezTo>
                  <a:pt x="75" y="41"/>
                  <a:pt x="75" y="41"/>
                  <a:pt x="75" y="41"/>
                </a:cubicBezTo>
                <a:cubicBezTo>
                  <a:pt x="75" y="36"/>
                  <a:pt x="75" y="36"/>
                  <a:pt x="75" y="36"/>
                </a:cubicBezTo>
                <a:cubicBezTo>
                  <a:pt x="68" y="36"/>
                  <a:pt x="68" y="36"/>
                  <a:pt x="68" y="36"/>
                </a:cubicBezTo>
                <a:cubicBezTo>
                  <a:pt x="68" y="34"/>
                  <a:pt x="68" y="34"/>
                  <a:pt x="68" y="34"/>
                </a:cubicBezTo>
                <a:cubicBezTo>
                  <a:pt x="95" y="34"/>
                  <a:pt x="95" y="34"/>
                  <a:pt x="95" y="34"/>
                </a:cubicBezTo>
                <a:cubicBezTo>
                  <a:pt x="95" y="0"/>
                  <a:pt x="95" y="0"/>
                  <a:pt x="95" y="0"/>
                </a:cubicBezTo>
              </a:path>
            </a:pathLst>
          </a:custGeom>
          <a:solidFill>
            <a:srgbClr val="FFFFFF"/>
          </a:solid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39" name="Freeform 25"/>
          <p:cNvSpPr>
            <a:spLocks noEditPoints="1"/>
          </p:cNvSpPr>
          <p:nvPr/>
        </p:nvSpPr>
        <p:spPr bwMode="auto">
          <a:xfrm>
            <a:off x="5890135" y="4908028"/>
            <a:ext cx="326059" cy="333641"/>
          </a:xfrm>
          <a:custGeom>
            <a:avLst/>
            <a:gdLst>
              <a:gd name="T0" fmla="*/ 146 w 172"/>
              <a:gd name="T1" fmla="*/ 88 h 176"/>
              <a:gd name="T2" fmla="*/ 98 w 172"/>
              <a:gd name="T3" fmla="*/ 99 h 176"/>
              <a:gd name="T4" fmla="*/ 110 w 172"/>
              <a:gd name="T5" fmla="*/ 112 h 176"/>
              <a:gd name="T6" fmla="*/ 59 w 172"/>
              <a:gd name="T7" fmla="*/ 163 h 176"/>
              <a:gd name="T8" fmla="*/ 70 w 172"/>
              <a:gd name="T9" fmla="*/ 176 h 176"/>
              <a:gd name="T10" fmla="*/ 121 w 172"/>
              <a:gd name="T11" fmla="*/ 123 h 176"/>
              <a:gd name="T12" fmla="*/ 128 w 172"/>
              <a:gd name="T13" fmla="*/ 130 h 176"/>
              <a:gd name="T14" fmla="*/ 132 w 172"/>
              <a:gd name="T15" fmla="*/ 136 h 176"/>
              <a:gd name="T16" fmla="*/ 146 w 172"/>
              <a:gd name="T17" fmla="*/ 88 h 176"/>
              <a:gd name="T18" fmla="*/ 56 w 172"/>
              <a:gd name="T19" fmla="*/ 58 h 176"/>
              <a:gd name="T20" fmla="*/ 16 w 172"/>
              <a:gd name="T21" fmla="*/ 68 h 176"/>
              <a:gd name="T22" fmla="*/ 25 w 172"/>
              <a:gd name="T23" fmla="*/ 78 h 176"/>
              <a:gd name="T24" fmla="*/ 0 w 172"/>
              <a:gd name="T25" fmla="*/ 103 h 176"/>
              <a:gd name="T26" fmla="*/ 10 w 172"/>
              <a:gd name="T27" fmla="*/ 114 h 176"/>
              <a:gd name="T28" fmla="*/ 36 w 172"/>
              <a:gd name="T29" fmla="*/ 88 h 176"/>
              <a:gd name="T30" fmla="*/ 41 w 172"/>
              <a:gd name="T31" fmla="*/ 94 h 176"/>
              <a:gd name="T32" fmla="*/ 45 w 172"/>
              <a:gd name="T33" fmla="*/ 98 h 176"/>
              <a:gd name="T34" fmla="*/ 56 w 172"/>
              <a:gd name="T35" fmla="*/ 58 h 176"/>
              <a:gd name="T36" fmla="*/ 172 w 172"/>
              <a:gd name="T37" fmla="*/ 0 h 176"/>
              <a:gd name="T38" fmla="*/ 107 w 172"/>
              <a:gd name="T39" fmla="*/ 16 h 176"/>
              <a:gd name="T40" fmla="*/ 123 w 172"/>
              <a:gd name="T41" fmla="*/ 32 h 176"/>
              <a:gd name="T42" fmla="*/ 52 w 172"/>
              <a:gd name="T43" fmla="*/ 103 h 176"/>
              <a:gd name="T44" fmla="*/ 68 w 172"/>
              <a:gd name="T45" fmla="*/ 121 h 176"/>
              <a:gd name="T46" fmla="*/ 139 w 172"/>
              <a:gd name="T47" fmla="*/ 49 h 176"/>
              <a:gd name="T48" fmla="*/ 148 w 172"/>
              <a:gd name="T49" fmla="*/ 59 h 176"/>
              <a:gd name="T50" fmla="*/ 154 w 172"/>
              <a:gd name="T51" fmla="*/ 65 h 176"/>
              <a:gd name="T52" fmla="*/ 172 w 172"/>
              <a:gd name="T53"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2" h="176">
                <a:moveTo>
                  <a:pt x="146" y="88"/>
                </a:moveTo>
                <a:lnTo>
                  <a:pt x="98" y="99"/>
                </a:lnTo>
                <a:lnTo>
                  <a:pt x="110" y="112"/>
                </a:lnTo>
                <a:lnTo>
                  <a:pt x="59" y="163"/>
                </a:lnTo>
                <a:lnTo>
                  <a:pt x="70" y="176"/>
                </a:lnTo>
                <a:lnTo>
                  <a:pt x="121" y="123"/>
                </a:lnTo>
                <a:lnTo>
                  <a:pt x="128" y="130"/>
                </a:lnTo>
                <a:lnTo>
                  <a:pt x="132" y="136"/>
                </a:lnTo>
                <a:lnTo>
                  <a:pt x="146" y="88"/>
                </a:lnTo>
                <a:close/>
                <a:moveTo>
                  <a:pt x="56" y="58"/>
                </a:moveTo>
                <a:lnTo>
                  <a:pt x="16" y="68"/>
                </a:lnTo>
                <a:lnTo>
                  <a:pt x="25" y="78"/>
                </a:lnTo>
                <a:lnTo>
                  <a:pt x="0" y="103"/>
                </a:lnTo>
                <a:lnTo>
                  <a:pt x="10" y="114"/>
                </a:lnTo>
                <a:lnTo>
                  <a:pt x="36" y="88"/>
                </a:lnTo>
                <a:lnTo>
                  <a:pt x="41" y="94"/>
                </a:lnTo>
                <a:lnTo>
                  <a:pt x="45" y="98"/>
                </a:lnTo>
                <a:lnTo>
                  <a:pt x="56" y="58"/>
                </a:lnTo>
                <a:close/>
                <a:moveTo>
                  <a:pt x="172" y="0"/>
                </a:moveTo>
                <a:lnTo>
                  <a:pt x="107" y="16"/>
                </a:lnTo>
                <a:lnTo>
                  <a:pt x="123" y="32"/>
                </a:lnTo>
                <a:lnTo>
                  <a:pt x="52" y="103"/>
                </a:lnTo>
                <a:lnTo>
                  <a:pt x="68" y="121"/>
                </a:lnTo>
                <a:lnTo>
                  <a:pt x="139" y="49"/>
                </a:lnTo>
                <a:lnTo>
                  <a:pt x="148" y="59"/>
                </a:lnTo>
                <a:lnTo>
                  <a:pt x="154" y="65"/>
                </a:lnTo>
                <a:lnTo>
                  <a:pt x="172" y="0"/>
                </a:lnTo>
                <a:close/>
              </a:path>
            </a:pathLst>
          </a:custGeom>
          <a:solidFill>
            <a:srgbClr val="FFFFFF"/>
          </a:solid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40" name="Freeform 26"/>
          <p:cNvSpPr>
            <a:spLocks noEditPoints="1"/>
          </p:cNvSpPr>
          <p:nvPr/>
        </p:nvSpPr>
        <p:spPr bwMode="auto">
          <a:xfrm>
            <a:off x="5890135" y="4908028"/>
            <a:ext cx="326059" cy="333641"/>
          </a:xfrm>
          <a:custGeom>
            <a:avLst/>
            <a:gdLst>
              <a:gd name="T0" fmla="*/ 146 w 172"/>
              <a:gd name="T1" fmla="*/ 88 h 176"/>
              <a:gd name="T2" fmla="*/ 98 w 172"/>
              <a:gd name="T3" fmla="*/ 99 h 176"/>
              <a:gd name="T4" fmla="*/ 110 w 172"/>
              <a:gd name="T5" fmla="*/ 112 h 176"/>
              <a:gd name="T6" fmla="*/ 59 w 172"/>
              <a:gd name="T7" fmla="*/ 163 h 176"/>
              <a:gd name="T8" fmla="*/ 70 w 172"/>
              <a:gd name="T9" fmla="*/ 176 h 176"/>
              <a:gd name="T10" fmla="*/ 121 w 172"/>
              <a:gd name="T11" fmla="*/ 123 h 176"/>
              <a:gd name="T12" fmla="*/ 128 w 172"/>
              <a:gd name="T13" fmla="*/ 130 h 176"/>
              <a:gd name="T14" fmla="*/ 132 w 172"/>
              <a:gd name="T15" fmla="*/ 136 h 176"/>
              <a:gd name="T16" fmla="*/ 146 w 172"/>
              <a:gd name="T17" fmla="*/ 88 h 176"/>
              <a:gd name="T18" fmla="*/ 56 w 172"/>
              <a:gd name="T19" fmla="*/ 58 h 176"/>
              <a:gd name="T20" fmla="*/ 16 w 172"/>
              <a:gd name="T21" fmla="*/ 68 h 176"/>
              <a:gd name="T22" fmla="*/ 25 w 172"/>
              <a:gd name="T23" fmla="*/ 78 h 176"/>
              <a:gd name="T24" fmla="*/ 0 w 172"/>
              <a:gd name="T25" fmla="*/ 103 h 176"/>
              <a:gd name="T26" fmla="*/ 10 w 172"/>
              <a:gd name="T27" fmla="*/ 114 h 176"/>
              <a:gd name="T28" fmla="*/ 36 w 172"/>
              <a:gd name="T29" fmla="*/ 88 h 176"/>
              <a:gd name="T30" fmla="*/ 41 w 172"/>
              <a:gd name="T31" fmla="*/ 94 h 176"/>
              <a:gd name="T32" fmla="*/ 45 w 172"/>
              <a:gd name="T33" fmla="*/ 98 h 176"/>
              <a:gd name="T34" fmla="*/ 56 w 172"/>
              <a:gd name="T35" fmla="*/ 58 h 176"/>
              <a:gd name="T36" fmla="*/ 172 w 172"/>
              <a:gd name="T37" fmla="*/ 0 h 176"/>
              <a:gd name="T38" fmla="*/ 107 w 172"/>
              <a:gd name="T39" fmla="*/ 16 h 176"/>
              <a:gd name="T40" fmla="*/ 123 w 172"/>
              <a:gd name="T41" fmla="*/ 32 h 176"/>
              <a:gd name="T42" fmla="*/ 52 w 172"/>
              <a:gd name="T43" fmla="*/ 103 h 176"/>
              <a:gd name="T44" fmla="*/ 68 w 172"/>
              <a:gd name="T45" fmla="*/ 121 h 176"/>
              <a:gd name="T46" fmla="*/ 139 w 172"/>
              <a:gd name="T47" fmla="*/ 49 h 176"/>
              <a:gd name="T48" fmla="*/ 148 w 172"/>
              <a:gd name="T49" fmla="*/ 59 h 176"/>
              <a:gd name="T50" fmla="*/ 154 w 172"/>
              <a:gd name="T51" fmla="*/ 65 h 176"/>
              <a:gd name="T52" fmla="*/ 172 w 172"/>
              <a:gd name="T53" fmla="*/ 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2" h="176">
                <a:moveTo>
                  <a:pt x="146" y="88"/>
                </a:moveTo>
                <a:lnTo>
                  <a:pt x="98" y="99"/>
                </a:lnTo>
                <a:lnTo>
                  <a:pt x="110" y="112"/>
                </a:lnTo>
                <a:lnTo>
                  <a:pt x="59" y="163"/>
                </a:lnTo>
                <a:lnTo>
                  <a:pt x="70" y="176"/>
                </a:lnTo>
                <a:lnTo>
                  <a:pt x="121" y="123"/>
                </a:lnTo>
                <a:lnTo>
                  <a:pt x="128" y="130"/>
                </a:lnTo>
                <a:lnTo>
                  <a:pt x="132" y="136"/>
                </a:lnTo>
                <a:lnTo>
                  <a:pt x="146" y="88"/>
                </a:lnTo>
                <a:moveTo>
                  <a:pt x="56" y="58"/>
                </a:moveTo>
                <a:lnTo>
                  <a:pt x="16" y="68"/>
                </a:lnTo>
                <a:lnTo>
                  <a:pt x="25" y="78"/>
                </a:lnTo>
                <a:lnTo>
                  <a:pt x="0" y="103"/>
                </a:lnTo>
                <a:lnTo>
                  <a:pt x="10" y="114"/>
                </a:lnTo>
                <a:lnTo>
                  <a:pt x="36" y="88"/>
                </a:lnTo>
                <a:lnTo>
                  <a:pt x="41" y="94"/>
                </a:lnTo>
                <a:lnTo>
                  <a:pt x="45" y="98"/>
                </a:lnTo>
                <a:lnTo>
                  <a:pt x="56" y="58"/>
                </a:lnTo>
                <a:moveTo>
                  <a:pt x="172" y="0"/>
                </a:moveTo>
                <a:lnTo>
                  <a:pt x="107" y="16"/>
                </a:lnTo>
                <a:lnTo>
                  <a:pt x="123" y="32"/>
                </a:lnTo>
                <a:lnTo>
                  <a:pt x="52" y="103"/>
                </a:lnTo>
                <a:lnTo>
                  <a:pt x="68" y="121"/>
                </a:lnTo>
                <a:lnTo>
                  <a:pt x="139" y="49"/>
                </a:lnTo>
                <a:lnTo>
                  <a:pt x="148" y="59"/>
                </a:lnTo>
                <a:lnTo>
                  <a:pt x="154" y="65"/>
                </a:lnTo>
                <a:lnTo>
                  <a:pt x="17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41" name="Freeform 27"/>
          <p:cNvSpPr>
            <a:spLocks noEditPoints="1"/>
          </p:cNvSpPr>
          <p:nvPr/>
        </p:nvSpPr>
        <p:spPr bwMode="auto">
          <a:xfrm>
            <a:off x="3999346" y="5335505"/>
            <a:ext cx="350703" cy="236962"/>
          </a:xfrm>
          <a:custGeom>
            <a:avLst/>
            <a:gdLst>
              <a:gd name="T0" fmla="*/ 35 w 102"/>
              <a:gd name="T1" fmla="*/ 19 h 69"/>
              <a:gd name="T2" fmla="*/ 39 w 102"/>
              <a:gd name="T3" fmla="*/ 11 h 69"/>
              <a:gd name="T4" fmla="*/ 29 w 102"/>
              <a:gd name="T5" fmla="*/ 0 h 69"/>
              <a:gd name="T6" fmla="*/ 18 w 102"/>
              <a:gd name="T7" fmla="*/ 11 h 69"/>
              <a:gd name="T8" fmla="*/ 22 w 102"/>
              <a:gd name="T9" fmla="*/ 19 h 69"/>
              <a:gd name="T10" fmla="*/ 4 w 102"/>
              <a:gd name="T11" fmla="*/ 48 h 69"/>
              <a:gd name="T12" fmla="*/ 18 w 102"/>
              <a:gd name="T13" fmla="*/ 39 h 69"/>
              <a:gd name="T14" fmla="*/ 12 w 102"/>
              <a:gd name="T15" fmla="*/ 69 h 69"/>
              <a:gd name="T16" fmla="*/ 22 w 102"/>
              <a:gd name="T17" fmla="*/ 69 h 69"/>
              <a:gd name="T18" fmla="*/ 29 w 102"/>
              <a:gd name="T19" fmla="*/ 56 h 69"/>
              <a:gd name="T20" fmla="*/ 36 w 102"/>
              <a:gd name="T21" fmla="*/ 69 h 69"/>
              <a:gd name="T22" fmla="*/ 45 w 102"/>
              <a:gd name="T23" fmla="*/ 69 h 69"/>
              <a:gd name="T24" fmla="*/ 40 w 102"/>
              <a:gd name="T25" fmla="*/ 39 h 69"/>
              <a:gd name="T26" fmla="*/ 54 w 102"/>
              <a:gd name="T27" fmla="*/ 48 h 69"/>
              <a:gd name="T28" fmla="*/ 35 w 102"/>
              <a:gd name="T29" fmla="*/ 19 h 69"/>
              <a:gd name="T30" fmla="*/ 84 w 102"/>
              <a:gd name="T31" fmla="*/ 30 h 69"/>
              <a:gd name="T32" fmla="*/ 87 w 102"/>
              <a:gd name="T33" fmla="*/ 24 h 69"/>
              <a:gd name="T34" fmla="*/ 79 w 102"/>
              <a:gd name="T35" fmla="*/ 16 h 69"/>
              <a:gd name="T36" fmla="*/ 71 w 102"/>
              <a:gd name="T37" fmla="*/ 24 h 69"/>
              <a:gd name="T38" fmla="*/ 74 w 102"/>
              <a:gd name="T39" fmla="*/ 30 h 69"/>
              <a:gd name="T40" fmla="*/ 60 w 102"/>
              <a:gd name="T41" fmla="*/ 53 h 69"/>
              <a:gd name="T42" fmla="*/ 71 w 102"/>
              <a:gd name="T43" fmla="*/ 45 h 69"/>
              <a:gd name="T44" fmla="*/ 67 w 102"/>
              <a:gd name="T45" fmla="*/ 69 h 69"/>
              <a:gd name="T46" fmla="*/ 74 w 102"/>
              <a:gd name="T47" fmla="*/ 69 h 69"/>
              <a:gd name="T48" fmla="*/ 79 w 102"/>
              <a:gd name="T49" fmla="*/ 59 h 69"/>
              <a:gd name="T50" fmla="*/ 85 w 102"/>
              <a:gd name="T51" fmla="*/ 69 h 69"/>
              <a:gd name="T52" fmla="*/ 92 w 102"/>
              <a:gd name="T53" fmla="*/ 69 h 69"/>
              <a:gd name="T54" fmla="*/ 88 w 102"/>
              <a:gd name="T55" fmla="*/ 45 h 69"/>
              <a:gd name="T56" fmla="*/ 99 w 102"/>
              <a:gd name="T57" fmla="*/ 53 h 69"/>
              <a:gd name="T58" fmla="*/ 84 w 102"/>
              <a:gd name="T59" fmla="*/ 3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2" h="69">
                <a:moveTo>
                  <a:pt x="35" y="19"/>
                </a:moveTo>
                <a:cubicBezTo>
                  <a:pt x="38" y="17"/>
                  <a:pt x="39" y="14"/>
                  <a:pt x="39" y="11"/>
                </a:cubicBezTo>
                <a:cubicBezTo>
                  <a:pt x="39" y="5"/>
                  <a:pt x="34" y="0"/>
                  <a:pt x="29" y="0"/>
                </a:cubicBezTo>
                <a:cubicBezTo>
                  <a:pt x="23" y="0"/>
                  <a:pt x="18" y="5"/>
                  <a:pt x="18" y="11"/>
                </a:cubicBezTo>
                <a:cubicBezTo>
                  <a:pt x="18" y="14"/>
                  <a:pt x="20" y="17"/>
                  <a:pt x="22" y="19"/>
                </a:cubicBezTo>
                <a:cubicBezTo>
                  <a:pt x="12" y="23"/>
                  <a:pt x="0" y="45"/>
                  <a:pt x="4" y="48"/>
                </a:cubicBezTo>
                <a:cubicBezTo>
                  <a:pt x="7" y="52"/>
                  <a:pt x="13" y="45"/>
                  <a:pt x="18" y="39"/>
                </a:cubicBezTo>
                <a:cubicBezTo>
                  <a:pt x="15" y="48"/>
                  <a:pt x="13" y="60"/>
                  <a:pt x="12" y="69"/>
                </a:cubicBezTo>
                <a:cubicBezTo>
                  <a:pt x="22" y="69"/>
                  <a:pt x="22" y="69"/>
                  <a:pt x="22" y="69"/>
                </a:cubicBezTo>
                <a:cubicBezTo>
                  <a:pt x="22" y="64"/>
                  <a:pt x="25" y="56"/>
                  <a:pt x="29" y="56"/>
                </a:cubicBezTo>
                <a:cubicBezTo>
                  <a:pt x="32" y="56"/>
                  <a:pt x="36" y="64"/>
                  <a:pt x="36" y="69"/>
                </a:cubicBezTo>
                <a:cubicBezTo>
                  <a:pt x="45" y="69"/>
                  <a:pt x="45" y="69"/>
                  <a:pt x="45" y="69"/>
                </a:cubicBezTo>
                <a:cubicBezTo>
                  <a:pt x="44" y="60"/>
                  <a:pt x="42" y="48"/>
                  <a:pt x="40" y="39"/>
                </a:cubicBezTo>
                <a:cubicBezTo>
                  <a:pt x="44" y="45"/>
                  <a:pt x="50" y="52"/>
                  <a:pt x="54" y="48"/>
                </a:cubicBezTo>
                <a:cubicBezTo>
                  <a:pt x="58" y="45"/>
                  <a:pt x="46" y="23"/>
                  <a:pt x="35" y="19"/>
                </a:cubicBezTo>
                <a:close/>
                <a:moveTo>
                  <a:pt x="84" y="30"/>
                </a:moveTo>
                <a:cubicBezTo>
                  <a:pt x="86" y="29"/>
                  <a:pt x="87" y="27"/>
                  <a:pt x="87" y="24"/>
                </a:cubicBezTo>
                <a:cubicBezTo>
                  <a:pt x="87" y="20"/>
                  <a:pt x="84" y="16"/>
                  <a:pt x="79" y="16"/>
                </a:cubicBezTo>
                <a:cubicBezTo>
                  <a:pt x="75" y="16"/>
                  <a:pt x="71" y="20"/>
                  <a:pt x="71" y="24"/>
                </a:cubicBezTo>
                <a:cubicBezTo>
                  <a:pt x="71" y="27"/>
                  <a:pt x="73" y="29"/>
                  <a:pt x="74" y="30"/>
                </a:cubicBezTo>
                <a:cubicBezTo>
                  <a:pt x="66" y="33"/>
                  <a:pt x="57" y="50"/>
                  <a:pt x="60" y="53"/>
                </a:cubicBezTo>
                <a:cubicBezTo>
                  <a:pt x="63" y="56"/>
                  <a:pt x="67" y="50"/>
                  <a:pt x="71" y="45"/>
                </a:cubicBezTo>
                <a:cubicBezTo>
                  <a:pt x="69" y="53"/>
                  <a:pt x="67" y="62"/>
                  <a:pt x="67" y="69"/>
                </a:cubicBezTo>
                <a:cubicBezTo>
                  <a:pt x="74" y="69"/>
                  <a:pt x="74" y="69"/>
                  <a:pt x="74" y="69"/>
                </a:cubicBezTo>
                <a:cubicBezTo>
                  <a:pt x="74" y="65"/>
                  <a:pt x="77" y="59"/>
                  <a:pt x="79" y="59"/>
                </a:cubicBezTo>
                <a:cubicBezTo>
                  <a:pt x="82" y="59"/>
                  <a:pt x="85" y="65"/>
                  <a:pt x="85" y="69"/>
                </a:cubicBezTo>
                <a:cubicBezTo>
                  <a:pt x="92" y="69"/>
                  <a:pt x="92" y="69"/>
                  <a:pt x="92" y="69"/>
                </a:cubicBezTo>
                <a:cubicBezTo>
                  <a:pt x="91" y="62"/>
                  <a:pt x="90" y="53"/>
                  <a:pt x="88" y="45"/>
                </a:cubicBezTo>
                <a:cubicBezTo>
                  <a:pt x="92" y="50"/>
                  <a:pt x="96" y="56"/>
                  <a:pt x="99" y="53"/>
                </a:cubicBezTo>
                <a:cubicBezTo>
                  <a:pt x="102" y="50"/>
                  <a:pt x="93" y="33"/>
                  <a:pt x="84" y="30"/>
                </a:cubicBezTo>
                <a:close/>
              </a:path>
            </a:pathLst>
          </a:custGeom>
          <a:solidFill>
            <a:srgbClr val="FFFFFF"/>
          </a:solid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42" name="Freeform 28"/>
          <p:cNvSpPr>
            <a:spLocks noEditPoints="1"/>
          </p:cNvSpPr>
          <p:nvPr/>
        </p:nvSpPr>
        <p:spPr bwMode="auto">
          <a:xfrm>
            <a:off x="5359892" y="3704266"/>
            <a:ext cx="327954" cy="261605"/>
          </a:xfrm>
          <a:custGeom>
            <a:avLst/>
            <a:gdLst>
              <a:gd name="T0" fmla="*/ 127 w 173"/>
              <a:gd name="T1" fmla="*/ 102 h 138"/>
              <a:gd name="T2" fmla="*/ 129 w 173"/>
              <a:gd name="T3" fmla="*/ 114 h 138"/>
              <a:gd name="T4" fmla="*/ 51 w 173"/>
              <a:gd name="T5" fmla="*/ 122 h 138"/>
              <a:gd name="T6" fmla="*/ 53 w 173"/>
              <a:gd name="T7" fmla="*/ 133 h 138"/>
              <a:gd name="T8" fmla="*/ 131 w 173"/>
              <a:gd name="T9" fmla="*/ 125 h 138"/>
              <a:gd name="T10" fmla="*/ 131 w 173"/>
              <a:gd name="T11" fmla="*/ 138 h 138"/>
              <a:gd name="T12" fmla="*/ 173 w 173"/>
              <a:gd name="T13" fmla="*/ 116 h 138"/>
              <a:gd name="T14" fmla="*/ 127 w 173"/>
              <a:gd name="T15" fmla="*/ 102 h 138"/>
              <a:gd name="T16" fmla="*/ 171 w 173"/>
              <a:gd name="T17" fmla="*/ 0 h 138"/>
              <a:gd name="T18" fmla="*/ 129 w 173"/>
              <a:gd name="T19" fmla="*/ 22 h 138"/>
              <a:gd name="T20" fmla="*/ 138 w 173"/>
              <a:gd name="T21" fmla="*/ 29 h 138"/>
              <a:gd name="T22" fmla="*/ 87 w 173"/>
              <a:gd name="T23" fmla="*/ 91 h 138"/>
              <a:gd name="T24" fmla="*/ 60 w 173"/>
              <a:gd name="T25" fmla="*/ 69 h 138"/>
              <a:gd name="T26" fmla="*/ 55 w 173"/>
              <a:gd name="T27" fmla="*/ 64 h 138"/>
              <a:gd name="T28" fmla="*/ 51 w 173"/>
              <a:gd name="T29" fmla="*/ 69 h 138"/>
              <a:gd name="T30" fmla="*/ 0 w 173"/>
              <a:gd name="T31" fmla="*/ 131 h 138"/>
              <a:gd name="T32" fmla="*/ 9 w 173"/>
              <a:gd name="T33" fmla="*/ 138 h 138"/>
              <a:gd name="T34" fmla="*/ 57 w 173"/>
              <a:gd name="T35" fmla="*/ 82 h 138"/>
              <a:gd name="T36" fmla="*/ 84 w 173"/>
              <a:gd name="T37" fmla="*/ 104 h 138"/>
              <a:gd name="T38" fmla="*/ 89 w 173"/>
              <a:gd name="T39" fmla="*/ 107 h 138"/>
              <a:gd name="T40" fmla="*/ 93 w 173"/>
              <a:gd name="T41" fmla="*/ 104 h 138"/>
              <a:gd name="T42" fmla="*/ 147 w 173"/>
              <a:gd name="T43" fmla="*/ 36 h 138"/>
              <a:gd name="T44" fmla="*/ 156 w 173"/>
              <a:gd name="T45" fmla="*/ 46 h 138"/>
              <a:gd name="T46" fmla="*/ 171 w 173"/>
              <a:gd name="T47"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3" h="138">
                <a:moveTo>
                  <a:pt x="127" y="102"/>
                </a:moveTo>
                <a:lnTo>
                  <a:pt x="129" y="114"/>
                </a:lnTo>
                <a:lnTo>
                  <a:pt x="51" y="122"/>
                </a:lnTo>
                <a:lnTo>
                  <a:pt x="53" y="133"/>
                </a:lnTo>
                <a:lnTo>
                  <a:pt x="131" y="125"/>
                </a:lnTo>
                <a:lnTo>
                  <a:pt x="131" y="138"/>
                </a:lnTo>
                <a:lnTo>
                  <a:pt x="173" y="116"/>
                </a:lnTo>
                <a:lnTo>
                  <a:pt x="127" y="102"/>
                </a:lnTo>
                <a:close/>
                <a:moveTo>
                  <a:pt x="171" y="0"/>
                </a:moveTo>
                <a:lnTo>
                  <a:pt x="129" y="22"/>
                </a:lnTo>
                <a:lnTo>
                  <a:pt x="138" y="29"/>
                </a:lnTo>
                <a:lnTo>
                  <a:pt x="87" y="91"/>
                </a:lnTo>
                <a:lnTo>
                  <a:pt x="60" y="69"/>
                </a:lnTo>
                <a:lnTo>
                  <a:pt x="55" y="64"/>
                </a:lnTo>
                <a:lnTo>
                  <a:pt x="51" y="69"/>
                </a:lnTo>
                <a:lnTo>
                  <a:pt x="0" y="131"/>
                </a:lnTo>
                <a:lnTo>
                  <a:pt x="9" y="138"/>
                </a:lnTo>
                <a:lnTo>
                  <a:pt x="57" y="82"/>
                </a:lnTo>
                <a:lnTo>
                  <a:pt x="84" y="104"/>
                </a:lnTo>
                <a:lnTo>
                  <a:pt x="89" y="107"/>
                </a:lnTo>
                <a:lnTo>
                  <a:pt x="93" y="104"/>
                </a:lnTo>
                <a:lnTo>
                  <a:pt x="147" y="36"/>
                </a:lnTo>
                <a:lnTo>
                  <a:pt x="156" y="46"/>
                </a:lnTo>
                <a:lnTo>
                  <a:pt x="171" y="0"/>
                </a:lnTo>
                <a:close/>
              </a:path>
            </a:pathLst>
          </a:custGeom>
          <a:solidFill>
            <a:srgbClr val="FFFFFF"/>
          </a:solidFill>
          <a:ln>
            <a:noFill/>
          </a:ln>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sp>
        <p:nvSpPr>
          <p:cNvPr id="43" name="Freeform 29"/>
          <p:cNvSpPr>
            <a:spLocks noEditPoints="1"/>
          </p:cNvSpPr>
          <p:nvPr/>
        </p:nvSpPr>
        <p:spPr bwMode="auto">
          <a:xfrm>
            <a:off x="4007717" y="5285268"/>
            <a:ext cx="327954" cy="261605"/>
          </a:xfrm>
          <a:custGeom>
            <a:avLst/>
            <a:gdLst>
              <a:gd name="T0" fmla="*/ 127 w 173"/>
              <a:gd name="T1" fmla="*/ 102 h 138"/>
              <a:gd name="T2" fmla="*/ 129 w 173"/>
              <a:gd name="T3" fmla="*/ 114 h 138"/>
              <a:gd name="T4" fmla="*/ 51 w 173"/>
              <a:gd name="T5" fmla="*/ 122 h 138"/>
              <a:gd name="T6" fmla="*/ 53 w 173"/>
              <a:gd name="T7" fmla="*/ 133 h 138"/>
              <a:gd name="T8" fmla="*/ 131 w 173"/>
              <a:gd name="T9" fmla="*/ 125 h 138"/>
              <a:gd name="T10" fmla="*/ 131 w 173"/>
              <a:gd name="T11" fmla="*/ 138 h 138"/>
              <a:gd name="T12" fmla="*/ 173 w 173"/>
              <a:gd name="T13" fmla="*/ 116 h 138"/>
              <a:gd name="T14" fmla="*/ 127 w 173"/>
              <a:gd name="T15" fmla="*/ 102 h 138"/>
              <a:gd name="T16" fmla="*/ 171 w 173"/>
              <a:gd name="T17" fmla="*/ 0 h 138"/>
              <a:gd name="T18" fmla="*/ 129 w 173"/>
              <a:gd name="T19" fmla="*/ 22 h 138"/>
              <a:gd name="T20" fmla="*/ 138 w 173"/>
              <a:gd name="T21" fmla="*/ 29 h 138"/>
              <a:gd name="T22" fmla="*/ 87 w 173"/>
              <a:gd name="T23" fmla="*/ 91 h 138"/>
              <a:gd name="T24" fmla="*/ 60 w 173"/>
              <a:gd name="T25" fmla="*/ 69 h 138"/>
              <a:gd name="T26" fmla="*/ 55 w 173"/>
              <a:gd name="T27" fmla="*/ 64 h 138"/>
              <a:gd name="T28" fmla="*/ 51 w 173"/>
              <a:gd name="T29" fmla="*/ 69 h 138"/>
              <a:gd name="T30" fmla="*/ 0 w 173"/>
              <a:gd name="T31" fmla="*/ 131 h 138"/>
              <a:gd name="T32" fmla="*/ 9 w 173"/>
              <a:gd name="T33" fmla="*/ 138 h 138"/>
              <a:gd name="T34" fmla="*/ 57 w 173"/>
              <a:gd name="T35" fmla="*/ 82 h 138"/>
              <a:gd name="T36" fmla="*/ 84 w 173"/>
              <a:gd name="T37" fmla="*/ 104 h 138"/>
              <a:gd name="T38" fmla="*/ 89 w 173"/>
              <a:gd name="T39" fmla="*/ 107 h 138"/>
              <a:gd name="T40" fmla="*/ 93 w 173"/>
              <a:gd name="T41" fmla="*/ 104 h 138"/>
              <a:gd name="T42" fmla="*/ 147 w 173"/>
              <a:gd name="T43" fmla="*/ 36 h 138"/>
              <a:gd name="T44" fmla="*/ 156 w 173"/>
              <a:gd name="T45" fmla="*/ 46 h 138"/>
              <a:gd name="T46" fmla="*/ 171 w 173"/>
              <a:gd name="T47"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3" h="138">
                <a:moveTo>
                  <a:pt x="127" y="102"/>
                </a:moveTo>
                <a:lnTo>
                  <a:pt x="129" y="114"/>
                </a:lnTo>
                <a:lnTo>
                  <a:pt x="51" y="122"/>
                </a:lnTo>
                <a:lnTo>
                  <a:pt x="53" y="133"/>
                </a:lnTo>
                <a:lnTo>
                  <a:pt x="131" y="125"/>
                </a:lnTo>
                <a:lnTo>
                  <a:pt x="131" y="138"/>
                </a:lnTo>
                <a:lnTo>
                  <a:pt x="173" y="116"/>
                </a:lnTo>
                <a:lnTo>
                  <a:pt x="127" y="102"/>
                </a:lnTo>
                <a:moveTo>
                  <a:pt x="171" y="0"/>
                </a:moveTo>
                <a:lnTo>
                  <a:pt x="129" y="22"/>
                </a:lnTo>
                <a:lnTo>
                  <a:pt x="138" y="29"/>
                </a:lnTo>
                <a:lnTo>
                  <a:pt x="87" y="91"/>
                </a:lnTo>
                <a:lnTo>
                  <a:pt x="60" y="69"/>
                </a:lnTo>
                <a:lnTo>
                  <a:pt x="55" y="64"/>
                </a:lnTo>
                <a:lnTo>
                  <a:pt x="51" y="69"/>
                </a:lnTo>
                <a:lnTo>
                  <a:pt x="0" y="131"/>
                </a:lnTo>
                <a:lnTo>
                  <a:pt x="9" y="138"/>
                </a:lnTo>
                <a:lnTo>
                  <a:pt x="57" y="82"/>
                </a:lnTo>
                <a:lnTo>
                  <a:pt x="84" y="104"/>
                </a:lnTo>
                <a:lnTo>
                  <a:pt x="89" y="107"/>
                </a:lnTo>
                <a:lnTo>
                  <a:pt x="93" y="104"/>
                </a:lnTo>
                <a:lnTo>
                  <a:pt x="147" y="36"/>
                </a:lnTo>
                <a:lnTo>
                  <a:pt x="156" y="46"/>
                </a:lnTo>
                <a:lnTo>
                  <a:pt x="17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微软雅黑" panose="020B0503020204020204" pitchFamily="34" charset="-122"/>
              <a:ea typeface="微软雅黑" panose="020B0503020204020204" pitchFamily="34" charset="-122"/>
            </a:endParaRPr>
          </a:p>
        </p:txBody>
      </p:sp>
      <p:grpSp>
        <p:nvGrpSpPr>
          <p:cNvPr id="44" name="组合 43"/>
          <p:cNvGrpSpPr/>
          <p:nvPr/>
        </p:nvGrpSpPr>
        <p:grpSpPr>
          <a:xfrm>
            <a:off x="8021364" y="1700808"/>
            <a:ext cx="2448272" cy="929652"/>
            <a:chOff x="2134788" y="1321493"/>
            <a:chExt cx="833882" cy="929652"/>
          </a:xfrm>
        </p:grpSpPr>
        <p:sp>
          <p:nvSpPr>
            <p:cNvPr id="45" name="矩形 44"/>
            <p:cNvSpPr/>
            <p:nvPr/>
          </p:nvSpPr>
          <p:spPr>
            <a:xfrm>
              <a:off x="2288094" y="1321493"/>
              <a:ext cx="220140" cy="369332"/>
            </a:xfrm>
            <a:prstGeom prst="rect">
              <a:avLst/>
            </a:prstGeom>
          </p:spPr>
          <p:txBody>
            <a:bodyPr wrap="none">
              <a:spAutoFit/>
            </a:bodyPr>
            <a:lstStyle/>
            <a:p>
              <a:r>
                <a:rPr lang="zh-CN" altLang="en-US" b="1" dirty="0">
                  <a:solidFill>
                    <a:schemeClr val="accent2"/>
                  </a:solidFill>
                  <a:latin typeface="微软雅黑" panose="020B0503020204020204" pitchFamily="34" charset="-122"/>
                  <a:ea typeface="微软雅黑" panose="020B0503020204020204" pitchFamily="34" charset="-122"/>
                </a:rPr>
                <a:t>设备</a:t>
              </a:r>
              <a:endParaRPr lang="zh-CN" altLang="en-US" b="1" dirty="0">
                <a:solidFill>
                  <a:schemeClr val="accent2"/>
                </a:solidFill>
                <a:latin typeface="微软雅黑" panose="020B0503020204020204" pitchFamily="34" charset="-122"/>
                <a:ea typeface="微软雅黑" panose="020B0503020204020204" pitchFamily="34" charset="-122"/>
              </a:endParaRPr>
            </a:p>
          </p:txBody>
        </p:sp>
        <p:sp>
          <p:nvSpPr>
            <p:cNvPr id="46" name="矩形 45"/>
            <p:cNvSpPr/>
            <p:nvPr/>
          </p:nvSpPr>
          <p:spPr>
            <a:xfrm>
              <a:off x="2134788" y="1644825"/>
              <a:ext cx="833882" cy="606320"/>
            </a:xfrm>
            <a:prstGeom prst="rect">
              <a:avLst/>
            </a:prstGeom>
          </p:spPr>
          <p:txBody>
            <a:bodyPr wrap="square" anchor="ctr">
              <a:spAutoFit/>
            </a:bodyPr>
            <a:lstStyle/>
            <a:p>
              <a:pPr marL="742950" lvl="1" indent="-285750">
                <a:lnSpc>
                  <a:spcPct val="125000"/>
                </a:lnSpc>
                <a:buFont typeface="Arial" panose="020B0604020202020204" pitchFamily="34" charset="0"/>
                <a:buChar char="•"/>
              </a:pPr>
              <a:r>
                <a:rPr lang="zh-CN" altLang="en-US" sz="1400" dirty="0">
                  <a:solidFill>
                    <a:schemeClr val="bg1">
                      <a:lumMod val="50000"/>
                    </a:schemeClr>
                  </a:solidFill>
                  <a:latin typeface="微软雅黑" panose="020B0503020204020204" pitchFamily="34" charset="-122"/>
                  <a:ea typeface="微软雅黑" panose="020B0503020204020204" pitchFamily="34" charset="-122"/>
                </a:rPr>
                <a:t>核心设备双套</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a:p>
              <a:pPr marL="742950" lvl="1" indent="-285750">
                <a:lnSpc>
                  <a:spcPct val="125000"/>
                </a:lnSpc>
                <a:buFont typeface="Arial" panose="020B0604020202020204" pitchFamily="34" charset="0"/>
                <a:buChar char="•"/>
              </a:pPr>
              <a:r>
                <a:rPr lang="zh-CN" altLang="en-US" sz="1400" dirty="0">
                  <a:solidFill>
                    <a:schemeClr val="bg1">
                      <a:lumMod val="50000"/>
                    </a:schemeClr>
                  </a:solidFill>
                  <a:latin typeface="微软雅黑" panose="020B0503020204020204" pitchFamily="34" charset="-122"/>
                  <a:ea typeface="微软雅黑" panose="020B0503020204020204" pitchFamily="34" charset="-122"/>
                </a:rPr>
                <a:t>设备备份</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grpSp>
      <p:grpSp>
        <p:nvGrpSpPr>
          <p:cNvPr id="47" name="组合 46"/>
          <p:cNvGrpSpPr/>
          <p:nvPr/>
        </p:nvGrpSpPr>
        <p:grpSpPr>
          <a:xfrm>
            <a:off x="3286894" y="2304566"/>
            <a:ext cx="1092578" cy="722175"/>
            <a:chOff x="2100837" y="1321493"/>
            <a:chExt cx="1313563" cy="722175"/>
          </a:xfrm>
        </p:grpSpPr>
        <p:sp>
          <p:nvSpPr>
            <p:cNvPr id="48" name="矩形 47"/>
            <p:cNvSpPr/>
            <p:nvPr/>
          </p:nvSpPr>
          <p:spPr>
            <a:xfrm>
              <a:off x="2288094" y="1321493"/>
              <a:ext cx="851610" cy="400110"/>
            </a:xfrm>
            <a:prstGeom prst="rect">
              <a:avLst/>
            </a:prstGeom>
          </p:spPr>
          <p:txBody>
            <a:bodyPr wrap="square">
              <a:spAutoFit/>
            </a:bodyPr>
            <a:lstStyle/>
            <a:p>
              <a:r>
                <a:rPr lang="zh-CN" altLang="en-US" sz="2000" b="1" dirty="0">
                  <a:solidFill>
                    <a:schemeClr val="accent2"/>
                  </a:solidFill>
                  <a:latin typeface="微软雅黑" panose="020B0503020204020204" pitchFamily="34" charset="-122"/>
                  <a:ea typeface="微软雅黑" panose="020B0503020204020204" pitchFamily="34" charset="-122"/>
                </a:rPr>
                <a:t>场地</a:t>
              </a:r>
              <a:endParaRPr lang="zh-CN" altLang="en-US" sz="2000" b="1" dirty="0">
                <a:solidFill>
                  <a:schemeClr val="accent2"/>
                </a:solidFill>
                <a:latin typeface="微软雅黑" panose="020B0503020204020204" pitchFamily="34" charset="-122"/>
                <a:ea typeface="微软雅黑" panose="020B0503020204020204" pitchFamily="34" charset="-122"/>
              </a:endParaRPr>
            </a:p>
          </p:txBody>
        </p:sp>
        <p:sp>
          <p:nvSpPr>
            <p:cNvPr id="49" name="矩形 48"/>
            <p:cNvSpPr/>
            <p:nvPr/>
          </p:nvSpPr>
          <p:spPr>
            <a:xfrm>
              <a:off x="2100837" y="1735891"/>
              <a:ext cx="1313563" cy="307777"/>
            </a:xfrm>
            <a:prstGeom prst="rect">
              <a:avLst/>
            </a:prstGeom>
          </p:spPr>
          <p:txBody>
            <a:bodyPr wrap="square" anchor="ctr">
              <a:spAutoFit/>
            </a:bodyPr>
            <a:lstStyle/>
            <a:p>
              <a:pPr marL="171450" indent="-171450">
                <a:buFont typeface="Arial" panose="020B0604020202020204" pitchFamily="34" charset="0"/>
                <a:buChar char="•"/>
              </a:pPr>
              <a:r>
                <a:rPr lang="zh-CN" altLang="en-US" sz="1400" dirty="0">
                  <a:solidFill>
                    <a:schemeClr val="bg1">
                      <a:lumMod val="50000"/>
                    </a:schemeClr>
                  </a:solidFill>
                  <a:latin typeface="微软雅黑" panose="020B0503020204020204" pitchFamily="34" charset="-122"/>
                  <a:ea typeface="微软雅黑" panose="020B0503020204020204" pitchFamily="34" charset="-122"/>
                  <a:cs typeface="Segoe UI" panose="020B0502040204020203" pitchFamily="34" charset="0"/>
                </a:rPr>
                <a:t>场地冗余</a:t>
              </a:r>
              <a:endParaRPr lang="en-US" altLang="zh-CN" sz="1400" dirty="0">
                <a:solidFill>
                  <a:schemeClr val="bg1">
                    <a:lumMod val="50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grpSp>
      <p:grpSp>
        <p:nvGrpSpPr>
          <p:cNvPr id="50" name="组合 49"/>
          <p:cNvGrpSpPr/>
          <p:nvPr/>
        </p:nvGrpSpPr>
        <p:grpSpPr>
          <a:xfrm>
            <a:off x="6399278" y="3225170"/>
            <a:ext cx="2880321" cy="1151797"/>
            <a:chOff x="2288094" y="1321493"/>
            <a:chExt cx="981038" cy="1151797"/>
          </a:xfrm>
        </p:grpSpPr>
        <p:sp>
          <p:nvSpPr>
            <p:cNvPr id="51" name="矩形 50"/>
            <p:cNvSpPr/>
            <p:nvPr/>
          </p:nvSpPr>
          <p:spPr>
            <a:xfrm>
              <a:off x="2288094" y="1321493"/>
              <a:ext cx="237612" cy="400110"/>
            </a:xfrm>
            <a:prstGeom prst="rect">
              <a:avLst/>
            </a:prstGeom>
          </p:spPr>
          <p:txBody>
            <a:bodyPr wrap="none">
              <a:spAutoFit/>
            </a:bodyPr>
            <a:lstStyle/>
            <a:p>
              <a:r>
                <a:rPr lang="zh-CN" altLang="en-US" sz="2000" b="1" dirty="0">
                  <a:solidFill>
                    <a:schemeClr val="accent2"/>
                  </a:solidFill>
                  <a:latin typeface="微软雅黑" panose="020B0503020204020204" pitchFamily="34" charset="-122"/>
                  <a:ea typeface="微软雅黑" panose="020B0503020204020204" pitchFamily="34" charset="-122"/>
                </a:rPr>
                <a:t>电力</a:t>
              </a:r>
              <a:endParaRPr lang="zh-CN" altLang="en-US" sz="2000" b="1" dirty="0">
                <a:solidFill>
                  <a:schemeClr val="accent2"/>
                </a:solidFill>
                <a:latin typeface="微软雅黑" panose="020B0503020204020204" pitchFamily="34" charset="-122"/>
                <a:ea typeface="微软雅黑" panose="020B0503020204020204" pitchFamily="34" charset="-122"/>
              </a:endParaRPr>
            </a:p>
          </p:txBody>
        </p:sp>
        <p:sp>
          <p:nvSpPr>
            <p:cNvPr id="52" name="矩形 51"/>
            <p:cNvSpPr/>
            <p:nvPr/>
          </p:nvSpPr>
          <p:spPr>
            <a:xfrm>
              <a:off x="2288094" y="1597666"/>
              <a:ext cx="981038" cy="875624"/>
            </a:xfrm>
            <a:prstGeom prst="rect">
              <a:avLst/>
            </a:prstGeom>
          </p:spPr>
          <p:txBody>
            <a:bodyPr wrap="square" anchor="ctr">
              <a:spAutoFit/>
            </a:bodyPr>
            <a:lstStyle/>
            <a:p>
              <a:pPr marL="171450" indent="-171450">
                <a:lnSpc>
                  <a:spcPct val="125000"/>
                </a:lnSpc>
                <a:buFont typeface="Arial" panose="020B0604020202020204" pitchFamily="34" charset="0"/>
                <a:buChar char="•"/>
              </a:pPr>
              <a:r>
                <a:rPr lang="zh-CN" altLang="en-US" sz="1400" dirty="0">
                  <a:solidFill>
                    <a:schemeClr val="bg1">
                      <a:lumMod val="50000"/>
                    </a:schemeClr>
                  </a:solidFill>
                  <a:latin typeface="微软雅黑" panose="020B0503020204020204" pitchFamily="34" charset="-122"/>
                  <a:ea typeface="微软雅黑" panose="020B0503020204020204" pitchFamily="34" charset="-122"/>
                  <a:cs typeface="Segoe UI" panose="020B0502040204020203" pitchFamily="34" charset="0"/>
                </a:rPr>
                <a:t>双线路</a:t>
              </a:r>
              <a:endParaRPr lang="en-US" altLang="zh-CN" sz="1400" dirty="0">
                <a:solidFill>
                  <a:schemeClr val="bg1">
                    <a:lumMod val="50000"/>
                  </a:schemeClr>
                </a:solidFill>
                <a:latin typeface="微软雅黑" panose="020B0503020204020204" pitchFamily="34" charset="-122"/>
                <a:ea typeface="微软雅黑" panose="020B0503020204020204" pitchFamily="34" charset="-122"/>
                <a:cs typeface="Segoe UI" panose="020B0502040204020203" pitchFamily="34" charset="0"/>
              </a:endParaRPr>
            </a:p>
            <a:p>
              <a:pPr marL="171450" indent="-171450">
                <a:lnSpc>
                  <a:spcPct val="125000"/>
                </a:lnSpc>
                <a:buFont typeface="Arial" panose="020B0604020202020204" pitchFamily="34" charset="0"/>
                <a:buChar char="•"/>
              </a:pPr>
              <a:r>
                <a:rPr lang="en-US" altLang="zh-CN" sz="1400" dirty="0">
                  <a:solidFill>
                    <a:schemeClr val="bg1">
                      <a:lumMod val="50000"/>
                    </a:schemeClr>
                  </a:solidFill>
                  <a:latin typeface="微软雅黑" panose="020B0503020204020204" pitchFamily="34" charset="-122"/>
                  <a:ea typeface="微软雅黑" panose="020B0503020204020204" pitchFamily="34" charset="-122"/>
                  <a:cs typeface="Segoe UI" panose="020B0502040204020203" pitchFamily="34" charset="0"/>
                </a:rPr>
                <a:t>UPS</a:t>
              </a:r>
              <a:endParaRPr lang="en-US" altLang="zh-CN" sz="1400" dirty="0">
                <a:solidFill>
                  <a:schemeClr val="bg1">
                    <a:lumMod val="50000"/>
                  </a:schemeClr>
                </a:solidFill>
                <a:latin typeface="微软雅黑" panose="020B0503020204020204" pitchFamily="34" charset="-122"/>
                <a:ea typeface="微软雅黑" panose="020B0503020204020204" pitchFamily="34" charset="-122"/>
                <a:cs typeface="Segoe UI" panose="020B0502040204020203" pitchFamily="34" charset="0"/>
              </a:endParaRPr>
            </a:p>
            <a:p>
              <a:pPr marL="171450" indent="-171450">
                <a:lnSpc>
                  <a:spcPct val="125000"/>
                </a:lnSpc>
                <a:buFont typeface="Arial" panose="020B0604020202020204" pitchFamily="34" charset="0"/>
                <a:buChar char="•"/>
              </a:pPr>
              <a:r>
                <a:rPr lang="zh-CN" altLang="en-US" sz="1400" dirty="0">
                  <a:solidFill>
                    <a:schemeClr val="bg1">
                      <a:lumMod val="50000"/>
                    </a:schemeClr>
                  </a:solidFill>
                  <a:latin typeface="微软雅黑" panose="020B0503020204020204" pitchFamily="34" charset="-122"/>
                  <a:ea typeface="微软雅黑" panose="020B0503020204020204" pitchFamily="34" charset="-122"/>
                  <a:cs typeface="Segoe UI" panose="020B0502040204020203" pitchFamily="34" charset="0"/>
                </a:rPr>
                <a:t>发电机</a:t>
              </a:r>
              <a:endParaRPr lang="en-US" altLang="zh-CN" sz="1400" dirty="0">
                <a:solidFill>
                  <a:schemeClr val="bg1">
                    <a:lumMod val="50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grpSp>
      <p:grpSp>
        <p:nvGrpSpPr>
          <p:cNvPr id="53" name="组合 52"/>
          <p:cNvGrpSpPr/>
          <p:nvPr/>
        </p:nvGrpSpPr>
        <p:grpSpPr>
          <a:xfrm>
            <a:off x="6615302" y="4521314"/>
            <a:ext cx="2880321" cy="1017144"/>
            <a:chOff x="2288094" y="1321493"/>
            <a:chExt cx="981038" cy="1017144"/>
          </a:xfrm>
        </p:grpSpPr>
        <p:sp>
          <p:nvSpPr>
            <p:cNvPr id="54" name="矩形 53"/>
            <p:cNvSpPr/>
            <p:nvPr/>
          </p:nvSpPr>
          <p:spPr>
            <a:xfrm>
              <a:off x="2288094" y="1321493"/>
              <a:ext cx="237612" cy="400110"/>
            </a:xfrm>
            <a:prstGeom prst="rect">
              <a:avLst/>
            </a:prstGeom>
          </p:spPr>
          <p:txBody>
            <a:bodyPr wrap="none">
              <a:spAutoFit/>
            </a:bodyPr>
            <a:lstStyle/>
            <a:p>
              <a:r>
                <a:rPr lang="zh-CN" altLang="en-US" sz="2000" b="1" dirty="0">
                  <a:solidFill>
                    <a:schemeClr val="accent2"/>
                  </a:solidFill>
                  <a:latin typeface="微软雅黑" panose="020B0503020204020204" pitchFamily="34" charset="-122"/>
                  <a:ea typeface="微软雅黑" panose="020B0503020204020204" pitchFamily="34" charset="-122"/>
                </a:rPr>
                <a:t>通信</a:t>
              </a:r>
              <a:endParaRPr lang="zh-CN" altLang="en-US" sz="2000" b="1" dirty="0">
                <a:solidFill>
                  <a:schemeClr val="accent2"/>
                </a:solidFill>
                <a:latin typeface="微软雅黑" panose="020B0503020204020204" pitchFamily="34" charset="-122"/>
                <a:ea typeface="微软雅黑" panose="020B0503020204020204" pitchFamily="34" charset="-122"/>
              </a:endParaRPr>
            </a:p>
          </p:txBody>
        </p:sp>
        <p:sp>
          <p:nvSpPr>
            <p:cNvPr id="55" name="矩形 54"/>
            <p:cNvSpPr/>
            <p:nvPr/>
          </p:nvSpPr>
          <p:spPr>
            <a:xfrm>
              <a:off x="2288094" y="1732317"/>
              <a:ext cx="981038" cy="606320"/>
            </a:xfrm>
            <a:prstGeom prst="rect">
              <a:avLst/>
            </a:prstGeom>
          </p:spPr>
          <p:txBody>
            <a:bodyPr wrap="square" anchor="ctr">
              <a:spAutoFit/>
            </a:bodyPr>
            <a:lstStyle/>
            <a:p>
              <a:pPr marL="171450" indent="-171450">
                <a:lnSpc>
                  <a:spcPct val="125000"/>
                </a:lnSpc>
                <a:buFont typeface="Arial" panose="020B0604020202020204" pitchFamily="34" charset="0"/>
                <a:buChar char="•"/>
              </a:pPr>
              <a:r>
                <a:rPr lang="zh-CN" altLang="en-US" sz="1400" dirty="0">
                  <a:solidFill>
                    <a:schemeClr val="bg1">
                      <a:lumMod val="50000"/>
                    </a:schemeClr>
                  </a:solidFill>
                  <a:latin typeface="微软雅黑" panose="020B0503020204020204" pitchFamily="34" charset="-122"/>
                  <a:ea typeface="微软雅黑" panose="020B0503020204020204" pitchFamily="34" charset="-122"/>
                  <a:cs typeface="Segoe UI" panose="020B0502040204020203" pitchFamily="34" charset="0"/>
                </a:rPr>
                <a:t>双线路</a:t>
              </a:r>
              <a:endParaRPr lang="en-US" altLang="zh-CN" sz="1400" dirty="0">
                <a:solidFill>
                  <a:schemeClr val="bg1">
                    <a:lumMod val="50000"/>
                  </a:schemeClr>
                </a:solidFill>
                <a:latin typeface="微软雅黑" panose="020B0503020204020204" pitchFamily="34" charset="-122"/>
                <a:ea typeface="微软雅黑" panose="020B0503020204020204" pitchFamily="34" charset="-122"/>
                <a:cs typeface="Segoe UI" panose="020B0502040204020203" pitchFamily="34" charset="0"/>
              </a:endParaRPr>
            </a:p>
            <a:p>
              <a:pPr marL="171450" indent="-171450">
                <a:lnSpc>
                  <a:spcPct val="125000"/>
                </a:lnSpc>
                <a:buFont typeface="Arial" panose="020B0604020202020204" pitchFamily="34" charset="0"/>
                <a:buChar char="•"/>
              </a:pPr>
              <a:r>
                <a:rPr lang="zh-CN" altLang="en-US" sz="1400" dirty="0">
                  <a:solidFill>
                    <a:schemeClr val="bg1">
                      <a:lumMod val="50000"/>
                    </a:schemeClr>
                  </a:solidFill>
                  <a:latin typeface="微软雅黑" panose="020B0503020204020204" pitchFamily="34" charset="-122"/>
                  <a:ea typeface="微软雅黑" panose="020B0503020204020204" pitchFamily="34" charset="-122"/>
                  <a:cs typeface="Segoe UI" panose="020B0502040204020203" pitchFamily="34" charset="0"/>
                </a:rPr>
                <a:t>热切换</a:t>
              </a:r>
              <a:endParaRPr lang="en-US" altLang="zh-CN" sz="1400" dirty="0">
                <a:solidFill>
                  <a:schemeClr val="bg1">
                    <a:lumMod val="50000"/>
                  </a:schemeClr>
                </a:solidFill>
                <a:latin typeface="微软雅黑" panose="020B0503020204020204" pitchFamily="34" charset="-122"/>
                <a:ea typeface="微软雅黑" panose="020B0503020204020204" pitchFamily="34" charset="-122"/>
                <a:cs typeface="Segoe UI" panose="020B0502040204020203" pitchFamily="34" charset="0"/>
              </a:endParaRPr>
            </a:p>
          </p:txBody>
        </p:sp>
      </p:grpSp>
      <p:grpSp>
        <p:nvGrpSpPr>
          <p:cNvPr id="56" name="组合 55"/>
          <p:cNvGrpSpPr/>
          <p:nvPr/>
        </p:nvGrpSpPr>
        <p:grpSpPr>
          <a:xfrm>
            <a:off x="1935824" y="5035242"/>
            <a:ext cx="1892755" cy="1130062"/>
            <a:chOff x="2182203" y="1457026"/>
            <a:chExt cx="644673" cy="1130062"/>
          </a:xfrm>
        </p:grpSpPr>
        <p:sp>
          <p:nvSpPr>
            <p:cNvPr id="57" name="矩形 56"/>
            <p:cNvSpPr/>
            <p:nvPr/>
          </p:nvSpPr>
          <p:spPr>
            <a:xfrm>
              <a:off x="2347223" y="1457026"/>
              <a:ext cx="163476" cy="461665"/>
            </a:xfrm>
            <a:prstGeom prst="rect">
              <a:avLst/>
            </a:prstGeom>
          </p:spPr>
          <p:txBody>
            <a:bodyPr wrap="square">
              <a:spAutoFit/>
            </a:bodyPr>
            <a:lstStyle/>
            <a:p>
              <a:r>
                <a:rPr lang="zh-CN" altLang="en-US" sz="2400" b="1" dirty="0">
                  <a:solidFill>
                    <a:schemeClr val="accent2"/>
                  </a:solidFill>
                  <a:latin typeface="微软雅黑" panose="020B0503020204020204" pitchFamily="34" charset="-122"/>
                  <a:ea typeface="微软雅黑" panose="020B0503020204020204" pitchFamily="34" charset="-122"/>
                </a:rPr>
                <a:t>人</a:t>
              </a:r>
              <a:endParaRPr lang="zh-CN" altLang="en-US" sz="2400" b="1" dirty="0">
                <a:solidFill>
                  <a:schemeClr val="accent2"/>
                </a:solidFill>
                <a:latin typeface="微软雅黑" panose="020B0503020204020204" pitchFamily="34" charset="-122"/>
                <a:ea typeface="微软雅黑" panose="020B0503020204020204" pitchFamily="34" charset="-122"/>
              </a:endParaRPr>
            </a:p>
          </p:txBody>
        </p:sp>
        <p:sp>
          <p:nvSpPr>
            <p:cNvPr id="58" name="矩形 57"/>
            <p:cNvSpPr/>
            <p:nvPr/>
          </p:nvSpPr>
          <p:spPr>
            <a:xfrm>
              <a:off x="2182203" y="1848424"/>
              <a:ext cx="644673" cy="738664"/>
            </a:xfrm>
            <a:prstGeom prst="rect">
              <a:avLst/>
            </a:prstGeom>
          </p:spPr>
          <p:txBody>
            <a:bodyPr wrap="square" anchor="ctr">
              <a:spAutoFit/>
            </a:bodyPr>
            <a:lstStyle/>
            <a:p>
              <a:pPr marL="628650" lvl="1" indent="-171450">
                <a:buFont typeface="Arial" panose="020B0604020202020204" pitchFamily="34" charset="0"/>
                <a:buChar char="•"/>
              </a:pPr>
              <a:r>
                <a:rPr lang="zh-CN" altLang="en-US" sz="1400" dirty="0">
                  <a:solidFill>
                    <a:schemeClr val="bg1">
                      <a:lumMod val="50000"/>
                    </a:schemeClr>
                  </a:solidFill>
                  <a:latin typeface="微软雅黑" panose="020B0503020204020204" pitchFamily="34" charset="-122"/>
                  <a:ea typeface="微软雅黑" panose="020B0503020204020204" pitchFamily="34" charset="-122"/>
                </a:rPr>
                <a:t>冗余备份</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a:p>
              <a:pPr marL="628650" lvl="1" indent="-171450">
                <a:buFont typeface="Arial" panose="020B0604020202020204" pitchFamily="34" charset="0"/>
                <a:buChar char="•"/>
              </a:pPr>
              <a:r>
                <a:rPr lang="zh-CN" altLang="en-US" sz="1400" dirty="0">
                  <a:solidFill>
                    <a:schemeClr val="bg1">
                      <a:lumMod val="50000"/>
                    </a:schemeClr>
                  </a:solidFill>
                  <a:latin typeface="微软雅黑" panose="020B0503020204020204" pitchFamily="34" charset="-122"/>
                  <a:ea typeface="微软雅黑" panose="020B0503020204020204" pitchFamily="34" charset="-122"/>
                </a:rPr>
                <a:t>培训方案</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a:p>
              <a:pPr marL="628650" lvl="1" indent="-171450">
                <a:buFont typeface="Arial" panose="020B0604020202020204" pitchFamily="34" charset="0"/>
                <a:buChar char="•"/>
              </a:pPr>
              <a:r>
                <a:rPr lang="zh-CN" altLang="en-US" sz="1400" dirty="0">
                  <a:solidFill>
                    <a:schemeClr val="bg1">
                      <a:lumMod val="50000"/>
                    </a:schemeClr>
                  </a:solidFill>
                  <a:latin typeface="微软雅黑" panose="020B0503020204020204" pitchFamily="34" charset="-122"/>
                  <a:ea typeface="微软雅黑" panose="020B0503020204020204" pitchFamily="34" charset="-122"/>
                </a:rPr>
                <a:t>公共卫生</a:t>
              </a:r>
              <a:endParaRPr lang="zh-CN" altLang="en-US" sz="1400" dirty="0">
                <a:solidFill>
                  <a:schemeClr val="bg1">
                    <a:lumMod val="50000"/>
                  </a:schemeClr>
                </a:solidFill>
                <a:latin typeface="微软雅黑" panose="020B0503020204020204" pitchFamily="34" charset="-122"/>
                <a:ea typeface="微软雅黑" panose="020B0503020204020204" pitchFamily="34" charset="-122"/>
              </a:endParaRPr>
            </a:p>
          </p:txBody>
        </p:sp>
      </p:grpSp>
      <p:sp>
        <p:nvSpPr>
          <p:cNvPr id="66" name="标题 4"/>
          <p:cNvSpPr txBox="1"/>
          <p:nvPr/>
        </p:nvSpPr>
        <p:spPr>
          <a:xfrm>
            <a:off x="226554" y="363133"/>
            <a:ext cx="2016224" cy="4015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和君</a:t>
            </a:r>
            <a:endParaRPr lang="en-US" altLang="zh-CN" sz="2400" b="1" dirty="0">
              <a:solidFill>
                <a:schemeClr val="bg1"/>
              </a:solidFill>
              <a:latin typeface="微软雅黑" panose="020B0503020204020204" pitchFamily="34" charset="-122"/>
              <a:ea typeface="微软雅黑" panose="020B0503020204020204" pitchFamily="34" charset="-122"/>
            </a:endParaRPr>
          </a:p>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纵达</a:t>
            </a:r>
            <a:endParaRPr lang="en-US" altLang="zh-CN" sz="1200" dirty="0">
              <a:solidFill>
                <a:schemeClr val="bg1"/>
              </a:solidFill>
              <a:latin typeface="微软雅黑" panose="020B0503020204020204" pitchFamily="34" charset="-122"/>
              <a:ea typeface="微软雅黑" panose="020B0503020204020204" pitchFamily="34" charset="-122"/>
            </a:endParaRPr>
          </a:p>
        </p:txBody>
      </p:sp>
      <p:sp>
        <p:nvSpPr>
          <p:cNvPr id="67" name="TextBox 8"/>
          <p:cNvSpPr txBox="1"/>
          <p:nvPr/>
        </p:nvSpPr>
        <p:spPr>
          <a:xfrm>
            <a:off x="5159102"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集团简介</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68" name="直接连接符 67"/>
          <p:cNvCxnSpPr/>
          <p:nvPr/>
        </p:nvCxnSpPr>
        <p:spPr>
          <a:xfrm>
            <a:off x="6599262"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69" name="TextBox 10"/>
          <p:cNvSpPr txBox="1"/>
          <p:nvPr/>
        </p:nvSpPr>
        <p:spPr>
          <a:xfrm>
            <a:off x="6815286"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产品服务</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70" name="直接连接符 69"/>
          <p:cNvCxnSpPr/>
          <p:nvPr/>
        </p:nvCxnSpPr>
        <p:spPr>
          <a:xfrm>
            <a:off x="8255446"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1" name="TextBox 12"/>
          <p:cNvSpPr txBox="1"/>
          <p:nvPr/>
        </p:nvSpPr>
        <p:spPr>
          <a:xfrm>
            <a:off x="10055646" y="116632"/>
            <a:ext cx="1637056" cy="400110"/>
          </a:xfrm>
          <a:prstGeom prst="rect">
            <a:avLst/>
          </a:prstGeom>
          <a:noFill/>
        </p:spPr>
        <p:txBody>
          <a:bodyPr wrap="square" rtlCol="0">
            <a:spAutoFit/>
          </a:bodyPr>
          <a:lstStyle/>
          <a:p>
            <a:pPr algn="ctr"/>
            <a:r>
              <a:rPr lang="zh-CN" altLang="en-US" sz="2000" b="1" dirty="0">
                <a:solidFill>
                  <a:schemeClr val="bg1">
                    <a:lumMod val="65000"/>
                  </a:schemeClr>
                </a:solidFill>
                <a:latin typeface="微软雅黑" panose="020B0503020204020204" pitchFamily="34" charset="-122"/>
                <a:ea typeface="微软雅黑" panose="020B0503020204020204" pitchFamily="34" charset="-122"/>
              </a:rPr>
              <a:t>运营基地</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72" name="直接连接符 71"/>
          <p:cNvCxnSpPr/>
          <p:nvPr/>
        </p:nvCxnSpPr>
        <p:spPr>
          <a:xfrm>
            <a:off x="9911630"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3" name="TextBox 15"/>
          <p:cNvSpPr txBox="1"/>
          <p:nvPr/>
        </p:nvSpPr>
        <p:spPr>
          <a:xfrm>
            <a:off x="8255446" y="116632"/>
            <a:ext cx="1637056" cy="400110"/>
          </a:xfrm>
          <a:prstGeom prst="rect">
            <a:avLst/>
          </a:prstGeom>
          <a:noFill/>
        </p:spPr>
        <p:txBody>
          <a:bodyPr wrap="square" rtlCol="0">
            <a:spAutoFit/>
          </a:bodyPr>
          <a:lstStyle/>
          <a:p>
            <a:pPr algn="ctr"/>
            <a:r>
              <a:rPr lang="zh-CN" altLang="en-US" sz="2000" b="1" dirty="0" smtClean="0">
                <a:solidFill>
                  <a:srgbClr val="F8931D"/>
                </a:solidFill>
                <a:latin typeface="微软雅黑" panose="020B0503020204020204" pitchFamily="34" charset="-122"/>
                <a:ea typeface="微软雅黑" panose="020B0503020204020204" pitchFamily="34" charset="-122"/>
              </a:rPr>
              <a:t>运营体系</a:t>
            </a:r>
            <a:endParaRPr lang="en-US" sz="2000" b="1" dirty="0">
              <a:solidFill>
                <a:srgbClr val="F8931D"/>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2000"/>
    </mc:Choice>
    <mc:Fallback>
      <p:transition advTm="200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圆角矩形 26"/>
          <p:cNvSpPr/>
          <p:nvPr/>
        </p:nvSpPr>
        <p:spPr>
          <a:xfrm>
            <a:off x="4871070" y="-1323528"/>
            <a:ext cx="2484278" cy="397856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TextBox 59"/>
          <p:cNvSpPr>
            <a:spLocks noChangeArrowheads="1"/>
          </p:cNvSpPr>
          <p:nvPr/>
        </p:nvSpPr>
        <p:spPr bwMode="auto">
          <a:xfrm flipH="1">
            <a:off x="4948095" y="1484784"/>
            <a:ext cx="234026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3200" b="1" dirty="0">
                <a:solidFill>
                  <a:schemeClr val="bg1"/>
                </a:solidFill>
                <a:latin typeface="微软雅黑" panose="020B0503020204020204" pitchFamily="34" charset="-122"/>
                <a:ea typeface="微软雅黑" panose="020B0503020204020204" pitchFamily="34" charset="-122"/>
                <a:sym typeface="方正兰亭黑_GBK" pitchFamily="2" charset="-122"/>
              </a:rPr>
              <a:t>第一章</a:t>
            </a:r>
            <a:endParaRPr lang="en-US" altLang="zh-CN" sz="3200" b="1" dirty="0">
              <a:solidFill>
                <a:schemeClr val="bg1"/>
              </a:solidFill>
              <a:latin typeface="Arial Unicode MS" panose="020B0604020202020204" pitchFamily="34" charset="-122"/>
              <a:ea typeface="Arial Unicode MS" panose="020B0604020202020204" pitchFamily="34" charset="-122"/>
              <a:cs typeface="Arial Unicode MS" panose="020B0604020202020204" pitchFamily="34" charset="-122"/>
              <a:sym typeface="方正兰亭黑_GBK" pitchFamily="2" charset="-122"/>
            </a:endParaRPr>
          </a:p>
        </p:txBody>
      </p:sp>
      <p:sp>
        <p:nvSpPr>
          <p:cNvPr id="29" name="TextBox 28"/>
          <p:cNvSpPr txBox="1"/>
          <p:nvPr/>
        </p:nvSpPr>
        <p:spPr>
          <a:xfrm>
            <a:off x="3711731" y="2773377"/>
            <a:ext cx="4733400" cy="1015663"/>
          </a:xfrm>
          <a:prstGeom prst="rect">
            <a:avLst/>
          </a:prstGeom>
          <a:noFill/>
        </p:spPr>
        <p:txBody>
          <a:bodyPr wrap="square" rtlCol="0">
            <a:spAutoFit/>
          </a:bodyPr>
          <a:lstStyle/>
          <a:p>
            <a:pPr algn="ctr"/>
            <a:r>
              <a:rPr lang="zh-CN" altLang="en-US" sz="6000" b="1" dirty="0">
                <a:solidFill>
                  <a:schemeClr val="tx1">
                    <a:lumMod val="75000"/>
                    <a:lumOff val="25000"/>
                  </a:schemeClr>
                </a:solidFill>
                <a:latin typeface="微软雅黑" panose="020B0503020204020204" pitchFamily="34" charset="-122"/>
                <a:ea typeface="微软雅黑" panose="020B0503020204020204" pitchFamily="34" charset="-122"/>
              </a:rPr>
              <a:t>集团简介</a:t>
            </a:r>
            <a:endParaRPr lang="en-US" sz="60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grpSp>
        <p:nvGrpSpPr>
          <p:cNvPr id="32" name="Group 5"/>
          <p:cNvGrpSpPr/>
          <p:nvPr/>
        </p:nvGrpSpPr>
        <p:grpSpPr>
          <a:xfrm>
            <a:off x="4295006" y="5450271"/>
            <a:ext cx="379414" cy="354993"/>
            <a:chOff x="6964363" y="2108200"/>
            <a:chExt cx="690562" cy="646113"/>
          </a:xfrm>
          <a:solidFill>
            <a:schemeClr val="bg1">
              <a:lumMod val="65000"/>
            </a:schemeClr>
          </a:solidFill>
        </p:grpSpPr>
        <p:sp>
          <p:nvSpPr>
            <p:cNvPr id="33" name="Freeform 91"/>
            <p:cNvSpPr>
              <a:spLocks noEditPoints="1"/>
            </p:cNvSpPr>
            <p:nvPr/>
          </p:nvSpPr>
          <p:spPr bwMode="auto">
            <a:xfrm>
              <a:off x="7050088" y="2193925"/>
              <a:ext cx="519112" cy="344488"/>
            </a:xfrm>
            <a:custGeom>
              <a:avLst/>
              <a:gdLst>
                <a:gd name="T0" fmla="*/ 503 w 12071"/>
                <a:gd name="T1" fmla="*/ 502 h 8033"/>
                <a:gd name="T2" fmla="*/ 11568 w 12071"/>
                <a:gd name="T3" fmla="*/ 0 h 8033"/>
                <a:gd name="T4" fmla="*/ 452 w 12071"/>
                <a:gd name="T5" fmla="*/ 5 h 8033"/>
                <a:gd name="T6" fmla="*/ 377 w 12071"/>
                <a:gd name="T7" fmla="*/ 18 h 8033"/>
                <a:gd name="T8" fmla="*/ 307 w 12071"/>
                <a:gd name="T9" fmla="*/ 41 h 8033"/>
                <a:gd name="T10" fmla="*/ 242 w 12071"/>
                <a:gd name="T11" fmla="*/ 74 h 8033"/>
                <a:gd name="T12" fmla="*/ 183 w 12071"/>
                <a:gd name="T13" fmla="*/ 116 h 8033"/>
                <a:gd name="T14" fmla="*/ 131 w 12071"/>
                <a:gd name="T15" fmla="*/ 166 h 8033"/>
                <a:gd name="T16" fmla="*/ 85 w 12071"/>
                <a:gd name="T17" fmla="*/ 222 h 8033"/>
                <a:gd name="T18" fmla="*/ 49 w 12071"/>
                <a:gd name="T19" fmla="*/ 284 h 8033"/>
                <a:gd name="T20" fmla="*/ 22 w 12071"/>
                <a:gd name="T21" fmla="*/ 353 h 8033"/>
                <a:gd name="T22" fmla="*/ 6 w 12071"/>
                <a:gd name="T23" fmla="*/ 426 h 8033"/>
                <a:gd name="T24" fmla="*/ 0 w 12071"/>
                <a:gd name="T25" fmla="*/ 502 h 8033"/>
                <a:gd name="T26" fmla="*/ 3 w 12071"/>
                <a:gd name="T27" fmla="*/ 7582 h 8033"/>
                <a:gd name="T28" fmla="*/ 16 w 12071"/>
                <a:gd name="T29" fmla="*/ 7656 h 8033"/>
                <a:gd name="T30" fmla="*/ 39 w 12071"/>
                <a:gd name="T31" fmla="*/ 7726 h 8033"/>
                <a:gd name="T32" fmla="*/ 72 w 12071"/>
                <a:gd name="T33" fmla="*/ 7792 h 8033"/>
                <a:gd name="T34" fmla="*/ 115 w 12071"/>
                <a:gd name="T35" fmla="*/ 7850 h 8033"/>
                <a:gd name="T36" fmla="*/ 165 w 12071"/>
                <a:gd name="T37" fmla="*/ 7902 h 8033"/>
                <a:gd name="T38" fmla="*/ 221 w 12071"/>
                <a:gd name="T39" fmla="*/ 7947 h 8033"/>
                <a:gd name="T40" fmla="*/ 285 w 12071"/>
                <a:gd name="T41" fmla="*/ 7983 h 8033"/>
                <a:gd name="T42" fmla="*/ 353 w 12071"/>
                <a:gd name="T43" fmla="*/ 8011 h 8033"/>
                <a:gd name="T44" fmla="*/ 426 w 12071"/>
                <a:gd name="T45" fmla="*/ 8027 h 8033"/>
                <a:gd name="T46" fmla="*/ 503 w 12071"/>
                <a:gd name="T47" fmla="*/ 8033 h 8033"/>
                <a:gd name="T48" fmla="*/ 11619 w 12071"/>
                <a:gd name="T49" fmla="*/ 8030 h 8033"/>
                <a:gd name="T50" fmla="*/ 11694 w 12071"/>
                <a:gd name="T51" fmla="*/ 8017 h 8033"/>
                <a:gd name="T52" fmla="*/ 11764 w 12071"/>
                <a:gd name="T53" fmla="*/ 7994 h 8033"/>
                <a:gd name="T54" fmla="*/ 11829 w 12071"/>
                <a:gd name="T55" fmla="*/ 7960 h 8033"/>
                <a:gd name="T56" fmla="*/ 11888 w 12071"/>
                <a:gd name="T57" fmla="*/ 7918 h 8033"/>
                <a:gd name="T58" fmla="*/ 11940 w 12071"/>
                <a:gd name="T59" fmla="*/ 7868 h 8033"/>
                <a:gd name="T60" fmla="*/ 11986 w 12071"/>
                <a:gd name="T61" fmla="*/ 7812 h 8033"/>
                <a:gd name="T62" fmla="*/ 12022 w 12071"/>
                <a:gd name="T63" fmla="*/ 7749 h 8033"/>
                <a:gd name="T64" fmla="*/ 12049 w 12071"/>
                <a:gd name="T65" fmla="*/ 7680 h 8033"/>
                <a:gd name="T66" fmla="*/ 12065 w 12071"/>
                <a:gd name="T67" fmla="*/ 7607 h 8033"/>
                <a:gd name="T68" fmla="*/ 12071 w 12071"/>
                <a:gd name="T69" fmla="*/ 7531 h 8033"/>
                <a:gd name="T70" fmla="*/ 12068 w 12071"/>
                <a:gd name="T71" fmla="*/ 451 h 8033"/>
                <a:gd name="T72" fmla="*/ 12055 w 12071"/>
                <a:gd name="T73" fmla="*/ 377 h 8033"/>
                <a:gd name="T74" fmla="*/ 12032 w 12071"/>
                <a:gd name="T75" fmla="*/ 306 h 8033"/>
                <a:gd name="T76" fmla="*/ 11999 w 12071"/>
                <a:gd name="T77" fmla="*/ 242 h 8033"/>
                <a:gd name="T78" fmla="*/ 11956 w 12071"/>
                <a:gd name="T79" fmla="*/ 183 h 8033"/>
                <a:gd name="T80" fmla="*/ 11906 w 12071"/>
                <a:gd name="T81" fmla="*/ 131 h 8033"/>
                <a:gd name="T82" fmla="*/ 11850 w 12071"/>
                <a:gd name="T83" fmla="*/ 85 h 8033"/>
                <a:gd name="T84" fmla="*/ 11786 w 12071"/>
                <a:gd name="T85" fmla="*/ 49 h 8033"/>
                <a:gd name="T86" fmla="*/ 11718 w 12071"/>
                <a:gd name="T87" fmla="*/ 22 h 8033"/>
                <a:gd name="T88" fmla="*/ 11645 w 12071"/>
                <a:gd name="T89" fmla="*/ 6 h 8033"/>
                <a:gd name="T90" fmla="*/ 11568 w 12071"/>
                <a:gd name="T91" fmla="*/ 0 h 8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071" h="8033">
                  <a:moveTo>
                    <a:pt x="11568" y="7533"/>
                  </a:moveTo>
                  <a:lnTo>
                    <a:pt x="503" y="7533"/>
                  </a:lnTo>
                  <a:lnTo>
                    <a:pt x="503" y="502"/>
                  </a:lnTo>
                  <a:lnTo>
                    <a:pt x="11568" y="502"/>
                  </a:lnTo>
                  <a:lnTo>
                    <a:pt x="11568" y="7533"/>
                  </a:lnTo>
                  <a:close/>
                  <a:moveTo>
                    <a:pt x="11568" y="0"/>
                  </a:moveTo>
                  <a:lnTo>
                    <a:pt x="503" y="2"/>
                  </a:lnTo>
                  <a:lnTo>
                    <a:pt x="477" y="3"/>
                  </a:lnTo>
                  <a:lnTo>
                    <a:pt x="452" y="5"/>
                  </a:lnTo>
                  <a:lnTo>
                    <a:pt x="426" y="8"/>
                  </a:lnTo>
                  <a:lnTo>
                    <a:pt x="401" y="12"/>
                  </a:lnTo>
                  <a:lnTo>
                    <a:pt x="377" y="18"/>
                  </a:lnTo>
                  <a:lnTo>
                    <a:pt x="353" y="24"/>
                  </a:lnTo>
                  <a:lnTo>
                    <a:pt x="330" y="32"/>
                  </a:lnTo>
                  <a:lnTo>
                    <a:pt x="307" y="41"/>
                  </a:lnTo>
                  <a:lnTo>
                    <a:pt x="285" y="51"/>
                  </a:lnTo>
                  <a:lnTo>
                    <a:pt x="263" y="62"/>
                  </a:lnTo>
                  <a:lnTo>
                    <a:pt x="242" y="74"/>
                  </a:lnTo>
                  <a:lnTo>
                    <a:pt x="221" y="87"/>
                  </a:lnTo>
                  <a:lnTo>
                    <a:pt x="202" y="102"/>
                  </a:lnTo>
                  <a:lnTo>
                    <a:pt x="183" y="116"/>
                  </a:lnTo>
                  <a:lnTo>
                    <a:pt x="165" y="132"/>
                  </a:lnTo>
                  <a:lnTo>
                    <a:pt x="147" y="148"/>
                  </a:lnTo>
                  <a:lnTo>
                    <a:pt x="131" y="166"/>
                  </a:lnTo>
                  <a:lnTo>
                    <a:pt x="115" y="184"/>
                  </a:lnTo>
                  <a:lnTo>
                    <a:pt x="99" y="202"/>
                  </a:lnTo>
                  <a:lnTo>
                    <a:pt x="85" y="222"/>
                  </a:lnTo>
                  <a:lnTo>
                    <a:pt x="72" y="242"/>
                  </a:lnTo>
                  <a:lnTo>
                    <a:pt x="60" y="263"/>
                  </a:lnTo>
                  <a:lnTo>
                    <a:pt x="49" y="284"/>
                  </a:lnTo>
                  <a:lnTo>
                    <a:pt x="39" y="307"/>
                  </a:lnTo>
                  <a:lnTo>
                    <a:pt x="30" y="329"/>
                  </a:lnTo>
                  <a:lnTo>
                    <a:pt x="22" y="353"/>
                  </a:lnTo>
                  <a:lnTo>
                    <a:pt x="16" y="377"/>
                  </a:lnTo>
                  <a:lnTo>
                    <a:pt x="10" y="401"/>
                  </a:lnTo>
                  <a:lnTo>
                    <a:pt x="6" y="426"/>
                  </a:lnTo>
                  <a:lnTo>
                    <a:pt x="3" y="451"/>
                  </a:lnTo>
                  <a:lnTo>
                    <a:pt x="1" y="476"/>
                  </a:lnTo>
                  <a:lnTo>
                    <a:pt x="0" y="502"/>
                  </a:lnTo>
                  <a:lnTo>
                    <a:pt x="0" y="7531"/>
                  </a:lnTo>
                  <a:lnTo>
                    <a:pt x="1" y="7557"/>
                  </a:lnTo>
                  <a:lnTo>
                    <a:pt x="3" y="7582"/>
                  </a:lnTo>
                  <a:lnTo>
                    <a:pt x="6" y="7607"/>
                  </a:lnTo>
                  <a:lnTo>
                    <a:pt x="10" y="7632"/>
                  </a:lnTo>
                  <a:lnTo>
                    <a:pt x="16" y="7656"/>
                  </a:lnTo>
                  <a:lnTo>
                    <a:pt x="22" y="7680"/>
                  </a:lnTo>
                  <a:lnTo>
                    <a:pt x="30" y="7703"/>
                  </a:lnTo>
                  <a:lnTo>
                    <a:pt x="39" y="7726"/>
                  </a:lnTo>
                  <a:lnTo>
                    <a:pt x="49" y="7749"/>
                  </a:lnTo>
                  <a:lnTo>
                    <a:pt x="60" y="7771"/>
                  </a:lnTo>
                  <a:lnTo>
                    <a:pt x="72" y="7792"/>
                  </a:lnTo>
                  <a:lnTo>
                    <a:pt x="85" y="7812"/>
                  </a:lnTo>
                  <a:lnTo>
                    <a:pt x="99" y="7831"/>
                  </a:lnTo>
                  <a:lnTo>
                    <a:pt x="115" y="7850"/>
                  </a:lnTo>
                  <a:lnTo>
                    <a:pt x="131" y="7868"/>
                  </a:lnTo>
                  <a:lnTo>
                    <a:pt x="147" y="7886"/>
                  </a:lnTo>
                  <a:lnTo>
                    <a:pt x="165" y="7902"/>
                  </a:lnTo>
                  <a:lnTo>
                    <a:pt x="183" y="7918"/>
                  </a:lnTo>
                  <a:lnTo>
                    <a:pt x="202" y="7933"/>
                  </a:lnTo>
                  <a:lnTo>
                    <a:pt x="221" y="7947"/>
                  </a:lnTo>
                  <a:lnTo>
                    <a:pt x="242" y="7960"/>
                  </a:lnTo>
                  <a:lnTo>
                    <a:pt x="263" y="7972"/>
                  </a:lnTo>
                  <a:lnTo>
                    <a:pt x="285" y="7983"/>
                  </a:lnTo>
                  <a:lnTo>
                    <a:pt x="307" y="7994"/>
                  </a:lnTo>
                  <a:lnTo>
                    <a:pt x="330" y="8003"/>
                  </a:lnTo>
                  <a:lnTo>
                    <a:pt x="353" y="8011"/>
                  </a:lnTo>
                  <a:lnTo>
                    <a:pt x="377" y="8017"/>
                  </a:lnTo>
                  <a:lnTo>
                    <a:pt x="401" y="8023"/>
                  </a:lnTo>
                  <a:lnTo>
                    <a:pt x="426" y="8027"/>
                  </a:lnTo>
                  <a:lnTo>
                    <a:pt x="452" y="8030"/>
                  </a:lnTo>
                  <a:lnTo>
                    <a:pt x="477" y="8032"/>
                  </a:lnTo>
                  <a:lnTo>
                    <a:pt x="503" y="8033"/>
                  </a:lnTo>
                  <a:lnTo>
                    <a:pt x="11568" y="8033"/>
                  </a:lnTo>
                  <a:lnTo>
                    <a:pt x="11594" y="8032"/>
                  </a:lnTo>
                  <a:lnTo>
                    <a:pt x="11619" y="8030"/>
                  </a:lnTo>
                  <a:lnTo>
                    <a:pt x="11645" y="8027"/>
                  </a:lnTo>
                  <a:lnTo>
                    <a:pt x="11670" y="8023"/>
                  </a:lnTo>
                  <a:lnTo>
                    <a:pt x="11694" y="8017"/>
                  </a:lnTo>
                  <a:lnTo>
                    <a:pt x="11718" y="8011"/>
                  </a:lnTo>
                  <a:lnTo>
                    <a:pt x="11741" y="8003"/>
                  </a:lnTo>
                  <a:lnTo>
                    <a:pt x="11764" y="7994"/>
                  </a:lnTo>
                  <a:lnTo>
                    <a:pt x="11786" y="7983"/>
                  </a:lnTo>
                  <a:lnTo>
                    <a:pt x="11809" y="7972"/>
                  </a:lnTo>
                  <a:lnTo>
                    <a:pt x="11829" y="7960"/>
                  </a:lnTo>
                  <a:lnTo>
                    <a:pt x="11850" y="7947"/>
                  </a:lnTo>
                  <a:lnTo>
                    <a:pt x="11869" y="7933"/>
                  </a:lnTo>
                  <a:lnTo>
                    <a:pt x="11888" y="7918"/>
                  </a:lnTo>
                  <a:lnTo>
                    <a:pt x="11906" y="7902"/>
                  </a:lnTo>
                  <a:lnTo>
                    <a:pt x="11924" y="7886"/>
                  </a:lnTo>
                  <a:lnTo>
                    <a:pt x="11940" y="7868"/>
                  </a:lnTo>
                  <a:lnTo>
                    <a:pt x="11956" y="7850"/>
                  </a:lnTo>
                  <a:lnTo>
                    <a:pt x="11972" y="7831"/>
                  </a:lnTo>
                  <a:lnTo>
                    <a:pt x="11986" y="7812"/>
                  </a:lnTo>
                  <a:lnTo>
                    <a:pt x="11999" y="7792"/>
                  </a:lnTo>
                  <a:lnTo>
                    <a:pt x="12011" y="7771"/>
                  </a:lnTo>
                  <a:lnTo>
                    <a:pt x="12022" y="7749"/>
                  </a:lnTo>
                  <a:lnTo>
                    <a:pt x="12032" y="7726"/>
                  </a:lnTo>
                  <a:lnTo>
                    <a:pt x="12041" y="7703"/>
                  </a:lnTo>
                  <a:lnTo>
                    <a:pt x="12049" y="7680"/>
                  </a:lnTo>
                  <a:lnTo>
                    <a:pt x="12055" y="7656"/>
                  </a:lnTo>
                  <a:lnTo>
                    <a:pt x="12061" y="7632"/>
                  </a:lnTo>
                  <a:lnTo>
                    <a:pt x="12065" y="7607"/>
                  </a:lnTo>
                  <a:lnTo>
                    <a:pt x="12068" y="7582"/>
                  </a:lnTo>
                  <a:lnTo>
                    <a:pt x="12070" y="7557"/>
                  </a:lnTo>
                  <a:lnTo>
                    <a:pt x="12071" y="7531"/>
                  </a:lnTo>
                  <a:lnTo>
                    <a:pt x="12071" y="502"/>
                  </a:lnTo>
                  <a:lnTo>
                    <a:pt x="12070" y="476"/>
                  </a:lnTo>
                  <a:lnTo>
                    <a:pt x="12068" y="451"/>
                  </a:lnTo>
                  <a:lnTo>
                    <a:pt x="12065" y="426"/>
                  </a:lnTo>
                  <a:lnTo>
                    <a:pt x="12061" y="401"/>
                  </a:lnTo>
                  <a:lnTo>
                    <a:pt x="12055" y="377"/>
                  </a:lnTo>
                  <a:lnTo>
                    <a:pt x="12049" y="353"/>
                  </a:lnTo>
                  <a:lnTo>
                    <a:pt x="12041" y="329"/>
                  </a:lnTo>
                  <a:lnTo>
                    <a:pt x="12032" y="306"/>
                  </a:lnTo>
                  <a:lnTo>
                    <a:pt x="12022" y="284"/>
                  </a:lnTo>
                  <a:lnTo>
                    <a:pt x="12011" y="263"/>
                  </a:lnTo>
                  <a:lnTo>
                    <a:pt x="11999" y="242"/>
                  </a:lnTo>
                  <a:lnTo>
                    <a:pt x="11986" y="221"/>
                  </a:lnTo>
                  <a:lnTo>
                    <a:pt x="11972" y="202"/>
                  </a:lnTo>
                  <a:lnTo>
                    <a:pt x="11956" y="183"/>
                  </a:lnTo>
                  <a:lnTo>
                    <a:pt x="11940" y="165"/>
                  </a:lnTo>
                  <a:lnTo>
                    <a:pt x="11924" y="147"/>
                  </a:lnTo>
                  <a:lnTo>
                    <a:pt x="11906" y="131"/>
                  </a:lnTo>
                  <a:lnTo>
                    <a:pt x="11888" y="115"/>
                  </a:lnTo>
                  <a:lnTo>
                    <a:pt x="11869" y="100"/>
                  </a:lnTo>
                  <a:lnTo>
                    <a:pt x="11850" y="85"/>
                  </a:lnTo>
                  <a:lnTo>
                    <a:pt x="11829" y="72"/>
                  </a:lnTo>
                  <a:lnTo>
                    <a:pt x="11809" y="60"/>
                  </a:lnTo>
                  <a:lnTo>
                    <a:pt x="11786" y="49"/>
                  </a:lnTo>
                  <a:lnTo>
                    <a:pt x="11764" y="39"/>
                  </a:lnTo>
                  <a:lnTo>
                    <a:pt x="11741" y="30"/>
                  </a:lnTo>
                  <a:lnTo>
                    <a:pt x="11718" y="22"/>
                  </a:lnTo>
                  <a:lnTo>
                    <a:pt x="11694" y="16"/>
                  </a:lnTo>
                  <a:lnTo>
                    <a:pt x="11670" y="10"/>
                  </a:lnTo>
                  <a:lnTo>
                    <a:pt x="11645" y="6"/>
                  </a:lnTo>
                  <a:lnTo>
                    <a:pt x="11619" y="3"/>
                  </a:lnTo>
                  <a:lnTo>
                    <a:pt x="11594" y="1"/>
                  </a:lnTo>
                  <a:lnTo>
                    <a:pt x="1156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sp>
          <p:nvSpPr>
            <p:cNvPr id="34" name="Freeform 92"/>
            <p:cNvSpPr>
              <a:spLocks noEditPoints="1"/>
            </p:cNvSpPr>
            <p:nvPr/>
          </p:nvSpPr>
          <p:spPr bwMode="auto">
            <a:xfrm>
              <a:off x="6964363" y="2108200"/>
              <a:ext cx="690562" cy="646113"/>
            </a:xfrm>
            <a:custGeom>
              <a:avLst/>
              <a:gdLst>
                <a:gd name="T0" fmla="*/ 15066 w 16095"/>
                <a:gd name="T1" fmla="*/ 11696 h 15059"/>
                <a:gd name="T2" fmla="*/ 14988 w 16095"/>
                <a:gd name="T3" fmla="*/ 11847 h 15059"/>
                <a:gd name="T4" fmla="*/ 14867 w 16095"/>
                <a:gd name="T5" fmla="*/ 11963 h 15059"/>
                <a:gd name="T6" fmla="*/ 14712 w 16095"/>
                <a:gd name="T7" fmla="*/ 12033 h 15059"/>
                <a:gd name="T8" fmla="*/ 6036 w 16095"/>
                <a:gd name="T9" fmla="*/ 12049 h 15059"/>
                <a:gd name="T10" fmla="*/ 1359 w 16095"/>
                <a:gd name="T11" fmla="*/ 12027 h 15059"/>
                <a:gd name="T12" fmla="*/ 1208 w 16095"/>
                <a:gd name="T13" fmla="*/ 11949 h 15059"/>
                <a:gd name="T14" fmla="*/ 1091 w 16095"/>
                <a:gd name="T15" fmla="*/ 11828 h 15059"/>
                <a:gd name="T16" fmla="*/ 1022 w 16095"/>
                <a:gd name="T17" fmla="*/ 11672 h 15059"/>
                <a:gd name="T18" fmla="*/ 1007 w 16095"/>
                <a:gd name="T19" fmla="*/ 1480 h 15059"/>
                <a:gd name="T20" fmla="*/ 1045 w 16095"/>
                <a:gd name="T21" fmla="*/ 1310 h 15059"/>
                <a:gd name="T22" fmla="*/ 1137 w 16095"/>
                <a:gd name="T23" fmla="*/ 1169 h 15059"/>
                <a:gd name="T24" fmla="*/ 1268 w 16095"/>
                <a:gd name="T25" fmla="*/ 1064 h 15059"/>
                <a:gd name="T26" fmla="*/ 1432 w 16095"/>
                <a:gd name="T27" fmla="*/ 1010 h 15059"/>
                <a:gd name="T28" fmla="*/ 14663 w 16095"/>
                <a:gd name="T29" fmla="*/ 1010 h 15059"/>
                <a:gd name="T30" fmla="*/ 14826 w 16095"/>
                <a:gd name="T31" fmla="*/ 1064 h 15059"/>
                <a:gd name="T32" fmla="*/ 14958 w 16095"/>
                <a:gd name="T33" fmla="*/ 1169 h 15059"/>
                <a:gd name="T34" fmla="*/ 15050 w 16095"/>
                <a:gd name="T35" fmla="*/ 1310 h 15059"/>
                <a:gd name="T36" fmla="*/ 15088 w 16095"/>
                <a:gd name="T37" fmla="*/ 1480 h 15059"/>
                <a:gd name="T38" fmla="*/ 1279 w 16095"/>
                <a:gd name="T39" fmla="*/ 17 h 15059"/>
                <a:gd name="T40" fmla="*/ 790 w 16095"/>
                <a:gd name="T41" fmla="*/ 182 h 15059"/>
                <a:gd name="T42" fmla="*/ 391 w 16095"/>
                <a:gd name="T43" fmla="*/ 493 h 15059"/>
                <a:gd name="T44" fmla="*/ 119 w 16095"/>
                <a:gd name="T45" fmla="*/ 920 h 15059"/>
                <a:gd name="T46" fmla="*/ 2 w 16095"/>
                <a:gd name="T47" fmla="*/ 1429 h 15059"/>
                <a:gd name="T48" fmla="*/ 47 w 16095"/>
                <a:gd name="T49" fmla="*/ 11922 h 15059"/>
                <a:gd name="T50" fmla="*/ 257 w 16095"/>
                <a:gd name="T51" fmla="*/ 12387 h 15059"/>
                <a:gd name="T52" fmla="*/ 604 w 16095"/>
                <a:gd name="T53" fmla="*/ 12752 h 15059"/>
                <a:gd name="T54" fmla="*/ 1056 w 16095"/>
                <a:gd name="T55" fmla="*/ 12984 h 15059"/>
                <a:gd name="T56" fmla="*/ 6539 w 16095"/>
                <a:gd name="T57" fmla="*/ 13053 h 15059"/>
                <a:gd name="T58" fmla="*/ 3299 w 16095"/>
                <a:gd name="T59" fmla="*/ 14106 h 15059"/>
                <a:gd name="T60" fmla="*/ 3180 w 16095"/>
                <a:gd name="T61" fmla="*/ 14188 h 15059"/>
                <a:gd name="T62" fmla="*/ 3089 w 16095"/>
                <a:gd name="T63" fmla="*/ 14299 h 15059"/>
                <a:gd name="T64" fmla="*/ 3034 w 16095"/>
                <a:gd name="T65" fmla="*/ 14431 h 15059"/>
                <a:gd name="T66" fmla="*/ 3019 w 16095"/>
                <a:gd name="T67" fmla="*/ 14583 h 15059"/>
                <a:gd name="T68" fmla="*/ 3057 w 16095"/>
                <a:gd name="T69" fmla="*/ 14753 h 15059"/>
                <a:gd name="T70" fmla="*/ 3149 w 16095"/>
                <a:gd name="T71" fmla="*/ 14894 h 15059"/>
                <a:gd name="T72" fmla="*/ 3280 w 16095"/>
                <a:gd name="T73" fmla="*/ 14999 h 15059"/>
                <a:gd name="T74" fmla="*/ 3444 w 16095"/>
                <a:gd name="T75" fmla="*/ 15053 h 15059"/>
                <a:gd name="T76" fmla="*/ 12651 w 16095"/>
                <a:gd name="T77" fmla="*/ 15053 h 15059"/>
                <a:gd name="T78" fmla="*/ 12814 w 16095"/>
                <a:gd name="T79" fmla="*/ 14999 h 15059"/>
                <a:gd name="T80" fmla="*/ 12946 w 16095"/>
                <a:gd name="T81" fmla="*/ 14894 h 15059"/>
                <a:gd name="T82" fmla="*/ 13038 w 16095"/>
                <a:gd name="T83" fmla="*/ 14753 h 15059"/>
                <a:gd name="T84" fmla="*/ 13076 w 16095"/>
                <a:gd name="T85" fmla="*/ 14583 h 15059"/>
                <a:gd name="T86" fmla="*/ 13061 w 16095"/>
                <a:gd name="T87" fmla="*/ 14431 h 15059"/>
                <a:gd name="T88" fmla="*/ 13006 w 16095"/>
                <a:gd name="T89" fmla="*/ 14299 h 15059"/>
                <a:gd name="T90" fmla="*/ 12915 w 16095"/>
                <a:gd name="T91" fmla="*/ 14188 h 15059"/>
                <a:gd name="T92" fmla="*/ 12796 w 16095"/>
                <a:gd name="T93" fmla="*/ 14106 h 15059"/>
                <a:gd name="T94" fmla="*/ 9556 w 16095"/>
                <a:gd name="T95" fmla="*/ 13053 h 15059"/>
                <a:gd name="T96" fmla="*/ 15039 w 16095"/>
                <a:gd name="T97" fmla="*/ 12984 h 15059"/>
                <a:gd name="T98" fmla="*/ 15491 w 16095"/>
                <a:gd name="T99" fmla="*/ 12752 h 15059"/>
                <a:gd name="T100" fmla="*/ 15838 w 16095"/>
                <a:gd name="T101" fmla="*/ 12387 h 15059"/>
                <a:gd name="T102" fmla="*/ 16048 w 16095"/>
                <a:gd name="T103" fmla="*/ 11922 h 15059"/>
                <a:gd name="T104" fmla="*/ 16093 w 16095"/>
                <a:gd name="T105" fmla="*/ 1429 h 15059"/>
                <a:gd name="T106" fmla="*/ 15976 w 16095"/>
                <a:gd name="T107" fmla="*/ 920 h 15059"/>
                <a:gd name="T108" fmla="*/ 15703 w 16095"/>
                <a:gd name="T109" fmla="*/ 493 h 15059"/>
                <a:gd name="T110" fmla="*/ 15305 w 16095"/>
                <a:gd name="T111" fmla="*/ 182 h 15059"/>
                <a:gd name="T112" fmla="*/ 14815 w 16095"/>
                <a:gd name="T113" fmla="*/ 17 h 15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095" h="15059">
                  <a:moveTo>
                    <a:pt x="15089" y="11547"/>
                  </a:moveTo>
                  <a:lnTo>
                    <a:pt x="15088" y="11573"/>
                  </a:lnTo>
                  <a:lnTo>
                    <a:pt x="15086" y="11598"/>
                  </a:lnTo>
                  <a:lnTo>
                    <a:pt x="15083" y="11623"/>
                  </a:lnTo>
                  <a:lnTo>
                    <a:pt x="15079" y="11648"/>
                  </a:lnTo>
                  <a:lnTo>
                    <a:pt x="15073" y="11672"/>
                  </a:lnTo>
                  <a:lnTo>
                    <a:pt x="15066" y="11696"/>
                  </a:lnTo>
                  <a:lnTo>
                    <a:pt x="15059" y="11719"/>
                  </a:lnTo>
                  <a:lnTo>
                    <a:pt x="15050" y="11743"/>
                  </a:lnTo>
                  <a:lnTo>
                    <a:pt x="15040" y="11765"/>
                  </a:lnTo>
                  <a:lnTo>
                    <a:pt x="15029" y="11786"/>
                  </a:lnTo>
                  <a:lnTo>
                    <a:pt x="15016" y="11807"/>
                  </a:lnTo>
                  <a:lnTo>
                    <a:pt x="15003" y="11828"/>
                  </a:lnTo>
                  <a:lnTo>
                    <a:pt x="14988" y="11847"/>
                  </a:lnTo>
                  <a:lnTo>
                    <a:pt x="14974" y="11866"/>
                  </a:lnTo>
                  <a:lnTo>
                    <a:pt x="14958" y="11884"/>
                  </a:lnTo>
                  <a:lnTo>
                    <a:pt x="14941" y="11902"/>
                  </a:lnTo>
                  <a:lnTo>
                    <a:pt x="14924" y="11918"/>
                  </a:lnTo>
                  <a:lnTo>
                    <a:pt x="14906" y="11934"/>
                  </a:lnTo>
                  <a:lnTo>
                    <a:pt x="14887" y="11949"/>
                  </a:lnTo>
                  <a:lnTo>
                    <a:pt x="14867" y="11963"/>
                  </a:lnTo>
                  <a:lnTo>
                    <a:pt x="14847" y="11977"/>
                  </a:lnTo>
                  <a:lnTo>
                    <a:pt x="14826" y="11989"/>
                  </a:lnTo>
                  <a:lnTo>
                    <a:pt x="14803" y="12000"/>
                  </a:lnTo>
                  <a:lnTo>
                    <a:pt x="14781" y="12010"/>
                  </a:lnTo>
                  <a:lnTo>
                    <a:pt x="14759" y="12019"/>
                  </a:lnTo>
                  <a:lnTo>
                    <a:pt x="14735" y="12027"/>
                  </a:lnTo>
                  <a:lnTo>
                    <a:pt x="14712" y="12033"/>
                  </a:lnTo>
                  <a:lnTo>
                    <a:pt x="14687" y="12039"/>
                  </a:lnTo>
                  <a:lnTo>
                    <a:pt x="14663" y="12043"/>
                  </a:lnTo>
                  <a:lnTo>
                    <a:pt x="14637" y="12047"/>
                  </a:lnTo>
                  <a:lnTo>
                    <a:pt x="14612" y="12048"/>
                  </a:lnTo>
                  <a:lnTo>
                    <a:pt x="14586" y="12049"/>
                  </a:lnTo>
                  <a:lnTo>
                    <a:pt x="10059" y="12049"/>
                  </a:lnTo>
                  <a:lnTo>
                    <a:pt x="6036" y="12049"/>
                  </a:lnTo>
                  <a:lnTo>
                    <a:pt x="1509" y="12049"/>
                  </a:lnTo>
                  <a:lnTo>
                    <a:pt x="1483" y="12048"/>
                  </a:lnTo>
                  <a:lnTo>
                    <a:pt x="1458" y="12047"/>
                  </a:lnTo>
                  <a:lnTo>
                    <a:pt x="1432" y="12043"/>
                  </a:lnTo>
                  <a:lnTo>
                    <a:pt x="1407" y="12039"/>
                  </a:lnTo>
                  <a:lnTo>
                    <a:pt x="1383" y="12033"/>
                  </a:lnTo>
                  <a:lnTo>
                    <a:pt x="1359" y="12027"/>
                  </a:lnTo>
                  <a:lnTo>
                    <a:pt x="1336" y="12019"/>
                  </a:lnTo>
                  <a:lnTo>
                    <a:pt x="1313" y="12010"/>
                  </a:lnTo>
                  <a:lnTo>
                    <a:pt x="1291" y="12000"/>
                  </a:lnTo>
                  <a:lnTo>
                    <a:pt x="1268" y="11989"/>
                  </a:lnTo>
                  <a:lnTo>
                    <a:pt x="1248" y="11977"/>
                  </a:lnTo>
                  <a:lnTo>
                    <a:pt x="1227" y="11963"/>
                  </a:lnTo>
                  <a:lnTo>
                    <a:pt x="1208" y="11949"/>
                  </a:lnTo>
                  <a:lnTo>
                    <a:pt x="1189" y="11934"/>
                  </a:lnTo>
                  <a:lnTo>
                    <a:pt x="1171" y="11918"/>
                  </a:lnTo>
                  <a:lnTo>
                    <a:pt x="1153" y="11902"/>
                  </a:lnTo>
                  <a:lnTo>
                    <a:pt x="1137" y="11884"/>
                  </a:lnTo>
                  <a:lnTo>
                    <a:pt x="1121" y="11866"/>
                  </a:lnTo>
                  <a:lnTo>
                    <a:pt x="1106" y="11847"/>
                  </a:lnTo>
                  <a:lnTo>
                    <a:pt x="1091" y="11828"/>
                  </a:lnTo>
                  <a:lnTo>
                    <a:pt x="1078" y="11807"/>
                  </a:lnTo>
                  <a:lnTo>
                    <a:pt x="1066" y="11786"/>
                  </a:lnTo>
                  <a:lnTo>
                    <a:pt x="1055" y="11765"/>
                  </a:lnTo>
                  <a:lnTo>
                    <a:pt x="1045" y="11743"/>
                  </a:lnTo>
                  <a:lnTo>
                    <a:pt x="1036" y="11719"/>
                  </a:lnTo>
                  <a:lnTo>
                    <a:pt x="1028" y="11696"/>
                  </a:lnTo>
                  <a:lnTo>
                    <a:pt x="1022" y="11672"/>
                  </a:lnTo>
                  <a:lnTo>
                    <a:pt x="1016" y="11648"/>
                  </a:lnTo>
                  <a:lnTo>
                    <a:pt x="1012" y="11623"/>
                  </a:lnTo>
                  <a:lnTo>
                    <a:pt x="1009" y="11598"/>
                  </a:lnTo>
                  <a:lnTo>
                    <a:pt x="1007" y="11573"/>
                  </a:lnTo>
                  <a:lnTo>
                    <a:pt x="1006" y="11547"/>
                  </a:lnTo>
                  <a:lnTo>
                    <a:pt x="1006" y="1506"/>
                  </a:lnTo>
                  <a:lnTo>
                    <a:pt x="1007" y="1480"/>
                  </a:lnTo>
                  <a:lnTo>
                    <a:pt x="1009" y="1455"/>
                  </a:lnTo>
                  <a:lnTo>
                    <a:pt x="1012" y="1430"/>
                  </a:lnTo>
                  <a:lnTo>
                    <a:pt x="1016" y="1405"/>
                  </a:lnTo>
                  <a:lnTo>
                    <a:pt x="1022" y="1381"/>
                  </a:lnTo>
                  <a:lnTo>
                    <a:pt x="1028" y="1356"/>
                  </a:lnTo>
                  <a:lnTo>
                    <a:pt x="1036" y="1333"/>
                  </a:lnTo>
                  <a:lnTo>
                    <a:pt x="1045" y="1310"/>
                  </a:lnTo>
                  <a:lnTo>
                    <a:pt x="1055" y="1288"/>
                  </a:lnTo>
                  <a:lnTo>
                    <a:pt x="1066" y="1267"/>
                  </a:lnTo>
                  <a:lnTo>
                    <a:pt x="1078" y="1246"/>
                  </a:lnTo>
                  <a:lnTo>
                    <a:pt x="1091" y="1225"/>
                  </a:lnTo>
                  <a:lnTo>
                    <a:pt x="1106" y="1206"/>
                  </a:lnTo>
                  <a:lnTo>
                    <a:pt x="1121" y="1187"/>
                  </a:lnTo>
                  <a:lnTo>
                    <a:pt x="1137" y="1169"/>
                  </a:lnTo>
                  <a:lnTo>
                    <a:pt x="1153" y="1151"/>
                  </a:lnTo>
                  <a:lnTo>
                    <a:pt x="1171" y="1135"/>
                  </a:lnTo>
                  <a:lnTo>
                    <a:pt x="1189" y="1119"/>
                  </a:lnTo>
                  <a:lnTo>
                    <a:pt x="1208" y="1103"/>
                  </a:lnTo>
                  <a:lnTo>
                    <a:pt x="1227" y="1090"/>
                  </a:lnTo>
                  <a:lnTo>
                    <a:pt x="1248" y="1077"/>
                  </a:lnTo>
                  <a:lnTo>
                    <a:pt x="1268" y="1064"/>
                  </a:lnTo>
                  <a:lnTo>
                    <a:pt x="1291" y="1053"/>
                  </a:lnTo>
                  <a:lnTo>
                    <a:pt x="1313" y="1043"/>
                  </a:lnTo>
                  <a:lnTo>
                    <a:pt x="1336" y="1034"/>
                  </a:lnTo>
                  <a:lnTo>
                    <a:pt x="1359" y="1027"/>
                  </a:lnTo>
                  <a:lnTo>
                    <a:pt x="1383" y="1020"/>
                  </a:lnTo>
                  <a:lnTo>
                    <a:pt x="1407" y="1014"/>
                  </a:lnTo>
                  <a:lnTo>
                    <a:pt x="1432" y="1010"/>
                  </a:lnTo>
                  <a:lnTo>
                    <a:pt x="1458" y="1007"/>
                  </a:lnTo>
                  <a:lnTo>
                    <a:pt x="1483" y="1005"/>
                  </a:lnTo>
                  <a:lnTo>
                    <a:pt x="1509" y="1004"/>
                  </a:lnTo>
                  <a:lnTo>
                    <a:pt x="14586" y="1004"/>
                  </a:lnTo>
                  <a:lnTo>
                    <a:pt x="14612" y="1005"/>
                  </a:lnTo>
                  <a:lnTo>
                    <a:pt x="14637" y="1007"/>
                  </a:lnTo>
                  <a:lnTo>
                    <a:pt x="14663" y="1010"/>
                  </a:lnTo>
                  <a:lnTo>
                    <a:pt x="14687" y="1014"/>
                  </a:lnTo>
                  <a:lnTo>
                    <a:pt x="14712" y="1020"/>
                  </a:lnTo>
                  <a:lnTo>
                    <a:pt x="14735" y="1027"/>
                  </a:lnTo>
                  <a:lnTo>
                    <a:pt x="14759" y="1034"/>
                  </a:lnTo>
                  <a:lnTo>
                    <a:pt x="14781" y="1043"/>
                  </a:lnTo>
                  <a:lnTo>
                    <a:pt x="14803" y="1053"/>
                  </a:lnTo>
                  <a:lnTo>
                    <a:pt x="14826" y="1064"/>
                  </a:lnTo>
                  <a:lnTo>
                    <a:pt x="14847" y="1077"/>
                  </a:lnTo>
                  <a:lnTo>
                    <a:pt x="14867" y="1090"/>
                  </a:lnTo>
                  <a:lnTo>
                    <a:pt x="14887" y="1103"/>
                  </a:lnTo>
                  <a:lnTo>
                    <a:pt x="14906" y="1119"/>
                  </a:lnTo>
                  <a:lnTo>
                    <a:pt x="14924" y="1135"/>
                  </a:lnTo>
                  <a:lnTo>
                    <a:pt x="14941" y="1151"/>
                  </a:lnTo>
                  <a:lnTo>
                    <a:pt x="14958" y="1169"/>
                  </a:lnTo>
                  <a:lnTo>
                    <a:pt x="14974" y="1187"/>
                  </a:lnTo>
                  <a:lnTo>
                    <a:pt x="14988" y="1206"/>
                  </a:lnTo>
                  <a:lnTo>
                    <a:pt x="15003" y="1225"/>
                  </a:lnTo>
                  <a:lnTo>
                    <a:pt x="15016" y="1246"/>
                  </a:lnTo>
                  <a:lnTo>
                    <a:pt x="15029" y="1267"/>
                  </a:lnTo>
                  <a:lnTo>
                    <a:pt x="15040" y="1288"/>
                  </a:lnTo>
                  <a:lnTo>
                    <a:pt x="15050" y="1310"/>
                  </a:lnTo>
                  <a:lnTo>
                    <a:pt x="15059" y="1333"/>
                  </a:lnTo>
                  <a:lnTo>
                    <a:pt x="15066" y="1356"/>
                  </a:lnTo>
                  <a:lnTo>
                    <a:pt x="15073" y="1381"/>
                  </a:lnTo>
                  <a:lnTo>
                    <a:pt x="15079" y="1405"/>
                  </a:lnTo>
                  <a:lnTo>
                    <a:pt x="15083" y="1430"/>
                  </a:lnTo>
                  <a:lnTo>
                    <a:pt x="15086" y="1455"/>
                  </a:lnTo>
                  <a:lnTo>
                    <a:pt x="15088" y="1480"/>
                  </a:lnTo>
                  <a:lnTo>
                    <a:pt x="15089" y="1506"/>
                  </a:lnTo>
                  <a:lnTo>
                    <a:pt x="15089" y="11547"/>
                  </a:lnTo>
                  <a:close/>
                  <a:moveTo>
                    <a:pt x="14586" y="0"/>
                  </a:moveTo>
                  <a:lnTo>
                    <a:pt x="1509" y="0"/>
                  </a:lnTo>
                  <a:lnTo>
                    <a:pt x="1431" y="2"/>
                  </a:lnTo>
                  <a:lnTo>
                    <a:pt x="1354" y="8"/>
                  </a:lnTo>
                  <a:lnTo>
                    <a:pt x="1279" y="17"/>
                  </a:lnTo>
                  <a:lnTo>
                    <a:pt x="1204" y="30"/>
                  </a:lnTo>
                  <a:lnTo>
                    <a:pt x="1132" y="47"/>
                  </a:lnTo>
                  <a:lnTo>
                    <a:pt x="1060" y="67"/>
                  </a:lnTo>
                  <a:lnTo>
                    <a:pt x="990" y="91"/>
                  </a:lnTo>
                  <a:lnTo>
                    <a:pt x="921" y="118"/>
                  </a:lnTo>
                  <a:lnTo>
                    <a:pt x="854" y="149"/>
                  </a:lnTo>
                  <a:lnTo>
                    <a:pt x="790" y="182"/>
                  </a:lnTo>
                  <a:lnTo>
                    <a:pt x="726" y="218"/>
                  </a:lnTo>
                  <a:lnTo>
                    <a:pt x="665" y="257"/>
                  </a:lnTo>
                  <a:lnTo>
                    <a:pt x="606" y="299"/>
                  </a:lnTo>
                  <a:lnTo>
                    <a:pt x="549" y="344"/>
                  </a:lnTo>
                  <a:lnTo>
                    <a:pt x="494" y="392"/>
                  </a:lnTo>
                  <a:lnTo>
                    <a:pt x="442" y="441"/>
                  </a:lnTo>
                  <a:lnTo>
                    <a:pt x="391" y="493"/>
                  </a:lnTo>
                  <a:lnTo>
                    <a:pt x="344" y="548"/>
                  </a:lnTo>
                  <a:lnTo>
                    <a:pt x="300" y="605"/>
                  </a:lnTo>
                  <a:lnTo>
                    <a:pt x="258" y="664"/>
                  </a:lnTo>
                  <a:lnTo>
                    <a:pt x="218" y="725"/>
                  </a:lnTo>
                  <a:lnTo>
                    <a:pt x="182" y="788"/>
                  </a:lnTo>
                  <a:lnTo>
                    <a:pt x="149" y="853"/>
                  </a:lnTo>
                  <a:lnTo>
                    <a:pt x="119" y="920"/>
                  </a:lnTo>
                  <a:lnTo>
                    <a:pt x="92" y="988"/>
                  </a:lnTo>
                  <a:lnTo>
                    <a:pt x="67" y="1058"/>
                  </a:lnTo>
                  <a:lnTo>
                    <a:pt x="47" y="1130"/>
                  </a:lnTo>
                  <a:lnTo>
                    <a:pt x="30" y="1203"/>
                  </a:lnTo>
                  <a:lnTo>
                    <a:pt x="17" y="1277"/>
                  </a:lnTo>
                  <a:lnTo>
                    <a:pt x="8" y="1352"/>
                  </a:lnTo>
                  <a:lnTo>
                    <a:pt x="2" y="1429"/>
                  </a:lnTo>
                  <a:lnTo>
                    <a:pt x="0" y="1506"/>
                  </a:lnTo>
                  <a:lnTo>
                    <a:pt x="0" y="11547"/>
                  </a:lnTo>
                  <a:lnTo>
                    <a:pt x="2" y="11624"/>
                  </a:lnTo>
                  <a:lnTo>
                    <a:pt x="8" y="11700"/>
                  </a:lnTo>
                  <a:lnTo>
                    <a:pt x="17" y="11776"/>
                  </a:lnTo>
                  <a:lnTo>
                    <a:pt x="30" y="11850"/>
                  </a:lnTo>
                  <a:lnTo>
                    <a:pt x="47" y="11922"/>
                  </a:lnTo>
                  <a:lnTo>
                    <a:pt x="67" y="11994"/>
                  </a:lnTo>
                  <a:lnTo>
                    <a:pt x="92" y="12064"/>
                  </a:lnTo>
                  <a:lnTo>
                    <a:pt x="118" y="12132"/>
                  </a:lnTo>
                  <a:lnTo>
                    <a:pt x="148" y="12198"/>
                  </a:lnTo>
                  <a:lnTo>
                    <a:pt x="181" y="12264"/>
                  </a:lnTo>
                  <a:lnTo>
                    <a:pt x="217" y="12326"/>
                  </a:lnTo>
                  <a:lnTo>
                    <a:pt x="257" y="12387"/>
                  </a:lnTo>
                  <a:lnTo>
                    <a:pt x="299" y="12446"/>
                  </a:lnTo>
                  <a:lnTo>
                    <a:pt x="343" y="12504"/>
                  </a:lnTo>
                  <a:lnTo>
                    <a:pt x="390" y="12558"/>
                  </a:lnTo>
                  <a:lnTo>
                    <a:pt x="441" y="12610"/>
                  </a:lnTo>
                  <a:lnTo>
                    <a:pt x="493" y="12660"/>
                  </a:lnTo>
                  <a:lnTo>
                    <a:pt x="547" y="12707"/>
                  </a:lnTo>
                  <a:lnTo>
                    <a:pt x="604" y="12752"/>
                  </a:lnTo>
                  <a:lnTo>
                    <a:pt x="663" y="12794"/>
                  </a:lnTo>
                  <a:lnTo>
                    <a:pt x="724" y="12833"/>
                  </a:lnTo>
                  <a:lnTo>
                    <a:pt x="787" y="12869"/>
                  </a:lnTo>
                  <a:lnTo>
                    <a:pt x="852" y="12902"/>
                  </a:lnTo>
                  <a:lnTo>
                    <a:pt x="918" y="12933"/>
                  </a:lnTo>
                  <a:lnTo>
                    <a:pt x="987" y="12959"/>
                  </a:lnTo>
                  <a:lnTo>
                    <a:pt x="1056" y="12984"/>
                  </a:lnTo>
                  <a:lnTo>
                    <a:pt x="1128" y="13004"/>
                  </a:lnTo>
                  <a:lnTo>
                    <a:pt x="1201" y="13021"/>
                  </a:lnTo>
                  <a:lnTo>
                    <a:pt x="1275" y="13035"/>
                  </a:lnTo>
                  <a:lnTo>
                    <a:pt x="1350" y="13044"/>
                  </a:lnTo>
                  <a:lnTo>
                    <a:pt x="1426" y="13050"/>
                  </a:lnTo>
                  <a:lnTo>
                    <a:pt x="1504" y="13053"/>
                  </a:lnTo>
                  <a:lnTo>
                    <a:pt x="6539" y="13053"/>
                  </a:lnTo>
                  <a:lnTo>
                    <a:pt x="6539" y="13663"/>
                  </a:lnTo>
                  <a:lnTo>
                    <a:pt x="3399" y="14070"/>
                  </a:lnTo>
                  <a:lnTo>
                    <a:pt x="3378" y="14076"/>
                  </a:lnTo>
                  <a:lnTo>
                    <a:pt x="3358" y="14082"/>
                  </a:lnTo>
                  <a:lnTo>
                    <a:pt x="3338" y="14090"/>
                  </a:lnTo>
                  <a:lnTo>
                    <a:pt x="3319" y="14098"/>
                  </a:lnTo>
                  <a:lnTo>
                    <a:pt x="3299" y="14106"/>
                  </a:lnTo>
                  <a:lnTo>
                    <a:pt x="3280" y="14116"/>
                  </a:lnTo>
                  <a:lnTo>
                    <a:pt x="3262" y="14126"/>
                  </a:lnTo>
                  <a:lnTo>
                    <a:pt x="3245" y="14137"/>
                  </a:lnTo>
                  <a:lnTo>
                    <a:pt x="3228" y="14149"/>
                  </a:lnTo>
                  <a:lnTo>
                    <a:pt x="3211" y="14161"/>
                  </a:lnTo>
                  <a:lnTo>
                    <a:pt x="3196" y="14174"/>
                  </a:lnTo>
                  <a:lnTo>
                    <a:pt x="3180" y="14188"/>
                  </a:lnTo>
                  <a:lnTo>
                    <a:pt x="3166" y="14203"/>
                  </a:lnTo>
                  <a:lnTo>
                    <a:pt x="3151" y="14217"/>
                  </a:lnTo>
                  <a:lnTo>
                    <a:pt x="3138" y="14233"/>
                  </a:lnTo>
                  <a:lnTo>
                    <a:pt x="3124" y="14249"/>
                  </a:lnTo>
                  <a:lnTo>
                    <a:pt x="3112" y="14265"/>
                  </a:lnTo>
                  <a:lnTo>
                    <a:pt x="3100" y="14282"/>
                  </a:lnTo>
                  <a:lnTo>
                    <a:pt x="3089" y="14299"/>
                  </a:lnTo>
                  <a:lnTo>
                    <a:pt x="3079" y="14316"/>
                  </a:lnTo>
                  <a:lnTo>
                    <a:pt x="3070" y="14335"/>
                  </a:lnTo>
                  <a:lnTo>
                    <a:pt x="3061" y="14353"/>
                  </a:lnTo>
                  <a:lnTo>
                    <a:pt x="3053" y="14372"/>
                  </a:lnTo>
                  <a:lnTo>
                    <a:pt x="3046" y="14391"/>
                  </a:lnTo>
                  <a:lnTo>
                    <a:pt x="3039" y="14411"/>
                  </a:lnTo>
                  <a:lnTo>
                    <a:pt x="3034" y="14431"/>
                  </a:lnTo>
                  <a:lnTo>
                    <a:pt x="3029" y="14452"/>
                  </a:lnTo>
                  <a:lnTo>
                    <a:pt x="3025" y="14473"/>
                  </a:lnTo>
                  <a:lnTo>
                    <a:pt x="3022" y="14493"/>
                  </a:lnTo>
                  <a:lnTo>
                    <a:pt x="3020" y="14514"/>
                  </a:lnTo>
                  <a:lnTo>
                    <a:pt x="3018" y="14536"/>
                  </a:lnTo>
                  <a:lnTo>
                    <a:pt x="3018" y="14557"/>
                  </a:lnTo>
                  <a:lnTo>
                    <a:pt x="3019" y="14583"/>
                  </a:lnTo>
                  <a:lnTo>
                    <a:pt x="3020" y="14608"/>
                  </a:lnTo>
                  <a:lnTo>
                    <a:pt x="3024" y="14633"/>
                  </a:lnTo>
                  <a:lnTo>
                    <a:pt x="3028" y="14658"/>
                  </a:lnTo>
                  <a:lnTo>
                    <a:pt x="3034" y="14682"/>
                  </a:lnTo>
                  <a:lnTo>
                    <a:pt x="3040" y="14707"/>
                  </a:lnTo>
                  <a:lnTo>
                    <a:pt x="3048" y="14730"/>
                  </a:lnTo>
                  <a:lnTo>
                    <a:pt x="3057" y="14753"/>
                  </a:lnTo>
                  <a:lnTo>
                    <a:pt x="3067" y="14775"/>
                  </a:lnTo>
                  <a:lnTo>
                    <a:pt x="3078" y="14797"/>
                  </a:lnTo>
                  <a:lnTo>
                    <a:pt x="3090" y="14818"/>
                  </a:lnTo>
                  <a:lnTo>
                    <a:pt x="3103" y="14838"/>
                  </a:lnTo>
                  <a:lnTo>
                    <a:pt x="3117" y="14857"/>
                  </a:lnTo>
                  <a:lnTo>
                    <a:pt x="3132" y="14876"/>
                  </a:lnTo>
                  <a:lnTo>
                    <a:pt x="3149" y="14894"/>
                  </a:lnTo>
                  <a:lnTo>
                    <a:pt x="3165" y="14912"/>
                  </a:lnTo>
                  <a:lnTo>
                    <a:pt x="3183" y="14928"/>
                  </a:lnTo>
                  <a:lnTo>
                    <a:pt x="3201" y="14945"/>
                  </a:lnTo>
                  <a:lnTo>
                    <a:pt x="3220" y="14960"/>
                  </a:lnTo>
                  <a:lnTo>
                    <a:pt x="3239" y="14974"/>
                  </a:lnTo>
                  <a:lnTo>
                    <a:pt x="3260" y="14987"/>
                  </a:lnTo>
                  <a:lnTo>
                    <a:pt x="3280" y="14999"/>
                  </a:lnTo>
                  <a:lnTo>
                    <a:pt x="3302" y="15010"/>
                  </a:lnTo>
                  <a:lnTo>
                    <a:pt x="3325" y="15020"/>
                  </a:lnTo>
                  <a:lnTo>
                    <a:pt x="3348" y="15029"/>
                  </a:lnTo>
                  <a:lnTo>
                    <a:pt x="3371" y="15037"/>
                  </a:lnTo>
                  <a:lnTo>
                    <a:pt x="3395" y="15043"/>
                  </a:lnTo>
                  <a:lnTo>
                    <a:pt x="3419" y="15049"/>
                  </a:lnTo>
                  <a:lnTo>
                    <a:pt x="3444" y="15053"/>
                  </a:lnTo>
                  <a:lnTo>
                    <a:pt x="3469" y="15056"/>
                  </a:lnTo>
                  <a:lnTo>
                    <a:pt x="3495" y="15058"/>
                  </a:lnTo>
                  <a:lnTo>
                    <a:pt x="3521" y="15059"/>
                  </a:lnTo>
                  <a:lnTo>
                    <a:pt x="12574" y="15059"/>
                  </a:lnTo>
                  <a:lnTo>
                    <a:pt x="12600" y="15058"/>
                  </a:lnTo>
                  <a:lnTo>
                    <a:pt x="12626" y="15056"/>
                  </a:lnTo>
                  <a:lnTo>
                    <a:pt x="12651" y="15053"/>
                  </a:lnTo>
                  <a:lnTo>
                    <a:pt x="12676" y="15049"/>
                  </a:lnTo>
                  <a:lnTo>
                    <a:pt x="12700" y="15043"/>
                  </a:lnTo>
                  <a:lnTo>
                    <a:pt x="12724" y="15037"/>
                  </a:lnTo>
                  <a:lnTo>
                    <a:pt x="12747" y="15029"/>
                  </a:lnTo>
                  <a:lnTo>
                    <a:pt x="12770" y="15020"/>
                  </a:lnTo>
                  <a:lnTo>
                    <a:pt x="12793" y="15010"/>
                  </a:lnTo>
                  <a:lnTo>
                    <a:pt x="12814" y="14999"/>
                  </a:lnTo>
                  <a:lnTo>
                    <a:pt x="12835" y="14987"/>
                  </a:lnTo>
                  <a:lnTo>
                    <a:pt x="12856" y="14974"/>
                  </a:lnTo>
                  <a:lnTo>
                    <a:pt x="12875" y="14960"/>
                  </a:lnTo>
                  <a:lnTo>
                    <a:pt x="12894" y="14945"/>
                  </a:lnTo>
                  <a:lnTo>
                    <a:pt x="12912" y="14928"/>
                  </a:lnTo>
                  <a:lnTo>
                    <a:pt x="12930" y="14912"/>
                  </a:lnTo>
                  <a:lnTo>
                    <a:pt x="12946" y="14894"/>
                  </a:lnTo>
                  <a:lnTo>
                    <a:pt x="12963" y="14876"/>
                  </a:lnTo>
                  <a:lnTo>
                    <a:pt x="12978" y="14857"/>
                  </a:lnTo>
                  <a:lnTo>
                    <a:pt x="12992" y="14838"/>
                  </a:lnTo>
                  <a:lnTo>
                    <a:pt x="13005" y="14818"/>
                  </a:lnTo>
                  <a:lnTo>
                    <a:pt x="13017" y="14797"/>
                  </a:lnTo>
                  <a:lnTo>
                    <a:pt x="13028" y="14775"/>
                  </a:lnTo>
                  <a:lnTo>
                    <a:pt x="13038" y="14753"/>
                  </a:lnTo>
                  <a:lnTo>
                    <a:pt x="13047" y="14730"/>
                  </a:lnTo>
                  <a:lnTo>
                    <a:pt x="13055" y="14707"/>
                  </a:lnTo>
                  <a:lnTo>
                    <a:pt x="13061" y="14682"/>
                  </a:lnTo>
                  <a:lnTo>
                    <a:pt x="13067" y="14658"/>
                  </a:lnTo>
                  <a:lnTo>
                    <a:pt x="13071" y="14633"/>
                  </a:lnTo>
                  <a:lnTo>
                    <a:pt x="13074" y="14608"/>
                  </a:lnTo>
                  <a:lnTo>
                    <a:pt x="13076" y="14583"/>
                  </a:lnTo>
                  <a:lnTo>
                    <a:pt x="13077" y="14557"/>
                  </a:lnTo>
                  <a:lnTo>
                    <a:pt x="13077" y="14536"/>
                  </a:lnTo>
                  <a:lnTo>
                    <a:pt x="13075" y="14514"/>
                  </a:lnTo>
                  <a:lnTo>
                    <a:pt x="13073" y="14493"/>
                  </a:lnTo>
                  <a:lnTo>
                    <a:pt x="13070" y="14473"/>
                  </a:lnTo>
                  <a:lnTo>
                    <a:pt x="13066" y="14452"/>
                  </a:lnTo>
                  <a:lnTo>
                    <a:pt x="13061" y="14431"/>
                  </a:lnTo>
                  <a:lnTo>
                    <a:pt x="13056" y="14411"/>
                  </a:lnTo>
                  <a:lnTo>
                    <a:pt x="13049" y="14391"/>
                  </a:lnTo>
                  <a:lnTo>
                    <a:pt x="13042" y="14372"/>
                  </a:lnTo>
                  <a:lnTo>
                    <a:pt x="13034" y="14353"/>
                  </a:lnTo>
                  <a:lnTo>
                    <a:pt x="13025" y="14335"/>
                  </a:lnTo>
                  <a:lnTo>
                    <a:pt x="13016" y="14316"/>
                  </a:lnTo>
                  <a:lnTo>
                    <a:pt x="13006" y="14299"/>
                  </a:lnTo>
                  <a:lnTo>
                    <a:pt x="12995" y="14282"/>
                  </a:lnTo>
                  <a:lnTo>
                    <a:pt x="12983" y="14265"/>
                  </a:lnTo>
                  <a:lnTo>
                    <a:pt x="12971" y="14249"/>
                  </a:lnTo>
                  <a:lnTo>
                    <a:pt x="12957" y="14233"/>
                  </a:lnTo>
                  <a:lnTo>
                    <a:pt x="12944" y="14217"/>
                  </a:lnTo>
                  <a:lnTo>
                    <a:pt x="12930" y="14203"/>
                  </a:lnTo>
                  <a:lnTo>
                    <a:pt x="12915" y="14188"/>
                  </a:lnTo>
                  <a:lnTo>
                    <a:pt x="12900" y="14174"/>
                  </a:lnTo>
                  <a:lnTo>
                    <a:pt x="12884" y="14161"/>
                  </a:lnTo>
                  <a:lnTo>
                    <a:pt x="12867" y="14149"/>
                  </a:lnTo>
                  <a:lnTo>
                    <a:pt x="12850" y="14137"/>
                  </a:lnTo>
                  <a:lnTo>
                    <a:pt x="12833" y="14126"/>
                  </a:lnTo>
                  <a:lnTo>
                    <a:pt x="12815" y="14116"/>
                  </a:lnTo>
                  <a:lnTo>
                    <a:pt x="12796" y="14106"/>
                  </a:lnTo>
                  <a:lnTo>
                    <a:pt x="12776" y="14098"/>
                  </a:lnTo>
                  <a:lnTo>
                    <a:pt x="12757" y="14090"/>
                  </a:lnTo>
                  <a:lnTo>
                    <a:pt x="12737" y="14082"/>
                  </a:lnTo>
                  <a:lnTo>
                    <a:pt x="12717" y="14076"/>
                  </a:lnTo>
                  <a:lnTo>
                    <a:pt x="12696" y="14070"/>
                  </a:lnTo>
                  <a:lnTo>
                    <a:pt x="9556" y="13663"/>
                  </a:lnTo>
                  <a:lnTo>
                    <a:pt x="9556" y="13053"/>
                  </a:lnTo>
                  <a:lnTo>
                    <a:pt x="14591" y="13053"/>
                  </a:lnTo>
                  <a:lnTo>
                    <a:pt x="14669" y="13050"/>
                  </a:lnTo>
                  <a:lnTo>
                    <a:pt x="14745" y="13044"/>
                  </a:lnTo>
                  <a:lnTo>
                    <a:pt x="14820" y="13035"/>
                  </a:lnTo>
                  <a:lnTo>
                    <a:pt x="14894" y="13021"/>
                  </a:lnTo>
                  <a:lnTo>
                    <a:pt x="14967" y="13004"/>
                  </a:lnTo>
                  <a:lnTo>
                    <a:pt x="15039" y="12984"/>
                  </a:lnTo>
                  <a:lnTo>
                    <a:pt x="15108" y="12959"/>
                  </a:lnTo>
                  <a:lnTo>
                    <a:pt x="15177" y="12933"/>
                  </a:lnTo>
                  <a:lnTo>
                    <a:pt x="15243" y="12902"/>
                  </a:lnTo>
                  <a:lnTo>
                    <a:pt x="15308" y="12869"/>
                  </a:lnTo>
                  <a:lnTo>
                    <a:pt x="15371" y="12833"/>
                  </a:lnTo>
                  <a:lnTo>
                    <a:pt x="15432" y="12794"/>
                  </a:lnTo>
                  <a:lnTo>
                    <a:pt x="15491" y="12752"/>
                  </a:lnTo>
                  <a:lnTo>
                    <a:pt x="15548" y="12707"/>
                  </a:lnTo>
                  <a:lnTo>
                    <a:pt x="15602" y="12660"/>
                  </a:lnTo>
                  <a:lnTo>
                    <a:pt x="15654" y="12610"/>
                  </a:lnTo>
                  <a:lnTo>
                    <a:pt x="15705" y="12558"/>
                  </a:lnTo>
                  <a:lnTo>
                    <a:pt x="15752" y="12504"/>
                  </a:lnTo>
                  <a:lnTo>
                    <a:pt x="15796" y="12446"/>
                  </a:lnTo>
                  <a:lnTo>
                    <a:pt x="15838" y="12387"/>
                  </a:lnTo>
                  <a:lnTo>
                    <a:pt x="15878" y="12326"/>
                  </a:lnTo>
                  <a:lnTo>
                    <a:pt x="15914" y="12264"/>
                  </a:lnTo>
                  <a:lnTo>
                    <a:pt x="15947" y="12198"/>
                  </a:lnTo>
                  <a:lnTo>
                    <a:pt x="15977" y="12132"/>
                  </a:lnTo>
                  <a:lnTo>
                    <a:pt x="16003" y="12064"/>
                  </a:lnTo>
                  <a:lnTo>
                    <a:pt x="16028" y="11994"/>
                  </a:lnTo>
                  <a:lnTo>
                    <a:pt x="16048" y="11922"/>
                  </a:lnTo>
                  <a:lnTo>
                    <a:pt x="16065" y="11850"/>
                  </a:lnTo>
                  <a:lnTo>
                    <a:pt x="16078" y="11776"/>
                  </a:lnTo>
                  <a:lnTo>
                    <a:pt x="16087" y="11700"/>
                  </a:lnTo>
                  <a:lnTo>
                    <a:pt x="16093" y="11624"/>
                  </a:lnTo>
                  <a:lnTo>
                    <a:pt x="16095" y="11547"/>
                  </a:lnTo>
                  <a:lnTo>
                    <a:pt x="16095" y="1506"/>
                  </a:lnTo>
                  <a:lnTo>
                    <a:pt x="16093" y="1429"/>
                  </a:lnTo>
                  <a:lnTo>
                    <a:pt x="16087" y="1352"/>
                  </a:lnTo>
                  <a:lnTo>
                    <a:pt x="16078" y="1277"/>
                  </a:lnTo>
                  <a:lnTo>
                    <a:pt x="16064" y="1203"/>
                  </a:lnTo>
                  <a:lnTo>
                    <a:pt x="16048" y="1130"/>
                  </a:lnTo>
                  <a:lnTo>
                    <a:pt x="16028" y="1058"/>
                  </a:lnTo>
                  <a:lnTo>
                    <a:pt x="16003" y="988"/>
                  </a:lnTo>
                  <a:lnTo>
                    <a:pt x="15976" y="920"/>
                  </a:lnTo>
                  <a:lnTo>
                    <a:pt x="15946" y="853"/>
                  </a:lnTo>
                  <a:lnTo>
                    <a:pt x="15913" y="788"/>
                  </a:lnTo>
                  <a:lnTo>
                    <a:pt x="15877" y="725"/>
                  </a:lnTo>
                  <a:lnTo>
                    <a:pt x="15837" y="664"/>
                  </a:lnTo>
                  <a:lnTo>
                    <a:pt x="15795" y="605"/>
                  </a:lnTo>
                  <a:lnTo>
                    <a:pt x="15750" y="548"/>
                  </a:lnTo>
                  <a:lnTo>
                    <a:pt x="15703" y="493"/>
                  </a:lnTo>
                  <a:lnTo>
                    <a:pt x="15652" y="441"/>
                  </a:lnTo>
                  <a:lnTo>
                    <a:pt x="15600" y="392"/>
                  </a:lnTo>
                  <a:lnTo>
                    <a:pt x="15546" y="344"/>
                  </a:lnTo>
                  <a:lnTo>
                    <a:pt x="15488" y="299"/>
                  </a:lnTo>
                  <a:lnTo>
                    <a:pt x="15429" y="257"/>
                  </a:lnTo>
                  <a:lnTo>
                    <a:pt x="15369" y="218"/>
                  </a:lnTo>
                  <a:lnTo>
                    <a:pt x="15305" y="182"/>
                  </a:lnTo>
                  <a:lnTo>
                    <a:pt x="15240" y="149"/>
                  </a:lnTo>
                  <a:lnTo>
                    <a:pt x="15174" y="118"/>
                  </a:lnTo>
                  <a:lnTo>
                    <a:pt x="15105" y="91"/>
                  </a:lnTo>
                  <a:lnTo>
                    <a:pt x="15035" y="67"/>
                  </a:lnTo>
                  <a:lnTo>
                    <a:pt x="14963" y="47"/>
                  </a:lnTo>
                  <a:lnTo>
                    <a:pt x="14890" y="30"/>
                  </a:lnTo>
                  <a:lnTo>
                    <a:pt x="14815" y="17"/>
                  </a:lnTo>
                  <a:lnTo>
                    <a:pt x="14740" y="8"/>
                  </a:lnTo>
                  <a:lnTo>
                    <a:pt x="14664" y="2"/>
                  </a:lnTo>
                  <a:lnTo>
                    <a:pt x="1458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grpSp>
      <p:grpSp>
        <p:nvGrpSpPr>
          <p:cNvPr id="35" name="Group 10"/>
          <p:cNvGrpSpPr/>
          <p:nvPr/>
        </p:nvGrpSpPr>
        <p:grpSpPr>
          <a:xfrm>
            <a:off x="5393008" y="5441086"/>
            <a:ext cx="342158" cy="341371"/>
            <a:chOff x="4594225" y="2119313"/>
            <a:chExt cx="690563" cy="688975"/>
          </a:xfrm>
          <a:solidFill>
            <a:schemeClr val="bg1">
              <a:lumMod val="65000"/>
            </a:schemeClr>
          </a:solidFill>
        </p:grpSpPr>
        <p:sp>
          <p:nvSpPr>
            <p:cNvPr id="36" name="Freeform 74"/>
            <p:cNvSpPr>
              <a:spLocks noEditPoints="1"/>
            </p:cNvSpPr>
            <p:nvPr/>
          </p:nvSpPr>
          <p:spPr bwMode="auto">
            <a:xfrm>
              <a:off x="4594225" y="2119313"/>
              <a:ext cx="690563" cy="688975"/>
            </a:xfrm>
            <a:custGeom>
              <a:avLst/>
              <a:gdLst>
                <a:gd name="T0" fmla="*/ 13014 w 16095"/>
                <a:gd name="T1" fmla="*/ 9314 h 16058"/>
                <a:gd name="T2" fmla="*/ 12601 w 16095"/>
                <a:gd name="T3" fmla="*/ 10148 h 16058"/>
                <a:gd name="T4" fmla="*/ 12483 w 16095"/>
                <a:gd name="T5" fmla="*/ 10816 h 16058"/>
                <a:gd name="T6" fmla="*/ 11103 w 16095"/>
                <a:gd name="T7" fmla="*/ 12535 h 16058"/>
                <a:gd name="T8" fmla="*/ 10453 w 16095"/>
                <a:gd name="T9" fmla="*/ 12465 h 16058"/>
                <a:gd name="T10" fmla="*/ 9575 w 16095"/>
                <a:gd name="T11" fmla="*/ 12816 h 16058"/>
                <a:gd name="T12" fmla="*/ 9126 w 16095"/>
                <a:gd name="T13" fmla="*/ 13268 h 16058"/>
                <a:gd name="T14" fmla="*/ 6955 w 16095"/>
                <a:gd name="T15" fmla="*/ 13239 h 16058"/>
                <a:gd name="T16" fmla="*/ 6491 w 16095"/>
                <a:gd name="T17" fmla="*/ 12802 h 16058"/>
                <a:gd name="T18" fmla="*/ 5615 w 16095"/>
                <a:gd name="T19" fmla="*/ 12459 h 16058"/>
                <a:gd name="T20" fmla="*/ 4959 w 16095"/>
                <a:gd name="T21" fmla="*/ 12551 h 16058"/>
                <a:gd name="T22" fmla="*/ 3617 w 16095"/>
                <a:gd name="T23" fmla="*/ 10784 h 16058"/>
                <a:gd name="T24" fmla="*/ 3464 w 16095"/>
                <a:gd name="T25" fmla="*/ 10082 h 16058"/>
                <a:gd name="T26" fmla="*/ 3059 w 16095"/>
                <a:gd name="T27" fmla="*/ 9291 h 16058"/>
                <a:gd name="T28" fmla="*/ 1006 w 16095"/>
                <a:gd name="T29" fmla="*/ 7347 h 16058"/>
                <a:gd name="T30" fmla="*/ 3081 w 16095"/>
                <a:gd name="T31" fmla="*/ 6745 h 16058"/>
                <a:gd name="T32" fmla="*/ 3495 w 16095"/>
                <a:gd name="T33" fmla="*/ 5911 h 16058"/>
                <a:gd name="T34" fmla="*/ 3613 w 16095"/>
                <a:gd name="T35" fmla="*/ 5243 h 16058"/>
                <a:gd name="T36" fmla="*/ 4992 w 16095"/>
                <a:gd name="T37" fmla="*/ 3523 h 16058"/>
                <a:gd name="T38" fmla="*/ 5643 w 16095"/>
                <a:gd name="T39" fmla="*/ 3593 h 16058"/>
                <a:gd name="T40" fmla="*/ 6520 w 16095"/>
                <a:gd name="T41" fmla="*/ 3242 h 16058"/>
                <a:gd name="T42" fmla="*/ 6970 w 16095"/>
                <a:gd name="T43" fmla="*/ 2790 h 16058"/>
                <a:gd name="T44" fmla="*/ 9140 w 16095"/>
                <a:gd name="T45" fmla="*/ 2819 h 16058"/>
                <a:gd name="T46" fmla="*/ 9604 w 16095"/>
                <a:gd name="T47" fmla="*/ 3256 h 16058"/>
                <a:gd name="T48" fmla="*/ 10480 w 16095"/>
                <a:gd name="T49" fmla="*/ 3599 h 16058"/>
                <a:gd name="T50" fmla="*/ 11137 w 16095"/>
                <a:gd name="T51" fmla="*/ 3507 h 16058"/>
                <a:gd name="T52" fmla="*/ 12478 w 16095"/>
                <a:gd name="T53" fmla="*/ 5274 h 16058"/>
                <a:gd name="T54" fmla="*/ 12631 w 16095"/>
                <a:gd name="T55" fmla="*/ 5976 h 16058"/>
                <a:gd name="T56" fmla="*/ 13036 w 16095"/>
                <a:gd name="T57" fmla="*/ 6767 h 16058"/>
                <a:gd name="T58" fmla="*/ 15089 w 16095"/>
                <a:gd name="T59" fmla="*/ 8712 h 16058"/>
                <a:gd name="T60" fmla="*/ 14489 w 16095"/>
                <a:gd name="T61" fmla="*/ 3783 h 16058"/>
                <a:gd name="T62" fmla="*/ 14336 w 16095"/>
                <a:gd name="T63" fmla="*/ 2970 h 16058"/>
                <a:gd name="T64" fmla="*/ 12945 w 16095"/>
                <a:gd name="T65" fmla="*/ 1659 h 16058"/>
                <a:gd name="T66" fmla="*/ 12433 w 16095"/>
                <a:gd name="T67" fmla="*/ 1581 h 16058"/>
                <a:gd name="T68" fmla="*/ 10192 w 16095"/>
                <a:gd name="T69" fmla="*/ 2406 h 16058"/>
                <a:gd name="T70" fmla="*/ 9336 w 16095"/>
                <a:gd name="T71" fmla="*/ 202 h 16058"/>
                <a:gd name="T72" fmla="*/ 7187 w 16095"/>
                <a:gd name="T73" fmla="*/ 15 h 16058"/>
                <a:gd name="T74" fmla="*/ 6503 w 16095"/>
                <a:gd name="T75" fmla="*/ 483 h 16058"/>
                <a:gd name="T76" fmla="*/ 4046 w 16095"/>
                <a:gd name="T77" fmla="*/ 1704 h 16058"/>
                <a:gd name="T78" fmla="*/ 3407 w 16095"/>
                <a:gd name="T79" fmla="*/ 1586 h 16058"/>
                <a:gd name="T80" fmla="*/ 2956 w 16095"/>
                <a:gd name="T81" fmla="*/ 1771 h 16058"/>
                <a:gd name="T82" fmla="*/ 1604 w 16095"/>
                <a:gd name="T83" fmla="*/ 3320 h 16058"/>
                <a:gd name="T84" fmla="*/ 2620 w 16095"/>
                <a:gd name="T85" fmla="*/ 5408 h 16058"/>
                <a:gd name="T86" fmla="*/ 379 w 16095"/>
                <a:gd name="T87" fmla="*/ 6562 h 16058"/>
                <a:gd name="T88" fmla="*/ 1 w 16095"/>
                <a:gd name="T89" fmla="*/ 7302 h 16058"/>
                <a:gd name="T90" fmla="*/ 285 w 16095"/>
                <a:gd name="T91" fmla="*/ 9412 h 16058"/>
                <a:gd name="T92" fmla="*/ 2511 w 16095"/>
                <a:gd name="T93" fmla="*/ 10413 h 16058"/>
                <a:gd name="T94" fmla="*/ 1583 w 16095"/>
                <a:gd name="T95" fmla="*/ 12613 h 16058"/>
                <a:gd name="T96" fmla="*/ 2897 w 16095"/>
                <a:gd name="T97" fmla="*/ 14241 h 16058"/>
                <a:gd name="T98" fmla="*/ 3336 w 16095"/>
                <a:gd name="T99" fmla="*/ 14459 h 16058"/>
                <a:gd name="T100" fmla="*/ 3944 w 16095"/>
                <a:gd name="T101" fmla="*/ 14404 h 16058"/>
                <a:gd name="T102" fmla="*/ 6444 w 16095"/>
                <a:gd name="T103" fmla="*/ 15461 h 16058"/>
                <a:gd name="T104" fmla="*/ 7061 w 16095"/>
                <a:gd name="T105" fmla="*/ 16012 h 16058"/>
                <a:gd name="T106" fmla="*/ 9229 w 16095"/>
                <a:gd name="T107" fmla="*/ 15927 h 16058"/>
                <a:gd name="T108" fmla="*/ 9718 w 16095"/>
                <a:gd name="T109" fmla="*/ 15251 h 16058"/>
                <a:gd name="T110" fmla="*/ 12326 w 16095"/>
                <a:gd name="T111" fmla="*/ 14460 h 16058"/>
                <a:gd name="T112" fmla="*/ 12877 w 16095"/>
                <a:gd name="T113" fmla="*/ 14426 h 16058"/>
                <a:gd name="T114" fmla="*/ 14253 w 16095"/>
                <a:gd name="T115" fmla="*/ 13191 h 16058"/>
                <a:gd name="T116" fmla="*/ 14511 w 16095"/>
                <a:gd name="T117" fmla="*/ 12402 h 16058"/>
                <a:gd name="T118" fmla="*/ 13745 w 16095"/>
                <a:gd name="T119" fmla="*/ 10004 h 16058"/>
                <a:gd name="T120" fmla="*/ 15941 w 16095"/>
                <a:gd name="T121" fmla="*/ 9245 h 16058"/>
                <a:gd name="T122" fmla="*/ 16061 w 16095"/>
                <a:gd name="T123" fmla="*/ 7086 h 16058"/>
                <a:gd name="T124" fmla="*/ 15536 w 16095"/>
                <a:gd name="T125" fmla="*/ 6448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095" h="16058">
                  <a:moveTo>
                    <a:pt x="13547" y="9020"/>
                  </a:moveTo>
                  <a:lnTo>
                    <a:pt x="13515" y="9027"/>
                  </a:lnTo>
                  <a:lnTo>
                    <a:pt x="13483" y="9035"/>
                  </a:lnTo>
                  <a:lnTo>
                    <a:pt x="13450" y="9044"/>
                  </a:lnTo>
                  <a:lnTo>
                    <a:pt x="13419" y="9054"/>
                  </a:lnTo>
                  <a:lnTo>
                    <a:pt x="13388" y="9065"/>
                  </a:lnTo>
                  <a:lnTo>
                    <a:pt x="13358" y="9077"/>
                  </a:lnTo>
                  <a:lnTo>
                    <a:pt x="13328" y="9090"/>
                  </a:lnTo>
                  <a:lnTo>
                    <a:pt x="13298" y="9104"/>
                  </a:lnTo>
                  <a:lnTo>
                    <a:pt x="13269" y="9120"/>
                  </a:lnTo>
                  <a:lnTo>
                    <a:pt x="13241" y="9135"/>
                  </a:lnTo>
                  <a:lnTo>
                    <a:pt x="13213" y="9152"/>
                  </a:lnTo>
                  <a:lnTo>
                    <a:pt x="13186" y="9169"/>
                  </a:lnTo>
                  <a:lnTo>
                    <a:pt x="13160" y="9187"/>
                  </a:lnTo>
                  <a:lnTo>
                    <a:pt x="13134" y="9207"/>
                  </a:lnTo>
                  <a:lnTo>
                    <a:pt x="13108" y="9226"/>
                  </a:lnTo>
                  <a:lnTo>
                    <a:pt x="13083" y="9247"/>
                  </a:lnTo>
                  <a:lnTo>
                    <a:pt x="13059" y="9269"/>
                  </a:lnTo>
                  <a:lnTo>
                    <a:pt x="13036" y="9291"/>
                  </a:lnTo>
                  <a:lnTo>
                    <a:pt x="13014" y="9314"/>
                  </a:lnTo>
                  <a:lnTo>
                    <a:pt x="12992" y="9338"/>
                  </a:lnTo>
                  <a:lnTo>
                    <a:pt x="12971" y="9362"/>
                  </a:lnTo>
                  <a:lnTo>
                    <a:pt x="12950" y="9387"/>
                  </a:lnTo>
                  <a:lnTo>
                    <a:pt x="12931" y="9414"/>
                  </a:lnTo>
                  <a:lnTo>
                    <a:pt x="12912" y="9440"/>
                  </a:lnTo>
                  <a:lnTo>
                    <a:pt x="12894" y="9467"/>
                  </a:lnTo>
                  <a:lnTo>
                    <a:pt x="12877" y="9495"/>
                  </a:lnTo>
                  <a:lnTo>
                    <a:pt x="12861" y="9523"/>
                  </a:lnTo>
                  <a:lnTo>
                    <a:pt x="12846" y="9552"/>
                  </a:lnTo>
                  <a:lnTo>
                    <a:pt x="12832" y="9582"/>
                  </a:lnTo>
                  <a:lnTo>
                    <a:pt x="12819" y="9612"/>
                  </a:lnTo>
                  <a:lnTo>
                    <a:pt x="12807" y="9642"/>
                  </a:lnTo>
                  <a:lnTo>
                    <a:pt x="12795" y="9674"/>
                  </a:lnTo>
                  <a:lnTo>
                    <a:pt x="12769" y="9743"/>
                  </a:lnTo>
                  <a:lnTo>
                    <a:pt x="12744" y="9812"/>
                  </a:lnTo>
                  <a:lnTo>
                    <a:pt x="12717" y="9880"/>
                  </a:lnTo>
                  <a:lnTo>
                    <a:pt x="12690" y="9948"/>
                  </a:lnTo>
                  <a:lnTo>
                    <a:pt x="12661" y="10015"/>
                  </a:lnTo>
                  <a:lnTo>
                    <a:pt x="12632" y="10082"/>
                  </a:lnTo>
                  <a:lnTo>
                    <a:pt x="12601" y="10148"/>
                  </a:lnTo>
                  <a:lnTo>
                    <a:pt x="12570" y="10214"/>
                  </a:lnTo>
                  <a:lnTo>
                    <a:pt x="12556" y="10244"/>
                  </a:lnTo>
                  <a:lnTo>
                    <a:pt x="12543" y="10274"/>
                  </a:lnTo>
                  <a:lnTo>
                    <a:pt x="12531" y="10305"/>
                  </a:lnTo>
                  <a:lnTo>
                    <a:pt x="12520" y="10336"/>
                  </a:lnTo>
                  <a:lnTo>
                    <a:pt x="12510" y="10367"/>
                  </a:lnTo>
                  <a:lnTo>
                    <a:pt x="12501" y="10399"/>
                  </a:lnTo>
                  <a:lnTo>
                    <a:pt x="12494" y="10430"/>
                  </a:lnTo>
                  <a:lnTo>
                    <a:pt x="12487" y="10462"/>
                  </a:lnTo>
                  <a:lnTo>
                    <a:pt x="12481" y="10495"/>
                  </a:lnTo>
                  <a:lnTo>
                    <a:pt x="12477" y="10527"/>
                  </a:lnTo>
                  <a:lnTo>
                    <a:pt x="12473" y="10559"/>
                  </a:lnTo>
                  <a:lnTo>
                    <a:pt x="12471" y="10591"/>
                  </a:lnTo>
                  <a:lnTo>
                    <a:pt x="12469" y="10623"/>
                  </a:lnTo>
                  <a:lnTo>
                    <a:pt x="12469" y="10655"/>
                  </a:lnTo>
                  <a:lnTo>
                    <a:pt x="12470" y="10687"/>
                  </a:lnTo>
                  <a:lnTo>
                    <a:pt x="12471" y="10719"/>
                  </a:lnTo>
                  <a:lnTo>
                    <a:pt x="12474" y="10752"/>
                  </a:lnTo>
                  <a:lnTo>
                    <a:pt x="12478" y="10784"/>
                  </a:lnTo>
                  <a:lnTo>
                    <a:pt x="12483" y="10816"/>
                  </a:lnTo>
                  <a:lnTo>
                    <a:pt x="12488" y="10848"/>
                  </a:lnTo>
                  <a:lnTo>
                    <a:pt x="12495" y="10879"/>
                  </a:lnTo>
                  <a:lnTo>
                    <a:pt x="12503" y="10911"/>
                  </a:lnTo>
                  <a:lnTo>
                    <a:pt x="12512" y="10942"/>
                  </a:lnTo>
                  <a:lnTo>
                    <a:pt x="12522" y="10972"/>
                  </a:lnTo>
                  <a:lnTo>
                    <a:pt x="12532" y="11003"/>
                  </a:lnTo>
                  <a:lnTo>
                    <a:pt x="12544" y="11034"/>
                  </a:lnTo>
                  <a:lnTo>
                    <a:pt x="12557" y="11064"/>
                  </a:lnTo>
                  <a:lnTo>
                    <a:pt x="12571" y="11093"/>
                  </a:lnTo>
                  <a:lnTo>
                    <a:pt x="12586" y="11123"/>
                  </a:lnTo>
                  <a:lnTo>
                    <a:pt x="12602" y="11151"/>
                  </a:lnTo>
                  <a:lnTo>
                    <a:pt x="12619" y="11180"/>
                  </a:lnTo>
                  <a:lnTo>
                    <a:pt x="12638" y="11207"/>
                  </a:lnTo>
                  <a:lnTo>
                    <a:pt x="13511" y="12514"/>
                  </a:lnTo>
                  <a:lnTo>
                    <a:pt x="12543" y="13480"/>
                  </a:lnTo>
                  <a:lnTo>
                    <a:pt x="11233" y="12608"/>
                  </a:lnTo>
                  <a:lnTo>
                    <a:pt x="11202" y="12588"/>
                  </a:lnTo>
                  <a:lnTo>
                    <a:pt x="11169" y="12569"/>
                  </a:lnTo>
                  <a:lnTo>
                    <a:pt x="11137" y="12551"/>
                  </a:lnTo>
                  <a:lnTo>
                    <a:pt x="11103" y="12535"/>
                  </a:lnTo>
                  <a:lnTo>
                    <a:pt x="11069" y="12520"/>
                  </a:lnTo>
                  <a:lnTo>
                    <a:pt x="11035" y="12506"/>
                  </a:lnTo>
                  <a:lnTo>
                    <a:pt x="11000" y="12494"/>
                  </a:lnTo>
                  <a:lnTo>
                    <a:pt x="10965" y="12483"/>
                  </a:lnTo>
                  <a:lnTo>
                    <a:pt x="10930" y="12473"/>
                  </a:lnTo>
                  <a:lnTo>
                    <a:pt x="10894" y="12464"/>
                  </a:lnTo>
                  <a:lnTo>
                    <a:pt x="10858" y="12457"/>
                  </a:lnTo>
                  <a:lnTo>
                    <a:pt x="10822" y="12451"/>
                  </a:lnTo>
                  <a:lnTo>
                    <a:pt x="10786" y="12446"/>
                  </a:lnTo>
                  <a:lnTo>
                    <a:pt x="10748" y="12443"/>
                  </a:lnTo>
                  <a:lnTo>
                    <a:pt x="10712" y="12441"/>
                  </a:lnTo>
                  <a:lnTo>
                    <a:pt x="10676" y="12440"/>
                  </a:lnTo>
                  <a:lnTo>
                    <a:pt x="10648" y="12441"/>
                  </a:lnTo>
                  <a:lnTo>
                    <a:pt x="10620" y="12442"/>
                  </a:lnTo>
                  <a:lnTo>
                    <a:pt x="10592" y="12444"/>
                  </a:lnTo>
                  <a:lnTo>
                    <a:pt x="10563" y="12446"/>
                  </a:lnTo>
                  <a:lnTo>
                    <a:pt x="10536" y="12450"/>
                  </a:lnTo>
                  <a:lnTo>
                    <a:pt x="10508" y="12454"/>
                  </a:lnTo>
                  <a:lnTo>
                    <a:pt x="10480" y="12459"/>
                  </a:lnTo>
                  <a:lnTo>
                    <a:pt x="10453" y="12465"/>
                  </a:lnTo>
                  <a:lnTo>
                    <a:pt x="10425" y="12472"/>
                  </a:lnTo>
                  <a:lnTo>
                    <a:pt x="10397" y="12479"/>
                  </a:lnTo>
                  <a:lnTo>
                    <a:pt x="10370" y="12488"/>
                  </a:lnTo>
                  <a:lnTo>
                    <a:pt x="10343" y="12497"/>
                  </a:lnTo>
                  <a:lnTo>
                    <a:pt x="10317" y="12506"/>
                  </a:lnTo>
                  <a:lnTo>
                    <a:pt x="10290" y="12517"/>
                  </a:lnTo>
                  <a:lnTo>
                    <a:pt x="10264" y="12528"/>
                  </a:lnTo>
                  <a:lnTo>
                    <a:pt x="10237" y="12540"/>
                  </a:lnTo>
                  <a:lnTo>
                    <a:pt x="10172" y="12571"/>
                  </a:lnTo>
                  <a:lnTo>
                    <a:pt x="10106" y="12602"/>
                  </a:lnTo>
                  <a:lnTo>
                    <a:pt x="10038" y="12631"/>
                  </a:lnTo>
                  <a:lnTo>
                    <a:pt x="9971" y="12661"/>
                  </a:lnTo>
                  <a:lnTo>
                    <a:pt x="9903" y="12688"/>
                  </a:lnTo>
                  <a:lnTo>
                    <a:pt x="9835" y="12715"/>
                  </a:lnTo>
                  <a:lnTo>
                    <a:pt x="9766" y="12740"/>
                  </a:lnTo>
                  <a:lnTo>
                    <a:pt x="9696" y="12765"/>
                  </a:lnTo>
                  <a:lnTo>
                    <a:pt x="9665" y="12777"/>
                  </a:lnTo>
                  <a:lnTo>
                    <a:pt x="9635" y="12789"/>
                  </a:lnTo>
                  <a:lnTo>
                    <a:pt x="9605" y="12802"/>
                  </a:lnTo>
                  <a:lnTo>
                    <a:pt x="9575" y="12816"/>
                  </a:lnTo>
                  <a:lnTo>
                    <a:pt x="9545" y="12832"/>
                  </a:lnTo>
                  <a:lnTo>
                    <a:pt x="9517" y="12848"/>
                  </a:lnTo>
                  <a:lnTo>
                    <a:pt x="9489" y="12864"/>
                  </a:lnTo>
                  <a:lnTo>
                    <a:pt x="9462" y="12882"/>
                  </a:lnTo>
                  <a:lnTo>
                    <a:pt x="9436" y="12901"/>
                  </a:lnTo>
                  <a:lnTo>
                    <a:pt x="9410" y="12920"/>
                  </a:lnTo>
                  <a:lnTo>
                    <a:pt x="9384" y="12941"/>
                  </a:lnTo>
                  <a:lnTo>
                    <a:pt x="9360" y="12962"/>
                  </a:lnTo>
                  <a:lnTo>
                    <a:pt x="9336" y="12984"/>
                  </a:lnTo>
                  <a:lnTo>
                    <a:pt x="9313" y="13007"/>
                  </a:lnTo>
                  <a:lnTo>
                    <a:pt x="9291" y="13030"/>
                  </a:lnTo>
                  <a:lnTo>
                    <a:pt x="9269" y="13054"/>
                  </a:lnTo>
                  <a:lnTo>
                    <a:pt x="9249" y="13078"/>
                  </a:lnTo>
                  <a:lnTo>
                    <a:pt x="9228" y="13103"/>
                  </a:lnTo>
                  <a:lnTo>
                    <a:pt x="9209" y="13129"/>
                  </a:lnTo>
                  <a:lnTo>
                    <a:pt x="9190" y="13156"/>
                  </a:lnTo>
                  <a:lnTo>
                    <a:pt x="9173" y="13183"/>
                  </a:lnTo>
                  <a:lnTo>
                    <a:pt x="9156" y="13211"/>
                  </a:lnTo>
                  <a:lnTo>
                    <a:pt x="9141" y="13239"/>
                  </a:lnTo>
                  <a:lnTo>
                    <a:pt x="9126" y="13268"/>
                  </a:lnTo>
                  <a:lnTo>
                    <a:pt x="9112" y="13297"/>
                  </a:lnTo>
                  <a:lnTo>
                    <a:pt x="9099" y="13327"/>
                  </a:lnTo>
                  <a:lnTo>
                    <a:pt x="9087" y="13357"/>
                  </a:lnTo>
                  <a:lnTo>
                    <a:pt x="9076" y="13388"/>
                  </a:lnTo>
                  <a:lnTo>
                    <a:pt x="9066" y="13419"/>
                  </a:lnTo>
                  <a:lnTo>
                    <a:pt x="9056" y="13451"/>
                  </a:lnTo>
                  <a:lnTo>
                    <a:pt x="9048" y="13484"/>
                  </a:lnTo>
                  <a:lnTo>
                    <a:pt x="9041" y="13516"/>
                  </a:lnTo>
                  <a:lnTo>
                    <a:pt x="8732" y="15054"/>
                  </a:lnTo>
                  <a:lnTo>
                    <a:pt x="7363" y="15054"/>
                  </a:lnTo>
                  <a:lnTo>
                    <a:pt x="7055" y="13516"/>
                  </a:lnTo>
                  <a:lnTo>
                    <a:pt x="7048" y="13484"/>
                  </a:lnTo>
                  <a:lnTo>
                    <a:pt x="7040" y="13451"/>
                  </a:lnTo>
                  <a:lnTo>
                    <a:pt x="7030" y="13419"/>
                  </a:lnTo>
                  <a:lnTo>
                    <a:pt x="7020" y="13388"/>
                  </a:lnTo>
                  <a:lnTo>
                    <a:pt x="7009" y="13357"/>
                  </a:lnTo>
                  <a:lnTo>
                    <a:pt x="6997" y="13327"/>
                  </a:lnTo>
                  <a:lnTo>
                    <a:pt x="6984" y="13297"/>
                  </a:lnTo>
                  <a:lnTo>
                    <a:pt x="6970" y="13268"/>
                  </a:lnTo>
                  <a:lnTo>
                    <a:pt x="6955" y="13239"/>
                  </a:lnTo>
                  <a:lnTo>
                    <a:pt x="6940" y="13211"/>
                  </a:lnTo>
                  <a:lnTo>
                    <a:pt x="6923" y="13183"/>
                  </a:lnTo>
                  <a:lnTo>
                    <a:pt x="6906" y="13156"/>
                  </a:lnTo>
                  <a:lnTo>
                    <a:pt x="6887" y="13129"/>
                  </a:lnTo>
                  <a:lnTo>
                    <a:pt x="6868" y="13103"/>
                  </a:lnTo>
                  <a:lnTo>
                    <a:pt x="6847" y="13078"/>
                  </a:lnTo>
                  <a:lnTo>
                    <a:pt x="6827" y="13054"/>
                  </a:lnTo>
                  <a:lnTo>
                    <a:pt x="6805" y="13030"/>
                  </a:lnTo>
                  <a:lnTo>
                    <a:pt x="6783" y="13007"/>
                  </a:lnTo>
                  <a:lnTo>
                    <a:pt x="6760" y="12984"/>
                  </a:lnTo>
                  <a:lnTo>
                    <a:pt x="6736" y="12962"/>
                  </a:lnTo>
                  <a:lnTo>
                    <a:pt x="6712" y="12941"/>
                  </a:lnTo>
                  <a:lnTo>
                    <a:pt x="6686" y="12920"/>
                  </a:lnTo>
                  <a:lnTo>
                    <a:pt x="6660" y="12901"/>
                  </a:lnTo>
                  <a:lnTo>
                    <a:pt x="6634" y="12882"/>
                  </a:lnTo>
                  <a:lnTo>
                    <a:pt x="6607" y="12864"/>
                  </a:lnTo>
                  <a:lnTo>
                    <a:pt x="6579" y="12848"/>
                  </a:lnTo>
                  <a:lnTo>
                    <a:pt x="6551" y="12832"/>
                  </a:lnTo>
                  <a:lnTo>
                    <a:pt x="6521" y="12816"/>
                  </a:lnTo>
                  <a:lnTo>
                    <a:pt x="6491" y="12802"/>
                  </a:lnTo>
                  <a:lnTo>
                    <a:pt x="6461" y="12789"/>
                  </a:lnTo>
                  <a:lnTo>
                    <a:pt x="6431" y="12777"/>
                  </a:lnTo>
                  <a:lnTo>
                    <a:pt x="6400" y="12765"/>
                  </a:lnTo>
                  <a:lnTo>
                    <a:pt x="6330" y="12740"/>
                  </a:lnTo>
                  <a:lnTo>
                    <a:pt x="6261" y="12715"/>
                  </a:lnTo>
                  <a:lnTo>
                    <a:pt x="6193" y="12688"/>
                  </a:lnTo>
                  <a:lnTo>
                    <a:pt x="6125" y="12661"/>
                  </a:lnTo>
                  <a:lnTo>
                    <a:pt x="6058" y="12632"/>
                  </a:lnTo>
                  <a:lnTo>
                    <a:pt x="5990" y="12602"/>
                  </a:lnTo>
                  <a:lnTo>
                    <a:pt x="5924" y="12572"/>
                  </a:lnTo>
                  <a:lnTo>
                    <a:pt x="5859" y="12541"/>
                  </a:lnTo>
                  <a:lnTo>
                    <a:pt x="5832" y="12529"/>
                  </a:lnTo>
                  <a:lnTo>
                    <a:pt x="5806" y="12517"/>
                  </a:lnTo>
                  <a:lnTo>
                    <a:pt x="5779" y="12507"/>
                  </a:lnTo>
                  <a:lnTo>
                    <a:pt x="5752" y="12497"/>
                  </a:lnTo>
                  <a:lnTo>
                    <a:pt x="5725" y="12488"/>
                  </a:lnTo>
                  <a:lnTo>
                    <a:pt x="5698" y="12479"/>
                  </a:lnTo>
                  <a:lnTo>
                    <a:pt x="5670" y="12472"/>
                  </a:lnTo>
                  <a:lnTo>
                    <a:pt x="5643" y="12465"/>
                  </a:lnTo>
                  <a:lnTo>
                    <a:pt x="5615" y="12459"/>
                  </a:lnTo>
                  <a:lnTo>
                    <a:pt x="5588" y="12454"/>
                  </a:lnTo>
                  <a:lnTo>
                    <a:pt x="5560" y="12450"/>
                  </a:lnTo>
                  <a:lnTo>
                    <a:pt x="5533" y="12446"/>
                  </a:lnTo>
                  <a:lnTo>
                    <a:pt x="5504" y="12444"/>
                  </a:lnTo>
                  <a:lnTo>
                    <a:pt x="5476" y="12442"/>
                  </a:lnTo>
                  <a:lnTo>
                    <a:pt x="5448" y="12441"/>
                  </a:lnTo>
                  <a:lnTo>
                    <a:pt x="5420" y="12440"/>
                  </a:lnTo>
                  <a:lnTo>
                    <a:pt x="5384" y="12441"/>
                  </a:lnTo>
                  <a:lnTo>
                    <a:pt x="5347" y="12443"/>
                  </a:lnTo>
                  <a:lnTo>
                    <a:pt x="5310" y="12446"/>
                  </a:lnTo>
                  <a:lnTo>
                    <a:pt x="5274" y="12451"/>
                  </a:lnTo>
                  <a:lnTo>
                    <a:pt x="5238" y="12457"/>
                  </a:lnTo>
                  <a:lnTo>
                    <a:pt x="5202" y="12464"/>
                  </a:lnTo>
                  <a:lnTo>
                    <a:pt x="5166" y="12473"/>
                  </a:lnTo>
                  <a:lnTo>
                    <a:pt x="5130" y="12483"/>
                  </a:lnTo>
                  <a:lnTo>
                    <a:pt x="5096" y="12494"/>
                  </a:lnTo>
                  <a:lnTo>
                    <a:pt x="5061" y="12506"/>
                  </a:lnTo>
                  <a:lnTo>
                    <a:pt x="5027" y="12520"/>
                  </a:lnTo>
                  <a:lnTo>
                    <a:pt x="4992" y="12535"/>
                  </a:lnTo>
                  <a:lnTo>
                    <a:pt x="4959" y="12551"/>
                  </a:lnTo>
                  <a:lnTo>
                    <a:pt x="4926" y="12569"/>
                  </a:lnTo>
                  <a:lnTo>
                    <a:pt x="4894" y="12588"/>
                  </a:lnTo>
                  <a:lnTo>
                    <a:pt x="4862" y="12608"/>
                  </a:lnTo>
                  <a:lnTo>
                    <a:pt x="3552" y="13480"/>
                  </a:lnTo>
                  <a:lnTo>
                    <a:pt x="2584" y="12514"/>
                  </a:lnTo>
                  <a:lnTo>
                    <a:pt x="3457" y="11207"/>
                  </a:lnTo>
                  <a:lnTo>
                    <a:pt x="3476" y="11180"/>
                  </a:lnTo>
                  <a:lnTo>
                    <a:pt x="3493" y="11151"/>
                  </a:lnTo>
                  <a:lnTo>
                    <a:pt x="3509" y="11123"/>
                  </a:lnTo>
                  <a:lnTo>
                    <a:pt x="3524" y="11093"/>
                  </a:lnTo>
                  <a:lnTo>
                    <a:pt x="3537" y="11064"/>
                  </a:lnTo>
                  <a:lnTo>
                    <a:pt x="3550" y="11034"/>
                  </a:lnTo>
                  <a:lnTo>
                    <a:pt x="3562" y="11003"/>
                  </a:lnTo>
                  <a:lnTo>
                    <a:pt x="3573" y="10972"/>
                  </a:lnTo>
                  <a:lnTo>
                    <a:pt x="3583" y="10942"/>
                  </a:lnTo>
                  <a:lnTo>
                    <a:pt x="3592" y="10911"/>
                  </a:lnTo>
                  <a:lnTo>
                    <a:pt x="3600" y="10879"/>
                  </a:lnTo>
                  <a:lnTo>
                    <a:pt x="3606" y="10848"/>
                  </a:lnTo>
                  <a:lnTo>
                    <a:pt x="3612" y="10816"/>
                  </a:lnTo>
                  <a:lnTo>
                    <a:pt x="3617" y="10784"/>
                  </a:lnTo>
                  <a:lnTo>
                    <a:pt x="3621" y="10753"/>
                  </a:lnTo>
                  <a:lnTo>
                    <a:pt x="3624" y="10720"/>
                  </a:lnTo>
                  <a:lnTo>
                    <a:pt x="3625" y="10688"/>
                  </a:lnTo>
                  <a:lnTo>
                    <a:pt x="3626" y="10655"/>
                  </a:lnTo>
                  <a:lnTo>
                    <a:pt x="3626" y="10623"/>
                  </a:lnTo>
                  <a:lnTo>
                    <a:pt x="3624" y="10591"/>
                  </a:lnTo>
                  <a:lnTo>
                    <a:pt x="3622" y="10559"/>
                  </a:lnTo>
                  <a:lnTo>
                    <a:pt x="3618" y="10527"/>
                  </a:lnTo>
                  <a:lnTo>
                    <a:pt x="3614" y="10495"/>
                  </a:lnTo>
                  <a:lnTo>
                    <a:pt x="3608" y="10462"/>
                  </a:lnTo>
                  <a:lnTo>
                    <a:pt x="3602" y="10431"/>
                  </a:lnTo>
                  <a:lnTo>
                    <a:pt x="3594" y="10399"/>
                  </a:lnTo>
                  <a:lnTo>
                    <a:pt x="3585" y="10368"/>
                  </a:lnTo>
                  <a:lnTo>
                    <a:pt x="3576" y="10337"/>
                  </a:lnTo>
                  <a:lnTo>
                    <a:pt x="3565" y="10306"/>
                  </a:lnTo>
                  <a:lnTo>
                    <a:pt x="3553" y="10275"/>
                  </a:lnTo>
                  <a:lnTo>
                    <a:pt x="3540" y="10245"/>
                  </a:lnTo>
                  <a:lnTo>
                    <a:pt x="3526" y="10215"/>
                  </a:lnTo>
                  <a:lnTo>
                    <a:pt x="3495" y="10148"/>
                  </a:lnTo>
                  <a:lnTo>
                    <a:pt x="3464" y="10082"/>
                  </a:lnTo>
                  <a:lnTo>
                    <a:pt x="3435" y="10016"/>
                  </a:lnTo>
                  <a:lnTo>
                    <a:pt x="3406" y="9949"/>
                  </a:lnTo>
                  <a:lnTo>
                    <a:pt x="3378" y="9881"/>
                  </a:lnTo>
                  <a:lnTo>
                    <a:pt x="3352" y="9813"/>
                  </a:lnTo>
                  <a:lnTo>
                    <a:pt x="3326" y="9744"/>
                  </a:lnTo>
                  <a:lnTo>
                    <a:pt x="3300" y="9675"/>
                  </a:lnTo>
                  <a:lnTo>
                    <a:pt x="3289" y="9643"/>
                  </a:lnTo>
                  <a:lnTo>
                    <a:pt x="3277" y="9612"/>
                  </a:lnTo>
                  <a:lnTo>
                    <a:pt x="3263" y="9582"/>
                  </a:lnTo>
                  <a:lnTo>
                    <a:pt x="3249" y="9553"/>
                  </a:lnTo>
                  <a:lnTo>
                    <a:pt x="3234" y="9524"/>
                  </a:lnTo>
                  <a:lnTo>
                    <a:pt x="3218" y="9496"/>
                  </a:lnTo>
                  <a:lnTo>
                    <a:pt x="3201" y="9468"/>
                  </a:lnTo>
                  <a:lnTo>
                    <a:pt x="3183" y="9441"/>
                  </a:lnTo>
                  <a:lnTo>
                    <a:pt x="3165" y="9414"/>
                  </a:lnTo>
                  <a:lnTo>
                    <a:pt x="3145" y="9388"/>
                  </a:lnTo>
                  <a:lnTo>
                    <a:pt x="3124" y="9362"/>
                  </a:lnTo>
                  <a:lnTo>
                    <a:pt x="3103" y="9338"/>
                  </a:lnTo>
                  <a:lnTo>
                    <a:pt x="3081" y="9314"/>
                  </a:lnTo>
                  <a:lnTo>
                    <a:pt x="3059" y="9291"/>
                  </a:lnTo>
                  <a:lnTo>
                    <a:pt x="3036" y="9269"/>
                  </a:lnTo>
                  <a:lnTo>
                    <a:pt x="3012" y="9248"/>
                  </a:lnTo>
                  <a:lnTo>
                    <a:pt x="2987" y="9227"/>
                  </a:lnTo>
                  <a:lnTo>
                    <a:pt x="2961" y="9207"/>
                  </a:lnTo>
                  <a:lnTo>
                    <a:pt x="2935" y="9188"/>
                  </a:lnTo>
                  <a:lnTo>
                    <a:pt x="2909" y="9170"/>
                  </a:lnTo>
                  <a:lnTo>
                    <a:pt x="2882" y="9152"/>
                  </a:lnTo>
                  <a:lnTo>
                    <a:pt x="2854" y="9136"/>
                  </a:lnTo>
                  <a:lnTo>
                    <a:pt x="2826" y="9120"/>
                  </a:lnTo>
                  <a:lnTo>
                    <a:pt x="2797" y="9104"/>
                  </a:lnTo>
                  <a:lnTo>
                    <a:pt x="2767" y="9090"/>
                  </a:lnTo>
                  <a:lnTo>
                    <a:pt x="2737" y="9077"/>
                  </a:lnTo>
                  <a:lnTo>
                    <a:pt x="2707" y="9065"/>
                  </a:lnTo>
                  <a:lnTo>
                    <a:pt x="2676" y="9054"/>
                  </a:lnTo>
                  <a:lnTo>
                    <a:pt x="2645" y="9044"/>
                  </a:lnTo>
                  <a:lnTo>
                    <a:pt x="2613" y="9035"/>
                  </a:lnTo>
                  <a:lnTo>
                    <a:pt x="2581" y="9027"/>
                  </a:lnTo>
                  <a:lnTo>
                    <a:pt x="2548" y="9020"/>
                  </a:lnTo>
                  <a:lnTo>
                    <a:pt x="1006" y="8712"/>
                  </a:lnTo>
                  <a:lnTo>
                    <a:pt x="1006" y="7347"/>
                  </a:lnTo>
                  <a:lnTo>
                    <a:pt x="2548" y="7039"/>
                  </a:lnTo>
                  <a:lnTo>
                    <a:pt x="2581" y="7032"/>
                  </a:lnTo>
                  <a:lnTo>
                    <a:pt x="2613" y="7024"/>
                  </a:lnTo>
                  <a:lnTo>
                    <a:pt x="2645" y="7015"/>
                  </a:lnTo>
                  <a:lnTo>
                    <a:pt x="2676" y="7005"/>
                  </a:lnTo>
                  <a:lnTo>
                    <a:pt x="2707" y="6994"/>
                  </a:lnTo>
                  <a:lnTo>
                    <a:pt x="2737" y="6982"/>
                  </a:lnTo>
                  <a:lnTo>
                    <a:pt x="2767" y="6969"/>
                  </a:lnTo>
                  <a:lnTo>
                    <a:pt x="2797" y="6955"/>
                  </a:lnTo>
                  <a:lnTo>
                    <a:pt x="2826" y="6939"/>
                  </a:lnTo>
                  <a:lnTo>
                    <a:pt x="2854" y="6923"/>
                  </a:lnTo>
                  <a:lnTo>
                    <a:pt x="2882" y="6907"/>
                  </a:lnTo>
                  <a:lnTo>
                    <a:pt x="2909" y="6889"/>
                  </a:lnTo>
                  <a:lnTo>
                    <a:pt x="2935" y="6871"/>
                  </a:lnTo>
                  <a:lnTo>
                    <a:pt x="2961" y="6852"/>
                  </a:lnTo>
                  <a:lnTo>
                    <a:pt x="2987" y="6832"/>
                  </a:lnTo>
                  <a:lnTo>
                    <a:pt x="3012" y="6812"/>
                  </a:lnTo>
                  <a:lnTo>
                    <a:pt x="3036" y="6790"/>
                  </a:lnTo>
                  <a:lnTo>
                    <a:pt x="3059" y="6768"/>
                  </a:lnTo>
                  <a:lnTo>
                    <a:pt x="3081" y="6745"/>
                  </a:lnTo>
                  <a:lnTo>
                    <a:pt x="3103" y="6721"/>
                  </a:lnTo>
                  <a:lnTo>
                    <a:pt x="3124" y="6697"/>
                  </a:lnTo>
                  <a:lnTo>
                    <a:pt x="3145" y="6672"/>
                  </a:lnTo>
                  <a:lnTo>
                    <a:pt x="3165" y="6645"/>
                  </a:lnTo>
                  <a:lnTo>
                    <a:pt x="3183" y="6618"/>
                  </a:lnTo>
                  <a:lnTo>
                    <a:pt x="3201" y="6591"/>
                  </a:lnTo>
                  <a:lnTo>
                    <a:pt x="3218" y="6564"/>
                  </a:lnTo>
                  <a:lnTo>
                    <a:pt x="3234" y="6535"/>
                  </a:lnTo>
                  <a:lnTo>
                    <a:pt x="3249" y="6506"/>
                  </a:lnTo>
                  <a:lnTo>
                    <a:pt x="3263" y="6477"/>
                  </a:lnTo>
                  <a:lnTo>
                    <a:pt x="3277" y="6447"/>
                  </a:lnTo>
                  <a:lnTo>
                    <a:pt x="3289" y="6416"/>
                  </a:lnTo>
                  <a:lnTo>
                    <a:pt x="3300" y="6384"/>
                  </a:lnTo>
                  <a:lnTo>
                    <a:pt x="3326" y="6315"/>
                  </a:lnTo>
                  <a:lnTo>
                    <a:pt x="3351" y="6247"/>
                  </a:lnTo>
                  <a:lnTo>
                    <a:pt x="3378" y="6179"/>
                  </a:lnTo>
                  <a:lnTo>
                    <a:pt x="3406" y="6110"/>
                  </a:lnTo>
                  <a:lnTo>
                    <a:pt x="3434" y="6043"/>
                  </a:lnTo>
                  <a:lnTo>
                    <a:pt x="3463" y="5977"/>
                  </a:lnTo>
                  <a:lnTo>
                    <a:pt x="3495" y="5911"/>
                  </a:lnTo>
                  <a:lnTo>
                    <a:pt x="3526" y="5845"/>
                  </a:lnTo>
                  <a:lnTo>
                    <a:pt x="3540" y="5815"/>
                  </a:lnTo>
                  <a:lnTo>
                    <a:pt x="3553" y="5784"/>
                  </a:lnTo>
                  <a:lnTo>
                    <a:pt x="3565" y="5754"/>
                  </a:lnTo>
                  <a:lnTo>
                    <a:pt x="3575" y="5723"/>
                  </a:lnTo>
                  <a:lnTo>
                    <a:pt x="3585" y="5692"/>
                  </a:lnTo>
                  <a:lnTo>
                    <a:pt x="3594" y="5660"/>
                  </a:lnTo>
                  <a:lnTo>
                    <a:pt x="3602" y="5629"/>
                  </a:lnTo>
                  <a:lnTo>
                    <a:pt x="3608" y="5597"/>
                  </a:lnTo>
                  <a:lnTo>
                    <a:pt x="3614" y="5564"/>
                  </a:lnTo>
                  <a:lnTo>
                    <a:pt x="3618" y="5532"/>
                  </a:lnTo>
                  <a:lnTo>
                    <a:pt x="3622" y="5500"/>
                  </a:lnTo>
                  <a:lnTo>
                    <a:pt x="3624" y="5468"/>
                  </a:lnTo>
                  <a:lnTo>
                    <a:pt x="3626" y="5436"/>
                  </a:lnTo>
                  <a:lnTo>
                    <a:pt x="3626" y="5403"/>
                  </a:lnTo>
                  <a:lnTo>
                    <a:pt x="3625" y="5371"/>
                  </a:lnTo>
                  <a:lnTo>
                    <a:pt x="3624" y="5339"/>
                  </a:lnTo>
                  <a:lnTo>
                    <a:pt x="3621" y="5306"/>
                  </a:lnTo>
                  <a:lnTo>
                    <a:pt x="3617" y="5274"/>
                  </a:lnTo>
                  <a:lnTo>
                    <a:pt x="3613" y="5243"/>
                  </a:lnTo>
                  <a:lnTo>
                    <a:pt x="3607" y="5211"/>
                  </a:lnTo>
                  <a:lnTo>
                    <a:pt x="3600" y="5179"/>
                  </a:lnTo>
                  <a:lnTo>
                    <a:pt x="3592" y="5148"/>
                  </a:lnTo>
                  <a:lnTo>
                    <a:pt x="3583" y="5117"/>
                  </a:lnTo>
                  <a:lnTo>
                    <a:pt x="3573" y="5086"/>
                  </a:lnTo>
                  <a:lnTo>
                    <a:pt x="3562" y="5056"/>
                  </a:lnTo>
                  <a:lnTo>
                    <a:pt x="3551" y="5024"/>
                  </a:lnTo>
                  <a:lnTo>
                    <a:pt x="3538" y="4995"/>
                  </a:lnTo>
                  <a:lnTo>
                    <a:pt x="3524" y="4965"/>
                  </a:lnTo>
                  <a:lnTo>
                    <a:pt x="3509" y="4936"/>
                  </a:lnTo>
                  <a:lnTo>
                    <a:pt x="3493" y="4907"/>
                  </a:lnTo>
                  <a:lnTo>
                    <a:pt x="3476" y="4879"/>
                  </a:lnTo>
                  <a:lnTo>
                    <a:pt x="3457" y="4851"/>
                  </a:lnTo>
                  <a:lnTo>
                    <a:pt x="2584" y="3544"/>
                  </a:lnTo>
                  <a:lnTo>
                    <a:pt x="3552" y="2578"/>
                  </a:lnTo>
                  <a:lnTo>
                    <a:pt x="4862" y="3450"/>
                  </a:lnTo>
                  <a:lnTo>
                    <a:pt x="4894" y="3470"/>
                  </a:lnTo>
                  <a:lnTo>
                    <a:pt x="4926" y="3489"/>
                  </a:lnTo>
                  <a:lnTo>
                    <a:pt x="4959" y="3507"/>
                  </a:lnTo>
                  <a:lnTo>
                    <a:pt x="4992" y="3523"/>
                  </a:lnTo>
                  <a:lnTo>
                    <a:pt x="5027" y="3538"/>
                  </a:lnTo>
                  <a:lnTo>
                    <a:pt x="5061" y="3552"/>
                  </a:lnTo>
                  <a:lnTo>
                    <a:pt x="5096" y="3564"/>
                  </a:lnTo>
                  <a:lnTo>
                    <a:pt x="5130" y="3576"/>
                  </a:lnTo>
                  <a:lnTo>
                    <a:pt x="5166" y="3586"/>
                  </a:lnTo>
                  <a:lnTo>
                    <a:pt x="5202" y="3594"/>
                  </a:lnTo>
                  <a:lnTo>
                    <a:pt x="5238" y="3601"/>
                  </a:lnTo>
                  <a:lnTo>
                    <a:pt x="5274" y="3607"/>
                  </a:lnTo>
                  <a:lnTo>
                    <a:pt x="5310" y="3612"/>
                  </a:lnTo>
                  <a:lnTo>
                    <a:pt x="5347" y="3615"/>
                  </a:lnTo>
                  <a:lnTo>
                    <a:pt x="5384" y="3617"/>
                  </a:lnTo>
                  <a:lnTo>
                    <a:pt x="5420" y="3618"/>
                  </a:lnTo>
                  <a:lnTo>
                    <a:pt x="5448" y="3617"/>
                  </a:lnTo>
                  <a:lnTo>
                    <a:pt x="5476" y="3616"/>
                  </a:lnTo>
                  <a:lnTo>
                    <a:pt x="5504" y="3614"/>
                  </a:lnTo>
                  <a:lnTo>
                    <a:pt x="5532" y="3612"/>
                  </a:lnTo>
                  <a:lnTo>
                    <a:pt x="5560" y="3608"/>
                  </a:lnTo>
                  <a:lnTo>
                    <a:pt x="5588" y="3604"/>
                  </a:lnTo>
                  <a:lnTo>
                    <a:pt x="5615" y="3599"/>
                  </a:lnTo>
                  <a:lnTo>
                    <a:pt x="5643" y="3593"/>
                  </a:lnTo>
                  <a:lnTo>
                    <a:pt x="5670" y="3586"/>
                  </a:lnTo>
                  <a:lnTo>
                    <a:pt x="5698" y="3579"/>
                  </a:lnTo>
                  <a:lnTo>
                    <a:pt x="5725" y="3571"/>
                  </a:lnTo>
                  <a:lnTo>
                    <a:pt x="5752" y="3562"/>
                  </a:lnTo>
                  <a:lnTo>
                    <a:pt x="5779" y="3552"/>
                  </a:lnTo>
                  <a:lnTo>
                    <a:pt x="5805" y="3542"/>
                  </a:lnTo>
                  <a:lnTo>
                    <a:pt x="5832" y="3531"/>
                  </a:lnTo>
                  <a:lnTo>
                    <a:pt x="5859" y="3518"/>
                  </a:lnTo>
                  <a:lnTo>
                    <a:pt x="5924" y="3487"/>
                  </a:lnTo>
                  <a:lnTo>
                    <a:pt x="5990" y="3457"/>
                  </a:lnTo>
                  <a:lnTo>
                    <a:pt x="6057" y="3428"/>
                  </a:lnTo>
                  <a:lnTo>
                    <a:pt x="6124" y="3398"/>
                  </a:lnTo>
                  <a:lnTo>
                    <a:pt x="6192" y="3370"/>
                  </a:lnTo>
                  <a:lnTo>
                    <a:pt x="6260" y="3344"/>
                  </a:lnTo>
                  <a:lnTo>
                    <a:pt x="6329" y="3318"/>
                  </a:lnTo>
                  <a:lnTo>
                    <a:pt x="6399" y="3293"/>
                  </a:lnTo>
                  <a:lnTo>
                    <a:pt x="6430" y="3282"/>
                  </a:lnTo>
                  <a:lnTo>
                    <a:pt x="6461" y="3270"/>
                  </a:lnTo>
                  <a:lnTo>
                    <a:pt x="6491" y="3256"/>
                  </a:lnTo>
                  <a:lnTo>
                    <a:pt x="6520" y="3242"/>
                  </a:lnTo>
                  <a:lnTo>
                    <a:pt x="6550" y="3227"/>
                  </a:lnTo>
                  <a:lnTo>
                    <a:pt x="6578" y="3211"/>
                  </a:lnTo>
                  <a:lnTo>
                    <a:pt x="6606" y="3194"/>
                  </a:lnTo>
                  <a:lnTo>
                    <a:pt x="6633" y="3176"/>
                  </a:lnTo>
                  <a:lnTo>
                    <a:pt x="6660" y="3158"/>
                  </a:lnTo>
                  <a:lnTo>
                    <a:pt x="6686" y="3138"/>
                  </a:lnTo>
                  <a:lnTo>
                    <a:pt x="6712" y="3117"/>
                  </a:lnTo>
                  <a:lnTo>
                    <a:pt x="6736" y="3096"/>
                  </a:lnTo>
                  <a:lnTo>
                    <a:pt x="6760" y="3074"/>
                  </a:lnTo>
                  <a:lnTo>
                    <a:pt x="6783" y="3052"/>
                  </a:lnTo>
                  <a:lnTo>
                    <a:pt x="6805" y="3029"/>
                  </a:lnTo>
                  <a:lnTo>
                    <a:pt x="6827" y="3005"/>
                  </a:lnTo>
                  <a:lnTo>
                    <a:pt x="6847" y="2980"/>
                  </a:lnTo>
                  <a:lnTo>
                    <a:pt x="6868" y="2955"/>
                  </a:lnTo>
                  <a:lnTo>
                    <a:pt x="6887" y="2929"/>
                  </a:lnTo>
                  <a:lnTo>
                    <a:pt x="6906" y="2903"/>
                  </a:lnTo>
                  <a:lnTo>
                    <a:pt x="6923" y="2876"/>
                  </a:lnTo>
                  <a:lnTo>
                    <a:pt x="6940" y="2847"/>
                  </a:lnTo>
                  <a:lnTo>
                    <a:pt x="6955" y="2819"/>
                  </a:lnTo>
                  <a:lnTo>
                    <a:pt x="6970" y="2790"/>
                  </a:lnTo>
                  <a:lnTo>
                    <a:pt x="6984" y="2761"/>
                  </a:lnTo>
                  <a:lnTo>
                    <a:pt x="6997" y="2731"/>
                  </a:lnTo>
                  <a:lnTo>
                    <a:pt x="7009" y="2701"/>
                  </a:lnTo>
                  <a:lnTo>
                    <a:pt x="7020" y="2670"/>
                  </a:lnTo>
                  <a:lnTo>
                    <a:pt x="7030" y="2639"/>
                  </a:lnTo>
                  <a:lnTo>
                    <a:pt x="7040" y="2608"/>
                  </a:lnTo>
                  <a:lnTo>
                    <a:pt x="7048" y="2575"/>
                  </a:lnTo>
                  <a:lnTo>
                    <a:pt x="7055" y="2542"/>
                  </a:lnTo>
                  <a:lnTo>
                    <a:pt x="7363" y="1004"/>
                  </a:lnTo>
                  <a:lnTo>
                    <a:pt x="8732" y="1004"/>
                  </a:lnTo>
                  <a:lnTo>
                    <a:pt x="9040" y="2542"/>
                  </a:lnTo>
                  <a:lnTo>
                    <a:pt x="9047" y="2575"/>
                  </a:lnTo>
                  <a:lnTo>
                    <a:pt x="9055" y="2608"/>
                  </a:lnTo>
                  <a:lnTo>
                    <a:pt x="9065" y="2639"/>
                  </a:lnTo>
                  <a:lnTo>
                    <a:pt x="9075" y="2670"/>
                  </a:lnTo>
                  <a:lnTo>
                    <a:pt x="9086" y="2701"/>
                  </a:lnTo>
                  <a:lnTo>
                    <a:pt x="9098" y="2731"/>
                  </a:lnTo>
                  <a:lnTo>
                    <a:pt x="9111" y="2761"/>
                  </a:lnTo>
                  <a:lnTo>
                    <a:pt x="9125" y="2790"/>
                  </a:lnTo>
                  <a:lnTo>
                    <a:pt x="9140" y="2819"/>
                  </a:lnTo>
                  <a:lnTo>
                    <a:pt x="9155" y="2847"/>
                  </a:lnTo>
                  <a:lnTo>
                    <a:pt x="9172" y="2876"/>
                  </a:lnTo>
                  <a:lnTo>
                    <a:pt x="9189" y="2903"/>
                  </a:lnTo>
                  <a:lnTo>
                    <a:pt x="9208" y="2929"/>
                  </a:lnTo>
                  <a:lnTo>
                    <a:pt x="9227" y="2955"/>
                  </a:lnTo>
                  <a:lnTo>
                    <a:pt x="9248" y="2980"/>
                  </a:lnTo>
                  <a:lnTo>
                    <a:pt x="9268" y="3005"/>
                  </a:lnTo>
                  <a:lnTo>
                    <a:pt x="9290" y="3029"/>
                  </a:lnTo>
                  <a:lnTo>
                    <a:pt x="9312" y="3052"/>
                  </a:lnTo>
                  <a:lnTo>
                    <a:pt x="9335" y="3074"/>
                  </a:lnTo>
                  <a:lnTo>
                    <a:pt x="9359" y="3096"/>
                  </a:lnTo>
                  <a:lnTo>
                    <a:pt x="9383" y="3117"/>
                  </a:lnTo>
                  <a:lnTo>
                    <a:pt x="9409" y="3138"/>
                  </a:lnTo>
                  <a:lnTo>
                    <a:pt x="9435" y="3158"/>
                  </a:lnTo>
                  <a:lnTo>
                    <a:pt x="9462" y="3176"/>
                  </a:lnTo>
                  <a:lnTo>
                    <a:pt x="9489" y="3194"/>
                  </a:lnTo>
                  <a:lnTo>
                    <a:pt x="9517" y="3211"/>
                  </a:lnTo>
                  <a:lnTo>
                    <a:pt x="9545" y="3227"/>
                  </a:lnTo>
                  <a:lnTo>
                    <a:pt x="9575" y="3242"/>
                  </a:lnTo>
                  <a:lnTo>
                    <a:pt x="9604" y="3256"/>
                  </a:lnTo>
                  <a:lnTo>
                    <a:pt x="9634" y="3270"/>
                  </a:lnTo>
                  <a:lnTo>
                    <a:pt x="9665" y="3282"/>
                  </a:lnTo>
                  <a:lnTo>
                    <a:pt x="9696" y="3293"/>
                  </a:lnTo>
                  <a:lnTo>
                    <a:pt x="9766" y="3318"/>
                  </a:lnTo>
                  <a:lnTo>
                    <a:pt x="9834" y="3344"/>
                  </a:lnTo>
                  <a:lnTo>
                    <a:pt x="9902" y="3370"/>
                  </a:lnTo>
                  <a:lnTo>
                    <a:pt x="9971" y="3398"/>
                  </a:lnTo>
                  <a:lnTo>
                    <a:pt x="10037" y="3427"/>
                  </a:lnTo>
                  <a:lnTo>
                    <a:pt x="10105" y="3456"/>
                  </a:lnTo>
                  <a:lnTo>
                    <a:pt x="10171" y="3487"/>
                  </a:lnTo>
                  <a:lnTo>
                    <a:pt x="10236" y="3518"/>
                  </a:lnTo>
                  <a:lnTo>
                    <a:pt x="10263" y="3530"/>
                  </a:lnTo>
                  <a:lnTo>
                    <a:pt x="10290" y="3541"/>
                  </a:lnTo>
                  <a:lnTo>
                    <a:pt x="10316" y="3552"/>
                  </a:lnTo>
                  <a:lnTo>
                    <a:pt x="10343" y="3562"/>
                  </a:lnTo>
                  <a:lnTo>
                    <a:pt x="10370" y="3571"/>
                  </a:lnTo>
                  <a:lnTo>
                    <a:pt x="10397" y="3579"/>
                  </a:lnTo>
                  <a:lnTo>
                    <a:pt x="10425" y="3586"/>
                  </a:lnTo>
                  <a:lnTo>
                    <a:pt x="10452" y="3593"/>
                  </a:lnTo>
                  <a:lnTo>
                    <a:pt x="10480" y="3599"/>
                  </a:lnTo>
                  <a:lnTo>
                    <a:pt x="10507" y="3604"/>
                  </a:lnTo>
                  <a:lnTo>
                    <a:pt x="10535" y="3608"/>
                  </a:lnTo>
                  <a:lnTo>
                    <a:pt x="10563" y="3612"/>
                  </a:lnTo>
                  <a:lnTo>
                    <a:pt x="10592" y="3614"/>
                  </a:lnTo>
                  <a:lnTo>
                    <a:pt x="10620" y="3616"/>
                  </a:lnTo>
                  <a:lnTo>
                    <a:pt x="10648" y="3617"/>
                  </a:lnTo>
                  <a:lnTo>
                    <a:pt x="10676" y="3618"/>
                  </a:lnTo>
                  <a:lnTo>
                    <a:pt x="10712" y="3617"/>
                  </a:lnTo>
                  <a:lnTo>
                    <a:pt x="10748" y="3615"/>
                  </a:lnTo>
                  <a:lnTo>
                    <a:pt x="10786" y="3612"/>
                  </a:lnTo>
                  <a:lnTo>
                    <a:pt x="10822" y="3607"/>
                  </a:lnTo>
                  <a:lnTo>
                    <a:pt x="10858" y="3601"/>
                  </a:lnTo>
                  <a:lnTo>
                    <a:pt x="10894" y="3594"/>
                  </a:lnTo>
                  <a:lnTo>
                    <a:pt x="10930" y="3586"/>
                  </a:lnTo>
                  <a:lnTo>
                    <a:pt x="10965" y="3576"/>
                  </a:lnTo>
                  <a:lnTo>
                    <a:pt x="11000" y="3564"/>
                  </a:lnTo>
                  <a:lnTo>
                    <a:pt x="11035" y="3552"/>
                  </a:lnTo>
                  <a:lnTo>
                    <a:pt x="11069" y="3538"/>
                  </a:lnTo>
                  <a:lnTo>
                    <a:pt x="11103" y="3523"/>
                  </a:lnTo>
                  <a:lnTo>
                    <a:pt x="11137" y="3507"/>
                  </a:lnTo>
                  <a:lnTo>
                    <a:pt x="11169" y="3489"/>
                  </a:lnTo>
                  <a:lnTo>
                    <a:pt x="11202" y="3470"/>
                  </a:lnTo>
                  <a:lnTo>
                    <a:pt x="11233" y="3450"/>
                  </a:lnTo>
                  <a:lnTo>
                    <a:pt x="12543" y="2578"/>
                  </a:lnTo>
                  <a:lnTo>
                    <a:pt x="13511" y="3544"/>
                  </a:lnTo>
                  <a:lnTo>
                    <a:pt x="12638" y="4851"/>
                  </a:lnTo>
                  <a:lnTo>
                    <a:pt x="12619" y="4879"/>
                  </a:lnTo>
                  <a:lnTo>
                    <a:pt x="12602" y="4907"/>
                  </a:lnTo>
                  <a:lnTo>
                    <a:pt x="12586" y="4936"/>
                  </a:lnTo>
                  <a:lnTo>
                    <a:pt x="12571" y="4965"/>
                  </a:lnTo>
                  <a:lnTo>
                    <a:pt x="12557" y="4995"/>
                  </a:lnTo>
                  <a:lnTo>
                    <a:pt x="12544" y="5024"/>
                  </a:lnTo>
                  <a:lnTo>
                    <a:pt x="12533" y="5056"/>
                  </a:lnTo>
                  <a:lnTo>
                    <a:pt x="12522" y="5086"/>
                  </a:lnTo>
                  <a:lnTo>
                    <a:pt x="12512" y="5117"/>
                  </a:lnTo>
                  <a:lnTo>
                    <a:pt x="12503" y="5148"/>
                  </a:lnTo>
                  <a:lnTo>
                    <a:pt x="12495" y="5179"/>
                  </a:lnTo>
                  <a:lnTo>
                    <a:pt x="12489" y="5211"/>
                  </a:lnTo>
                  <a:lnTo>
                    <a:pt x="12483" y="5242"/>
                  </a:lnTo>
                  <a:lnTo>
                    <a:pt x="12478" y="5274"/>
                  </a:lnTo>
                  <a:lnTo>
                    <a:pt x="12474" y="5306"/>
                  </a:lnTo>
                  <a:lnTo>
                    <a:pt x="12472" y="5339"/>
                  </a:lnTo>
                  <a:lnTo>
                    <a:pt x="12470" y="5371"/>
                  </a:lnTo>
                  <a:lnTo>
                    <a:pt x="12469" y="5403"/>
                  </a:lnTo>
                  <a:lnTo>
                    <a:pt x="12470" y="5435"/>
                  </a:lnTo>
                  <a:lnTo>
                    <a:pt x="12471" y="5467"/>
                  </a:lnTo>
                  <a:lnTo>
                    <a:pt x="12473" y="5500"/>
                  </a:lnTo>
                  <a:lnTo>
                    <a:pt x="12477" y="5532"/>
                  </a:lnTo>
                  <a:lnTo>
                    <a:pt x="12481" y="5563"/>
                  </a:lnTo>
                  <a:lnTo>
                    <a:pt x="12487" y="5596"/>
                  </a:lnTo>
                  <a:lnTo>
                    <a:pt x="12494" y="5628"/>
                  </a:lnTo>
                  <a:lnTo>
                    <a:pt x="12501" y="5660"/>
                  </a:lnTo>
                  <a:lnTo>
                    <a:pt x="12510" y="5691"/>
                  </a:lnTo>
                  <a:lnTo>
                    <a:pt x="12519" y="5722"/>
                  </a:lnTo>
                  <a:lnTo>
                    <a:pt x="12530" y="5753"/>
                  </a:lnTo>
                  <a:lnTo>
                    <a:pt x="12542" y="5784"/>
                  </a:lnTo>
                  <a:lnTo>
                    <a:pt x="12555" y="5814"/>
                  </a:lnTo>
                  <a:lnTo>
                    <a:pt x="12569" y="5844"/>
                  </a:lnTo>
                  <a:lnTo>
                    <a:pt x="12600" y="5910"/>
                  </a:lnTo>
                  <a:lnTo>
                    <a:pt x="12631" y="5976"/>
                  </a:lnTo>
                  <a:lnTo>
                    <a:pt x="12661" y="6043"/>
                  </a:lnTo>
                  <a:lnTo>
                    <a:pt x="12689" y="6110"/>
                  </a:lnTo>
                  <a:lnTo>
                    <a:pt x="12717" y="6178"/>
                  </a:lnTo>
                  <a:lnTo>
                    <a:pt x="12744" y="6246"/>
                  </a:lnTo>
                  <a:lnTo>
                    <a:pt x="12769" y="6315"/>
                  </a:lnTo>
                  <a:lnTo>
                    <a:pt x="12795" y="6384"/>
                  </a:lnTo>
                  <a:lnTo>
                    <a:pt x="12807" y="6416"/>
                  </a:lnTo>
                  <a:lnTo>
                    <a:pt x="12819" y="6446"/>
                  </a:lnTo>
                  <a:lnTo>
                    <a:pt x="12832" y="6476"/>
                  </a:lnTo>
                  <a:lnTo>
                    <a:pt x="12846" y="6506"/>
                  </a:lnTo>
                  <a:lnTo>
                    <a:pt x="12861" y="6535"/>
                  </a:lnTo>
                  <a:lnTo>
                    <a:pt x="12877" y="6563"/>
                  </a:lnTo>
                  <a:lnTo>
                    <a:pt x="12894" y="6591"/>
                  </a:lnTo>
                  <a:lnTo>
                    <a:pt x="12912" y="6618"/>
                  </a:lnTo>
                  <a:lnTo>
                    <a:pt x="12931" y="6644"/>
                  </a:lnTo>
                  <a:lnTo>
                    <a:pt x="12950" y="6671"/>
                  </a:lnTo>
                  <a:lnTo>
                    <a:pt x="12971" y="6696"/>
                  </a:lnTo>
                  <a:lnTo>
                    <a:pt x="12992" y="6721"/>
                  </a:lnTo>
                  <a:lnTo>
                    <a:pt x="13014" y="6744"/>
                  </a:lnTo>
                  <a:lnTo>
                    <a:pt x="13036" y="6767"/>
                  </a:lnTo>
                  <a:lnTo>
                    <a:pt x="13059" y="6790"/>
                  </a:lnTo>
                  <a:lnTo>
                    <a:pt x="13083" y="6811"/>
                  </a:lnTo>
                  <a:lnTo>
                    <a:pt x="13108" y="6832"/>
                  </a:lnTo>
                  <a:lnTo>
                    <a:pt x="13134" y="6852"/>
                  </a:lnTo>
                  <a:lnTo>
                    <a:pt x="13160" y="6871"/>
                  </a:lnTo>
                  <a:lnTo>
                    <a:pt x="13186" y="6889"/>
                  </a:lnTo>
                  <a:lnTo>
                    <a:pt x="13213" y="6907"/>
                  </a:lnTo>
                  <a:lnTo>
                    <a:pt x="13241" y="6923"/>
                  </a:lnTo>
                  <a:lnTo>
                    <a:pt x="13269" y="6939"/>
                  </a:lnTo>
                  <a:lnTo>
                    <a:pt x="13298" y="6955"/>
                  </a:lnTo>
                  <a:lnTo>
                    <a:pt x="13328" y="6968"/>
                  </a:lnTo>
                  <a:lnTo>
                    <a:pt x="13358" y="6981"/>
                  </a:lnTo>
                  <a:lnTo>
                    <a:pt x="13388" y="6993"/>
                  </a:lnTo>
                  <a:lnTo>
                    <a:pt x="13419" y="7004"/>
                  </a:lnTo>
                  <a:lnTo>
                    <a:pt x="13450" y="7014"/>
                  </a:lnTo>
                  <a:lnTo>
                    <a:pt x="13483" y="7024"/>
                  </a:lnTo>
                  <a:lnTo>
                    <a:pt x="13515" y="7032"/>
                  </a:lnTo>
                  <a:lnTo>
                    <a:pt x="13547" y="7039"/>
                  </a:lnTo>
                  <a:lnTo>
                    <a:pt x="15088" y="7347"/>
                  </a:lnTo>
                  <a:lnTo>
                    <a:pt x="15089" y="8712"/>
                  </a:lnTo>
                  <a:lnTo>
                    <a:pt x="13547" y="9020"/>
                  </a:lnTo>
                  <a:close/>
                  <a:moveTo>
                    <a:pt x="15286" y="6362"/>
                  </a:moveTo>
                  <a:lnTo>
                    <a:pt x="13745" y="6054"/>
                  </a:lnTo>
                  <a:lnTo>
                    <a:pt x="13715" y="5971"/>
                  </a:lnTo>
                  <a:lnTo>
                    <a:pt x="13684" y="5889"/>
                  </a:lnTo>
                  <a:lnTo>
                    <a:pt x="13652" y="5807"/>
                  </a:lnTo>
                  <a:lnTo>
                    <a:pt x="13618" y="5726"/>
                  </a:lnTo>
                  <a:lnTo>
                    <a:pt x="13584" y="5646"/>
                  </a:lnTo>
                  <a:lnTo>
                    <a:pt x="13548" y="5565"/>
                  </a:lnTo>
                  <a:lnTo>
                    <a:pt x="13512" y="5486"/>
                  </a:lnTo>
                  <a:lnTo>
                    <a:pt x="13475" y="5408"/>
                  </a:lnTo>
                  <a:lnTo>
                    <a:pt x="14348" y="4101"/>
                  </a:lnTo>
                  <a:lnTo>
                    <a:pt x="14372" y="4063"/>
                  </a:lnTo>
                  <a:lnTo>
                    <a:pt x="14394" y="4025"/>
                  </a:lnTo>
                  <a:lnTo>
                    <a:pt x="14414" y="3986"/>
                  </a:lnTo>
                  <a:lnTo>
                    <a:pt x="14433" y="3947"/>
                  </a:lnTo>
                  <a:lnTo>
                    <a:pt x="14449" y="3906"/>
                  </a:lnTo>
                  <a:lnTo>
                    <a:pt x="14464" y="3865"/>
                  </a:lnTo>
                  <a:lnTo>
                    <a:pt x="14476" y="3824"/>
                  </a:lnTo>
                  <a:lnTo>
                    <a:pt x="14489" y="3783"/>
                  </a:lnTo>
                  <a:lnTo>
                    <a:pt x="14498" y="3741"/>
                  </a:lnTo>
                  <a:lnTo>
                    <a:pt x="14505" y="3699"/>
                  </a:lnTo>
                  <a:lnTo>
                    <a:pt x="14511" y="3656"/>
                  </a:lnTo>
                  <a:lnTo>
                    <a:pt x="14515" y="3614"/>
                  </a:lnTo>
                  <a:lnTo>
                    <a:pt x="14517" y="3572"/>
                  </a:lnTo>
                  <a:lnTo>
                    <a:pt x="14517" y="3530"/>
                  </a:lnTo>
                  <a:lnTo>
                    <a:pt x="14515" y="3488"/>
                  </a:lnTo>
                  <a:lnTo>
                    <a:pt x="14512" y="3446"/>
                  </a:lnTo>
                  <a:lnTo>
                    <a:pt x="14507" y="3404"/>
                  </a:lnTo>
                  <a:lnTo>
                    <a:pt x="14500" y="3361"/>
                  </a:lnTo>
                  <a:lnTo>
                    <a:pt x="14492" y="3320"/>
                  </a:lnTo>
                  <a:lnTo>
                    <a:pt x="14480" y="3279"/>
                  </a:lnTo>
                  <a:lnTo>
                    <a:pt x="14468" y="3239"/>
                  </a:lnTo>
                  <a:lnTo>
                    <a:pt x="14455" y="3198"/>
                  </a:lnTo>
                  <a:lnTo>
                    <a:pt x="14439" y="3159"/>
                  </a:lnTo>
                  <a:lnTo>
                    <a:pt x="14422" y="3119"/>
                  </a:lnTo>
                  <a:lnTo>
                    <a:pt x="14403" y="3081"/>
                  </a:lnTo>
                  <a:lnTo>
                    <a:pt x="14382" y="3043"/>
                  </a:lnTo>
                  <a:lnTo>
                    <a:pt x="14360" y="3006"/>
                  </a:lnTo>
                  <a:lnTo>
                    <a:pt x="14336" y="2970"/>
                  </a:lnTo>
                  <a:lnTo>
                    <a:pt x="14309" y="2935"/>
                  </a:lnTo>
                  <a:lnTo>
                    <a:pt x="14282" y="2901"/>
                  </a:lnTo>
                  <a:lnTo>
                    <a:pt x="14253" y="2868"/>
                  </a:lnTo>
                  <a:lnTo>
                    <a:pt x="14222" y="2834"/>
                  </a:lnTo>
                  <a:lnTo>
                    <a:pt x="13254" y="1869"/>
                  </a:lnTo>
                  <a:lnTo>
                    <a:pt x="13236" y="1852"/>
                  </a:lnTo>
                  <a:lnTo>
                    <a:pt x="13217" y="1834"/>
                  </a:lnTo>
                  <a:lnTo>
                    <a:pt x="13198" y="1817"/>
                  </a:lnTo>
                  <a:lnTo>
                    <a:pt x="13179" y="1801"/>
                  </a:lnTo>
                  <a:lnTo>
                    <a:pt x="13159" y="1786"/>
                  </a:lnTo>
                  <a:lnTo>
                    <a:pt x="13139" y="1771"/>
                  </a:lnTo>
                  <a:lnTo>
                    <a:pt x="13118" y="1755"/>
                  </a:lnTo>
                  <a:lnTo>
                    <a:pt x="13097" y="1741"/>
                  </a:lnTo>
                  <a:lnTo>
                    <a:pt x="13076" y="1728"/>
                  </a:lnTo>
                  <a:lnTo>
                    <a:pt x="13055" y="1715"/>
                  </a:lnTo>
                  <a:lnTo>
                    <a:pt x="13034" y="1702"/>
                  </a:lnTo>
                  <a:lnTo>
                    <a:pt x="13012" y="1691"/>
                  </a:lnTo>
                  <a:lnTo>
                    <a:pt x="12990" y="1680"/>
                  </a:lnTo>
                  <a:lnTo>
                    <a:pt x="12968" y="1669"/>
                  </a:lnTo>
                  <a:lnTo>
                    <a:pt x="12945" y="1659"/>
                  </a:lnTo>
                  <a:lnTo>
                    <a:pt x="12923" y="1649"/>
                  </a:lnTo>
                  <a:lnTo>
                    <a:pt x="12900" y="1640"/>
                  </a:lnTo>
                  <a:lnTo>
                    <a:pt x="12877" y="1632"/>
                  </a:lnTo>
                  <a:lnTo>
                    <a:pt x="12854" y="1624"/>
                  </a:lnTo>
                  <a:lnTo>
                    <a:pt x="12831" y="1617"/>
                  </a:lnTo>
                  <a:lnTo>
                    <a:pt x="12808" y="1610"/>
                  </a:lnTo>
                  <a:lnTo>
                    <a:pt x="12783" y="1604"/>
                  </a:lnTo>
                  <a:lnTo>
                    <a:pt x="12759" y="1599"/>
                  </a:lnTo>
                  <a:lnTo>
                    <a:pt x="12736" y="1594"/>
                  </a:lnTo>
                  <a:lnTo>
                    <a:pt x="12712" y="1590"/>
                  </a:lnTo>
                  <a:lnTo>
                    <a:pt x="12688" y="1586"/>
                  </a:lnTo>
                  <a:lnTo>
                    <a:pt x="12664" y="1583"/>
                  </a:lnTo>
                  <a:lnTo>
                    <a:pt x="12640" y="1580"/>
                  </a:lnTo>
                  <a:lnTo>
                    <a:pt x="12615" y="1578"/>
                  </a:lnTo>
                  <a:lnTo>
                    <a:pt x="12591" y="1577"/>
                  </a:lnTo>
                  <a:lnTo>
                    <a:pt x="12566" y="1576"/>
                  </a:lnTo>
                  <a:lnTo>
                    <a:pt x="12542" y="1575"/>
                  </a:lnTo>
                  <a:lnTo>
                    <a:pt x="12506" y="1576"/>
                  </a:lnTo>
                  <a:lnTo>
                    <a:pt x="12470" y="1578"/>
                  </a:lnTo>
                  <a:lnTo>
                    <a:pt x="12433" y="1581"/>
                  </a:lnTo>
                  <a:lnTo>
                    <a:pt x="12398" y="1586"/>
                  </a:lnTo>
                  <a:lnTo>
                    <a:pt x="12362" y="1592"/>
                  </a:lnTo>
                  <a:lnTo>
                    <a:pt x="12326" y="1599"/>
                  </a:lnTo>
                  <a:lnTo>
                    <a:pt x="12291" y="1607"/>
                  </a:lnTo>
                  <a:lnTo>
                    <a:pt x="12255" y="1617"/>
                  </a:lnTo>
                  <a:lnTo>
                    <a:pt x="12220" y="1628"/>
                  </a:lnTo>
                  <a:lnTo>
                    <a:pt x="12185" y="1641"/>
                  </a:lnTo>
                  <a:lnTo>
                    <a:pt x="12151" y="1654"/>
                  </a:lnTo>
                  <a:lnTo>
                    <a:pt x="12117" y="1670"/>
                  </a:lnTo>
                  <a:lnTo>
                    <a:pt x="12083" y="1686"/>
                  </a:lnTo>
                  <a:lnTo>
                    <a:pt x="12050" y="1704"/>
                  </a:lnTo>
                  <a:lnTo>
                    <a:pt x="12018" y="1723"/>
                  </a:lnTo>
                  <a:lnTo>
                    <a:pt x="11986" y="1743"/>
                  </a:lnTo>
                  <a:lnTo>
                    <a:pt x="10676" y="2615"/>
                  </a:lnTo>
                  <a:lnTo>
                    <a:pt x="10597" y="2577"/>
                  </a:lnTo>
                  <a:lnTo>
                    <a:pt x="10517" y="2540"/>
                  </a:lnTo>
                  <a:lnTo>
                    <a:pt x="10437" y="2505"/>
                  </a:lnTo>
                  <a:lnTo>
                    <a:pt x="10356" y="2471"/>
                  </a:lnTo>
                  <a:lnTo>
                    <a:pt x="10275" y="2438"/>
                  </a:lnTo>
                  <a:lnTo>
                    <a:pt x="10192" y="2406"/>
                  </a:lnTo>
                  <a:lnTo>
                    <a:pt x="10110" y="2375"/>
                  </a:lnTo>
                  <a:lnTo>
                    <a:pt x="10026" y="2346"/>
                  </a:lnTo>
                  <a:lnTo>
                    <a:pt x="9718" y="808"/>
                  </a:lnTo>
                  <a:lnTo>
                    <a:pt x="9708" y="764"/>
                  </a:lnTo>
                  <a:lnTo>
                    <a:pt x="9697" y="721"/>
                  </a:lnTo>
                  <a:lnTo>
                    <a:pt x="9683" y="679"/>
                  </a:lnTo>
                  <a:lnTo>
                    <a:pt x="9668" y="638"/>
                  </a:lnTo>
                  <a:lnTo>
                    <a:pt x="9652" y="598"/>
                  </a:lnTo>
                  <a:lnTo>
                    <a:pt x="9633" y="559"/>
                  </a:lnTo>
                  <a:lnTo>
                    <a:pt x="9614" y="520"/>
                  </a:lnTo>
                  <a:lnTo>
                    <a:pt x="9592" y="483"/>
                  </a:lnTo>
                  <a:lnTo>
                    <a:pt x="9568" y="447"/>
                  </a:lnTo>
                  <a:lnTo>
                    <a:pt x="9544" y="413"/>
                  </a:lnTo>
                  <a:lnTo>
                    <a:pt x="9518" y="378"/>
                  </a:lnTo>
                  <a:lnTo>
                    <a:pt x="9491" y="345"/>
                  </a:lnTo>
                  <a:lnTo>
                    <a:pt x="9463" y="314"/>
                  </a:lnTo>
                  <a:lnTo>
                    <a:pt x="9433" y="284"/>
                  </a:lnTo>
                  <a:lnTo>
                    <a:pt x="9401" y="255"/>
                  </a:lnTo>
                  <a:lnTo>
                    <a:pt x="9369" y="228"/>
                  </a:lnTo>
                  <a:lnTo>
                    <a:pt x="9336" y="202"/>
                  </a:lnTo>
                  <a:lnTo>
                    <a:pt x="9302" y="177"/>
                  </a:lnTo>
                  <a:lnTo>
                    <a:pt x="9267" y="154"/>
                  </a:lnTo>
                  <a:lnTo>
                    <a:pt x="9229" y="131"/>
                  </a:lnTo>
                  <a:lnTo>
                    <a:pt x="9192" y="111"/>
                  </a:lnTo>
                  <a:lnTo>
                    <a:pt x="9154" y="92"/>
                  </a:lnTo>
                  <a:lnTo>
                    <a:pt x="9115" y="75"/>
                  </a:lnTo>
                  <a:lnTo>
                    <a:pt x="9075" y="60"/>
                  </a:lnTo>
                  <a:lnTo>
                    <a:pt x="9034" y="46"/>
                  </a:lnTo>
                  <a:lnTo>
                    <a:pt x="8993" y="34"/>
                  </a:lnTo>
                  <a:lnTo>
                    <a:pt x="8951" y="24"/>
                  </a:lnTo>
                  <a:lnTo>
                    <a:pt x="8908" y="15"/>
                  </a:lnTo>
                  <a:lnTo>
                    <a:pt x="8864" y="9"/>
                  </a:lnTo>
                  <a:lnTo>
                    <a:pt x="8821" y="4"/>
                  </a:lnTo>
                  <a:lnTo>
                    <a:pt x="8777" y="1"/>
                  </a:lnTo>
                  <a:lnTo>
                    <a:pt x="8732" y="0"/>
                  </a:lnTo>
                  <a:lnTo>
                    <a:pt x="7363" y="0"/>
                  </a:lnTo>
                  <a:lnTo>
                    <a:pt x="7318" y="1"/>
                  </a:lnTo>
                  <a:lnTo>
                    <a:pt x="7274" y="4"/>
                  </a:lnTo>
                  <a:lnTo>
                    <a:pt x="7231" y="9"/>
                  </a:lnTo>
                  <a:lnTo>
                    <a:pt x="7187" y="15"/>
                  </a:lnTo>
                  <a:lnTo>
                    <a:pt x="7144" y="24"/>
                  </a:lnTo>
                  <a:lnTo>
                    <a:pt x="7102" y="34"/>
                  </a:lnTo>
                  <a:lnTo>
                    <a:pt x="7061" y="46"/>
                  </a:lnTo>
                  <a:lnTo>
                    <a:pt x="7020" y="60"/>
                  </a:lnTo>
                  <a:lnTo>
                    <a:pt x="6980" y="75"/>
                  </a:lnTo>
                  <a:lnTo>
                    <a:pt x="6941" y="92"/>
                  </a:lnTo>
                  <a:lnTo>
                    <a:pt x="6903" y="111"/>
                  </a:lnTo>
                  <a:lnTo>
                    <a:pt x="6866" y="131"/>
                  </a:lnTo>
                  <a:lnTo>
                    <a:pt x="6829" y="154"/>
                  </a:lnTo>
                  <a:lnTo>
                    <a:pt x="6793" y="177"/>
                  </a:lnTo>
                  <a:lnTo>
                    <a:pt x="6759" y="202"/>
                  </a:lnTo>
                  <a:lnTo>
                    <a:pt x="6726" y="228"/>
                  </a:lnTo>
                  <a:lnTo>
                    <a:pt x="6694" y="255"/>
                  </a:lnTo>
                  <a:lnTo>
                    <a:pt x="6662" y="284"/>
                  </a:lnTo>
                  <a:lnTo>
                    <a:pt x="6633" y="314"/>
                  </a:lnTo>
                  <a:lnTo>
                    <a:pt x="6604" y="345"/>
                  </a:lnTo>
                  <a:lnTo>
                    <a:pt x="6577" y="378"/>
                  </a:lnTo>
                  <a:lnTo>
                    <a:pt x="6551" y="413"/>
                  </a:lnTo>
                  <a:lnTo>
                    <a:pt x="6527" y="447"/>
                  </a:lnTo>
                  <a:lnTo>
                    <a:pt x="6503" y="483"/>
                  </a:lnTo>
                  <a:lnTo>
                    <a:pt x="6482" y="520"/>
                  </a:lnTo>
                  <a:lnTo>
                    <a:pt x="6462" y="559"/>
                  </a:lnTo>
                  <a:lnTo>
                    <a:pt x="6444" y="598"/>
                  </a:lnTo>
                  <a:lnTo>
                    <a:pt x="6427" y="638"/>
                  </a:lnTo>
                  <a:lnTo>
                    <a:pt x="6412" y="679"/>
                  </a:lnTo>
                  <a:lnTo>
                    <a:pt x="6398" y="721"/>
                  </a:lnTo>
                  <a:lnTo>
                    <a:pt x="6387" y="764"/>
                  </a:lnTo>
                  <a:lnTo>
                    <a:pt x="6377" y="808"/>
                  </a:lnTo>
                  <a:lnTo>
                    <a:pt x="6069" y="2346"/>
                  </a:lnTo>
                  <a:lnTo>
                    <a:pt x="5985" y="2375"/>
                  </a:lnTo>
                  <a:lnTo>
                    <a:pt x="5903" y="2406"/>
                  </a:lnTo>
                  <a:lnTo>
                    <a:pt x="5820" y="2438"/>
                  </a:lnTo>
                  <a:lnTo>
                    <a:pt x="5739" y="2471"/>
                  </a:lnTo>
                  <a:lnTo>
                    <a:pt x="5658" y="2505"/>
                  </a:lnTo>
                  <a:lnTo>
                    <a:pt x="5578" y="2540"/>
                  </a:lnTo>
                  <a:lnTo>
                    <a:pt x="5499" y="2577"/>
                  </a:lnTo>
                  <a:lnTo>
                    <a:pt x="5420" y="2615"/>
                  </a:lnTo>
                  <a:lnTo>
                    <a:pt x="4110" y="1743"/>
                  </a:lnTo>
                  <a:lnTo>
                    <a:pt x="4078" y="1723"/>
                  </a:lnTo>
                  <a:lnTo>
                    <a:pt x="4046" y="1704"/>
                  </a:lnTo>
                  <a:lnTo>
                    <a:pt x="4012" y="1686"/>
                  </a:lnTo>
                  <a:lnTo>
                    <a:pt x="3978" y="1670"/>
                  </a:lnTo>
                  <a:lnTo>
                    <a:pt x="3944" y="1654"/>
                  </a:lnTo>
                  <a:lnTo>
                    <a:pt x="3910" y="1641"/>
                  </a:lnTo>
                  <a:lnTo>
                    <a:pt x="3875" y="1628"/>
                  </a:lnTo>
                  <a:lnTo>
                    <a:pt x="3840" y="1617"/>
                  </a:lnTo>
                  <a:lnTo>
                    <a:pt x="3804" y="1607"/>
                  </a:lnTo>
                  <a:lnTo>
                    <a:pt x="3769" y="1599"/>
                  </a:lnTo>
                  <a:lnTo>
                    <a:pt x="3733" y="1592"/>
                  </a:lnTo>
                  <a:lnTo>
                    <a:pt x="3698" y="1586"/>
                  </a:lnTo>
                  <a:lnTo>
                    <a:pt x="3662" y="1581"/>
                  </a:lnTo>
                  <a:lnTo>
                    <a:pt x="3625" y="1578"/>
                  </a:lnTo>
                  <a:lnTo>
                    <a:pt x="3589" y="1576"/>
                  </a:lnTo>
                  <a:lnTo>
                    <a:pt x="3553" y="1575"/>
                  </a:lnTo>
                  <a:lnTo>
                    <a:pt x="3529" y="1576"/>
                  </a:lnTo>
                  <a:lnTo>
                    <a:pt x="3504" y="1577"/>
                  </a:lnTo>
                  <a:lnTo>
                    <a:pt x="3480" y="1578"/>
                  </a:lnTo>
                  <a:lnTo>
                    <a:pt x="3455" y="1580"/>
                  </a:lnTo>
                  <a:lnTo>
                    <a:pt x="3431" y="1583"/>
                  </a:lnTo>
                  <a:lnTo>
                    <a:pt x="3407" y="1586"/>
                  </a:lnTo>
                  <a:lnTo>
                    <a:pt x="3383" y="1590"/>
                  </a:lnTo>
                  <a:lnTo>
                    <a:pt x="3359" y="1594"/>
                  </a:lnTo>
                  <a:lnTo>
                    <a:pt x="3336" y="1599"/>
                  </a:lnTo>
                  <a:lnTo>
                    <a:pt x="3312" y="1604"/>
                  </a:lnTo>
                  <a:lnTo>
                    <a:pt x="3288" y="1610"/>
                  </a:lnTo>
                  <a:lnTo>
                    <a:pt x="3264" y="1617"/>
                  </a:lnTo>
                  <a:lnTo>
                    <a:pt x="3241" y="1624"/>
                  </a:lnTo>
                  <a:lnTo>
                    <a:pt x="3218" y="1632"/>
                  </a:lnTo>
                  <a:lnTo>
                    <a:pt x="3195" y="1640"/>
                  </a:lnTo>
                  <a:lnTo>
                    <a:pt x="3173" y="1649"/>
                  </a:lnTo>
                  <a:lnTo>
                    <a:pt x="3150" y="1659"/>
                  </a:lnTo>
                  <a:lnTo>
                    <a:pt x="3127" y="1669"/>
                  </a:lnTo>
                  <a:lnTo>
                    <a:pt x="3105" y="1680"/>
                  </a:lnTo>
                  <a:lnTo>
                    <a:pt x="3083" y="1691"/>
                  </a:lnTo>
                  <a:lnTo>
                    <a:pt x="3061" y="1702"/>
                  </a:lnTo>
                  <a:lnTo>
                    <a:pt x="3040" y="1715"/>
                  </a:lnTo>
                  <a:lnTo>
                    <a:pt x="3019" y="1728"/>
                  </a:lnTo>
                  <a:lnTo>
                    <a:pt x="2998" y="1741"/>
                  </a:lnTo>
                  <a:lnTo>
                    <a:pt x="2978" y="1755"/>
                  </a:lnTo>
                  <a:lnTo>
                    <a:pt x="2956" y="1771"/>
                  </a:lnTo>
                  <a:lnTo>
                    <a:pt x="2936" y="1786"/>
                  </a:lnTo>
                  <a:lnTo>
                    <a:pt x="2917" y="1801"/>
                  </a:lnTo>
                  <a:lnTo>
                    <a:pt x="2897" y="1817"/>
                  </a:lnTo>
                  <a:lnTo>
                    <a:pt x="2878" y="1834"/>
                  </a:lnTo>
                  <a:lnTo>
                    <a:pt x="2860" y="1852"/>
                  </a:lnTo>
                  <a:lnTo>
                    <a:pt x="2841" y="1869"/>
                  </a:lnTo>
                  <a:lnTo>
                    <a:pt x="1873" y="2834"/>
                  </a:lnTo>
                  <a:lnTo>
                    <a:pt x="1843" y="2868"/>
                  </a:lnTo>
                  <a:lnTo>
                    <a:pt x="1814" y="2901"/>
                  </a:lnTo>
                  <a:lnTo>
                    <a:pt x="1786" y="2935"/>
                  </a:lnTo>
                  <a:lnTo>
                    <a:pt x="1759" y="2970"/>
                  </a:lnTo>
                  <a:lnTo>
                    <a:pt x="1735" y="3006"/>
                  </a:lnTo>
                  <a:lnTo>
                    <a:pt x="1713" y="3043"/>
                  </a:lnTo>
                  <a:lnTo>
                    <a:pt x="1692" y="3081"/>
                  </a:lnTo>
                  <a:lnTo>
                    <a:pt x="1673" y="3119"/>
                  </a:lnTo>
                  <a:lnTo>
                    <a:pt x="1656" y="3159"/>
                  </a:lnTo>
                  <a:lnTo>
                    <a:pt x="1641" y="3198"/>
                  </a:lnTo>
                  <a:lnTo>
                    <a:pt x="1627" y="3239"/>
                  </a:lnTo>
                  <a:lnTo>
                    <a:pt x="1615" y="3279"/>
                  </a:lnTo>
                  <a:lnTo>
                    <a:pt x="1604" y="3320"/>
                  </a:lnTo>
                  <a:lnTo>
                    <a:pt x="1595" y="3361"/>
                  </a:lnTo>
                  <a:lnTo>
                    <a:pt x="1588" y="3404"/>
                  </a:lnTo>
                  <a:lnTo>
                    <a:pt x="1583" y="3446"/>
                  </a:lnTo>
                  <a:lnTo>
                    <a:pt x="1580" y="3488"/>
                  </a:lnTo>
                  <a:lnTo>
                    <a:pt x="1579" y="3530"/>
                  </a:lnTo>
                  <a:lnTo>
                    <a:pt x="1579" y="3572"/>
                  </a:lnTo>
                  <a:lnTo>
                    <a:pt x="1581" y="3614"/>
                  </a:lnTo>
                  <a:lnTo>
                    <a:pt x="1585" y="3656"/>
                  </a:lnTo>
                  <a:lnTo>
                    <a:pt x="1590" y="3699"/>
                  </a:lnTo>
                  <a:lnTo>
                    <a:pt x="1598" y="3741"/>
                  </a:lnTo>
                  <a:lnTo>
                    <a:pt x="1607" y="3783"/>
                  </a:lnTo>
                  <a:lnTo>
                    <a:pt x="1619" y="3824"/>
                  </a:lnTo>
                  <a:lnTo>
                    <a:pt x="1632" y="3865"/>
                  </a:lnTo>
                  <a:lnTo>
                    <a:pt x="1646" y="3906"/>
                  </a:lnTo>
                  <a:lnTo>
                    <a:pt x="1663" y="3947"/>
                  </a:lnTo>
                  <a:lnTo>
                    <a:pt x="1681" y="3986"/>
                  </a:lnTo>
                  <a:lnTo>
                    <a:pt x="1702" y="4025"/>
                  </a:lnTo>
                  <a:lnTo>
                    <a:pt x="1724" y="4063"/>
                  </a:lnTo>
                  <a:lnTo>
                    <a:pt x="1747" y="4101"/>
                  </a:lnTo>
                  <a:lnTo>
                    <a:pt x="2620" y="5408"/>
                  </a:lnTo>
                  <a:lnTo>
                    <a:pt x="2583" y="5486"/>
                  </a:lnTo>
                  <a:lnTo>
                    <a:pt x="2546" y="5565"/>
                  </a:lnTo>
                  <a:lnTo>
                    <a:pt x="2511" y="5646"/>
                  </a:lnTo>
                  <a:lnTo>
                    <a:pt x="2477" y="5726"/>
                  </a:lnTo>
                  <a:lnTo>
                    <a:pt x="2443" y="5807"/>
                  </a:lnTo>
                  <a:lnTo>
                    <a:pt x="2411" y="5890"/>
                  </a:lnTo>
                  <a:lnTo>
                    <a:pt x="2380" y="5972"/>
                  </a:lnTo>
                  <a:lnTo>
                    <a:pt x="2351" y="6055"/>
                  </a:lnTo>
                  <a:lnTo>
                    <a:pt x="809" y="6362"/>
                  </a:lnTo>
                  <a:lnTo>
                    <a:pt x="766" y="6372"/>
                  </a:lnTo>
                  <a:lnTo>
                    <a:pt x="722" y="6383"/>
                  </a:lnTo>
                  <a:lnTo>
                    <a:pt x="681" y="6398"/>
                  </a:lnTo>
                  <a:lnTo>
                    <a:pt x="640" y="6413"/>
                  </a:lnTo>
                  <a:lnTo>
                    <a:pt x="600" y="6429"/>
                  </a:lnTo>
                  <a:lnTo>
                    <a:pt x="559" y="6448"/>
                  </a:lnTo>
                  <a:lnTo>
                    <a:pt x="521" y="6467"/>
                  </a:lnTo>
                  <a:lnTo>
                    <a:pt x="484" y="6489"/>
                  </a:lnTo>
                  <a:lnTo>
                    <a:pt x="448" y="6512"/>
                  </a:lnTo>
                  <a:lnTo>
                    <a:pt x="412" y="6536"/>
                  </a:lnTo>
                  <a:lnTo>
                    <a:pt x="379" y="6562"/>
                  </a:lnTo>
                  <a:lnTo>
                    <a:pt x="346" y="6589"/>
                  </a:lnTo>
                  <a:lnTo>
                    <a:pt x="315" y="6617"/>
                  </a:lnTo>
                  <a:lnTo>
                    <a:pt x="285" y="6647"/>
                  </a:lnTo>
                  <a:lnTo>
                    <a:pt x="256" y="6679"/>
                  </a:lnTo>
                  <a:lnTo>
                    <a:pt x="228" y="6711"/>
                  </a:lnTo>
                  <a:lnTo>
                    <a:pt x="202" y="6744"/>
                  </a:lnTo>
                  <a:lnTo>
                    <a:pt x="177" y="6778"/>
                  </a:lnTo>
                  <a:lnTo>
                    <a:pt x="154" y="6813"/>
                  </a:lnTo>
                  <a:lnTo>
                    <a:pt x="132" y="6850"/>
                  </a:lnTo>
                  <a:lnTo>
                    <a:pt x="112" y="6887"/>
                  </a:lnTo>
                  <a:lnTo>
                    <a:pt x="93" y="6925"/>
                  </a:lnTo>
                  <a:lnTo>
                    <a:pt x="75" y="6965"/>
                  </a:lnTo>
                  <a:lnTo>
                    <a:pt x="60" y="7005"/>
                  </a:lnTo>
                  <a:lnTo>
                    <a:pt x="46" y="7045"/>
                  </a:lnTo>
                  <a:lnTo>
                    <a:pt x="34" y="7086"/>
                  </a:lnTo>
                  <a:lnTo>
                    <a:pt x="24" y="7128"/>
                  </a:lnTo>
                  <a:lnTo>
                    <a:pt x="15" y="7171"/>
                  </a:lnTo>
                  <a:lnTo>
                    <a:pt x="9" y="7215"/>
                  </a:lnTo>
                  <a:lnTo>
                    <a:pt x="4" y="7258"/>
                  </a:lnTo>
                  <a:lnTo>
                    <a:pt x="1" y="7302"/>
                  </a:lnTo>
                  <a:lnTo>
                    <a:pt x="0" y="7347"/>
                  </a:lnTo>
                  <a:lnTo>
                    <a:pt x="0" y="8712"/>
                  </a:lnTo>
                  <a:lnTo>
                    <a:pt x="1" y="8757"/>
                  </a:lnTo>
                  <a:lnTo>
                    <a:pt x="4" y="8801"/>
                  </a:lnTo>
                  <a:lnTo>
                    <a:pt x="9" y="8844"/>
                  </a:lnTo>
                  <a:lnTo>
                    <a:pt x="15" y="8888"/>
                  </a:lnTo>
                  <a:lnTo>
                    <a:pt x="24" y="8931"/>
                  </a:lnTo>
                  <a:lnTo>
                    <a:pt x="34" y="8972"/>
                  </a:lnTo>
                  <a:lnTo>
                    <a:pt x="46" y="9014"/>
                  </a:lnTo>
                  <a:lnTo>
                    <a:pt x="60" y="9054"/>
                  </a:lnTo>
                  <a:lnTo>
                    <a:pt x="75" y="9094"/>
                  </a:lnTo>
                  <a:lnTo>
                    <a:pt x="93" y="9134"/>
                  </a:lnTo>
                  <a:lnTo>
                    <a:pt x="112" y="9172"/>
                  </a:lnTo>
                  <a:lnTo>
                    <a:pt x="132" y="9209"/>
                  </a:lnTo>
                  <a:lnTo>
                    <a:pt x="154" y="9245"/>
                  </a:lnTo>
                  <a:lnTo>
                    <a:pt x="177" y="9280"/>
                  </a:lnTo>
                  <a:lnTo>
                    <a:pt x="202" y="9315"/>
                  </a:lnTo>
                  <a:lnTo>
                    <a:pt x="228" y="9348"/>
                  </a:lnTo>
                  <a:lnTo>
                    <a:pt x="256" y="9380"/>
                  </a:lnTo>
                  <a:lnTo>
                    <a:pt x="285" y="9412"/>
                  </a:lnTo>
                  <a:lnTo>
                    <a:pt x="315" y="9441"/>
                  </a:lnTo>
                  <a:lnTo>
                    <a:pt x="346" y="9470"/>
                  </a:lnTo>
                  <a:lnTo>
                    <a:pt x="379" y="9497"/>
                  </a:lnTo>
                  <a:lnTo>
                    <a:pt x="412" y="9523"/>
                  </a:lnTo>
                  <a:lnTo>
                    <a:pt x="448" y="9547"/>
                  </a:lnTo>
                  <a:lnTo>
                    <a:pt x="484" y="9570"/>
                  </a:lnTo>
                  <a:lnTo>
                    <a:pt x="521" y="9591"/>
                  </a:lnTo>
                  <a:lnTo>
                    <a:pt x="559" y="9611"/>
                  </a:lnTo>
                  <a:lnTo>
                    <a:pt x="600" y="9629"/>
                  </a:lnTo>
                  <a:lnTo>
                    <a:pt x="640" y="9646"/>
                  </a:lnTo>
                  <a:lnTo>
                    <a:pt x="681" y="9661"/>
                  </a:lnTo>
                  <a:lnTo>
                    <a:pt x="722" y="9675"/>
                  </a:lnTo>
                  <a:lnTo>
                    <a:pt x="766" y="9687"/>
                  </a:lnTo>
                  <a:lnTo>
                    <a:pt x="809" y="9697"/>
                  </a:lnTo>
                  <a:lnTo>
                    <a:pt x="2351" y="10004"/>
                  </a:lnTo>
                  <a:lnTo>
                    <a:pt x="2380" y="10087"/>
                  </a:lnTo>
                  <a:lnTo>
                    <a:pt x="2411" y="10169"/>
                  </a:lnTo>
                  <a:lnTo>
                    <a:pt x="2443" y="10252"/>
                  </a:lnTo>
                  <a:lnTo>
                    <a:pt x="2477" y="10333"/>
                  </a:lnTo>
                  <a:lnTo>
                    <a:pt x="2511" y="10413"/>
                  </a:lnTo>
                  <a:lnTo>
                    <a:pt x="2546" y="10494"/>
                  </a:lnTo>
                  <a:lnTo>
                    <a:pt x="2583" y="10573"/>
                  </a:lnTo>
                  <a:lnTo>
                    <a:pt x="2620" y="10651"/>
                  </a:lnTo>
                  <a:lnTo>
                    <a:pt x="1747" y="11957"/>
                  </a:lnTo>
                  <a:lnTo>
                    <a:pt x="1724" y="11995"/>
                  </a:lnTo>
                  <a:lnTo>
                    <a:pt x="1702" y="12033"/>
                  </a:lnTo>
                  <a:lnTo>
                    <a:pt x="1681" y="12072"/>
                  </a:lnTo>
                  <a:lnTo>
                    <a:pt x="1663" y="12111"/>
                  </a:lnTo>
                  <a:lnTo>
                    <a:pt x="1646" y="12153"/>
                  </a:lnTo>
                  <a:lnTo>
                    <a:pt x="1632" y="12193"/>
                  </a:lnTo>
                  <a:lnTo>
                    <a:pt x="1619" y="12234"/>
                  </a:lnTo>
                  <a:lnTo>
                    <a:pt x="1607" y="12275"/>
                  </a:lnTo>
                  <a:lnTo>
                    <a:pt x="1598" y="12317"/>
                  </a:lnTo>
                  <a:lnTo>
                    <a:pt x="1590" y="12359"/>
                  </a:lnTo>
                  <a:lnTo>
                    <a:pt x="1585" y="12402"/>
                  </a:lnTo>
                  <a:lnTo>
                    <a:pt x="1581" y="12444"/>
                  </a:lnTo>
                  <a:lnTo>
                    <a:pt x="1579" y="12486"/>
                  </a:lnTo>
                  <a:lnTo>
                    <a:pt x="1579" y="12528"/>
                  </a:lnTo>
                  <a:lnTo>
                    <a:pt x="1580" y="12571"/>
                  </a:lnTo>
                  <a:lnTo>
                    <a:pt x="1583" y="12613"/>
                  </a:lnTo>
                  <a:lnTo>
                    <a:pt x="1588" y="12654"/>
                  </a:lnTo>
                  <a:lnTo>
                    <a:pt x="1595" y="12697"/>
                  </a:lnTo>
                  <a:lnTo>
                    <a:pt x="1604" y="12738"/>
                  </a:lnTo>
                  <a:lnTo>
                    <a:pt x="1615" y="12779"/>
                  </a:lnTo>
                  <a:lnTo>
                    <a:pt x="1627" y="12820"/>
                  </a:lnTo>
                  <a:lnTo>
                    <a:pt x="1641" y="12860"/>
                  </a:lnTo>
                  <a:lnTo>
                    <a:pt x="1656" y="12900"/>
                  </a:lnTo>
                  <a:lnTo>
                    <a:pt x="1673" y="12940"/>
                  </a:lnTo>
                  <a:lnTo>
                    <a:pt x="1692" y="12978"/>
                  </a:lnTo>
                  <a:lnTo>
                    <a:pt x="1713" y="13016"/>
                  </a:lnTo>
                  <a:lnTo>
                    <a:pt x="1735" y="13052"/>
                  </a:lnTo>
                  <a:lnTo>
                    <a:pt x="1759" y="13088"/>
                  </a:lnTo>
                  <a:lnTo>
                    <a:pt x="1786" y="13124"/>
                  </a:lnTo>
                  <a:lnTo>
                    <a:pt x="1814" y="13158"/>
                  </a:lnTo>
                  <a:lnTo>
                    <a:pt x="1843" y="13191"/>
                  </a:lnTo>
                  <a:lnTo>
                    <a:pt x="1873" y="13224"/>
                  </a:lnTo>
                  <a:lnTo>
                    <a:pt x="2841" y="14189"/>
                  </a:lnTo>
                  <a:lnTo>
                    <a:pt x="2860" y="14207"/>
                  </a:lnTo>
                  <a:lnTo>
                    <a:pt x="2878" y="14224"/>
                  </a:lnTo>
                  <a:lnTo>
                    <a:pt x="2897" y="14241"/>
                  </a:lnTo>
                  <a:lnTo>
                    <a:pt x="2917" y="14257"/>
                  </a:lnTo>
                  <a:lnTo>
                    <a:pt x="2936" y="14273"/>
                  </a:lnTo>
                  <a:lnTo>
                    <a:pt x="2956" y="14288"/>
                  </a:lnTo>
                  <a:lnTo>
                    <a:pt x="2978" y="14303"/>
                  </a:lnTo>
                  <a:lnTo>
                    <a:pt x="2998" y="14317"/>
                  </a:lnTo>
                  <a:lnTo>
                    <a:pt x="3019" y="14331"/>
                  </a:lnTo>
                  <a:lnTo>
                    <a:pt x="3040" y="14344"/>
                  </a:lnTo>
                  <a:lnTo>
                    <a:pt x="3061" y="14356"/>
                  </a:lnTo>
                  <a:lnTo>
                    <a:pt x="3083" y="14368"/>
                  </a:lnTo>
                  <a:lnTo>
                    <a:pt x="3105" y="14379"/>
                  </a:lnTo>
                  <a:lnTo>
                    <a:pt x="3127" y="14389"/>
                  </a:lnTo>
                  <a:lnTo>
                    <a:pt x="3150" y="14399"/>
                  </a:lnTo>
                  <a:lnTo>
                    <a:pt x="3173" y="14409"/>
                  </a:lnTo>
                  <a:lnTo>
                    <a:pt x="3195" y="14418"/>
                  </a:lnTo>
                  <a:lnTo>
                    <a:pt x="3218" y="14426"/>
                  </a:lnTo>
                  <a:lnTo>
                    <a:pt x="3241" y="14434"/>
                  </a:lnTo>
                  <a:lnTo>
                    <a:pt x="3264" y="14441"/>
                  </a:lnTo>
                  <a:lnTo>
                    <a:pt x="3288" y="14448"/>
                  </a:lnTo>
                  <a:lnTo>
                    <a:pt x="3312" y="14454"/>
                  </a:lnTo>
                  <a:lnTo>
                    <a:pt x="3336" y="14459"/>
                  </a:lnTo>
                  <a:lnTo>
                    <a:pt x="3359" y="14464"/>
                  </a:lnTo>
                  <a:lnTo>
                    <a:pt x="3383" y="14469"/>
                  </a:lnTo>
                  <a:lnTo>
                    <a:pt x="3407" y="14473"/>
                  </a:lnTo>
                  <a:lnTo>
                    <a:pt x="3431" y="14476"/>
                  </a:lnTo>
                  <a:lnTo>
                    <a:pt x="3455" y="14478"/>
                  </a:lnTo>
                  <a:lnTo>
                    <a:pt x="3480" y="14480"/>
                  </a:lnTo>
                  <a:lnTo>
                    <a:pt x="3504" y="14482"/>
                  </a:lnTo>
                  <a:lnTo>
                    <a:pt x="3529" y="14483"/>
                  </a:lnTo>
                  <a:lnTo>
                    <a:pt x="3553" y="14483"/>
                  </a:lnTo>
                  <a:lnTo>
                    <a:pt x="3589" y="14482"/>
                  </a:lnTo>
                  <a:lnTo>
                    <a:pt x="3625" y="14480"/>
                  </a:lnTo>
                  <a:lnTo>
                    <a:pt x="3662" y="14477"/>
                  </a:lnTo>
                  <a:lnTo>
                    <a:pt x="3698" y="14473"/>
                  </a:lnTo>
                  <a:lnTo>
                    <a:pt x="3733" y="14467"/>
                  </a:lnTo>
                  <a:lnTo>
                    <a:pt x="3769" y="14460"/>
                  </a:lnTo>
                  <a:lnTo>
                    <a:pt x="3804" y="14451"/>
                  </a:lnTo>
                  <a:lnTo>
                    <a:pt x="3840" y="14441"/>
                  </a:lnTo>
                  <a:lnTo>
                    <a:pt x="3875" y="14430"/>
                  </a:lnTo>
                  <a:lnTo>
                    <a:pt x="3910" y="14418"/>
                  </a:lnTo>
                  <a:lnTo>
                    <a:pt x="3944" y="14404"/>
                  </a:lnTo>
                  <a:lnTo>
                    <a:pt x="3978" y="14389"/>
                  </a:lnTo>
                  <a:lnTo>
                    <a:pt x="4013" y="14372"/>
                  </a:lnTo>
                  <a:lnTo>
                    <a:pt x="4046" y="14355"/>
                  </a:lnTo>
                  <a:lnTo>
                    <a:pt x="4078" y="14336"/>
                  </a:lnTo>
                  <a:lnTo>
                    <a:pt x="4110" y="14315"/>
                  </a:lnTo>
                  <a:lnTo>
                    <a:pt x="5420" y="13443"/>
                  </a:lnTo>
                  <a:lnTo>
                    <a:pt x="5499" y="13482"/>
                  </a:lnTo>
                  <a:lnTo>
                    <a:pt x="5578" y="13518"/>
                  </a:lnTo>
                  <a:lnTo>
                    <a:pt x="5658" y="13553"/>
                  </a:lnTo>
                  <a:lnTo>
                    <a:pt x="5739" y="13587"/>
                  </a:lnTo>
                  <a:lnTo>
                    <a:pt x="5820" y="13620"/>
                  </a:lnTo>
                  <a:lnTo>
                    <a:pt x="5903" y="13652"/>
                  </a:lnTo>
                  <a:lnTo>
                    <a:pt x="5985" y="13683"/>
                  </a:lnTo>
                  <a:lnTo>
                    <a:pt x="6069" y="13713"/>
                  </a:lnTo>
                  <a:lnTo>
                    <a:pt x="6377" y="15251"/>
                  </a:lnTo>
                  <a:lnTo>
                    <a:pt x="6387" y="15295"/>
                  </a:lnTo>
                  <a:lnTo>
                    <a:pt x="6398" y="15337"/>
                  </a:lnTo>
                  <a:lnTo>
                    <a:pt x="6412" y="15380"/>
                  </a:lnTo>
                  <a:lnTo>
                    <a:pt x="6427" y="15421"/>
                  </a:lnTo>
                  <a:lnTo>
                    <a:pt x="6444" y="15461"/>
                  </a:lnTo>
                  <a:lnTo>
                    <a:pt x="6462" y="15500"/>
                  </a:lnTo>
                  <a:lnTo>
                    <a:pt x="6482" y="15538"/>
                  </a:lnTo>
                  <a:lnTo>
                    <a:pt x="6503" y="15575"/>
                  </a:lnTo>
                  <a:lnTo>
                    <a:pt x="6527" y="15611"/>
                  </a:lnTo>
                  <a:lnTo>
                    <a:pt x="6551" y="15646"/>
                  </a:lnTo>
                  <a:lnTo>
                    <a:pt x="6577" y="15681"/>
                  </a:lnTo>
                  <a:lnTo>
                    <a:pt x="6604" y="15713"/>
                  </a:lnTo>
                  <a:lnTo>
                    <a:pt x="6633" y="15744"/>
                  </a:lnTo>
                  <a:lnTo>
                    <a:pt x="6662" y="15774"/>
                  </a:lnTo>
                  <a:lnTo>
                    <a:pt x="6694" y="15803"/>
                  </a:lnTo>
                  <a:lnTo>
                    <a:pt x="6726" y="15831"/>
                  </a:lnTo>
                  <a:lnTo>
                    <a:pt x="6759" y="15857"/>
                  </a:lnTo>
                  <a:lnTo>
                    <a:pt x="6793" y="15881"/>
                  </a:lnTo>
                  <a:lnTo>
                    <a:pt x="6829" y="15904"/>
                  </a:lnTo>
                  <a:lnTo>
                    <a:pt x="6866" y="15927"/>
                  </a:lnTo>
                  <a:lnTo>
                    <a:pt x="6903" y="15947"/>
                  </a:lnTo>
                  <a:lnTo>
                    <a:pt x="6941" y="15966"/>
                  </a:lnTo>
                  <a:lnTo>
                    <a:pt x="6980" y="15983"/>
                  </a:lnTo>
                  <a:lnTo>
                    <a:pt x="7020" y="15998"/>
                  </a:lnTo>
                  <a:lnTo>
                    <a:pt x="7061" y="16012"/>
                  </a:lnTo>
                  <a:lnTo>
                    <a:pt x="7102" y="16024"/>
                  </a:lnTo>
                  <a:lnTo>
                    <a:pt x="7144" y="16034"/>
                  </a:lnTo>
                  <a:lnTo>
                    <a:pt x="7187" y="16043"/>
                  </a:lnTo>
                  <a:lnTo>
                    <a:pt x="7231" y="16049"/>
                  </a:lnTo>
                  <a:lnTo>
                    <a:pt x="7274" y="16054"/>
                  </a:lnTo>
                  <a:lnTo>
                    <a:pt x="7318" y="16057"/>
                  </a:lnTo>
                  <a:lnTo>
                    <a:pt x="7363" y="16058"/>
                  </a:lnTo>
                  <a:lnTo>
                    <a:pt x="8732" y="16058"/>
                  </a:lnTo>
                  <a:lnTo>
                    <a:pt x="8777" y="16057"/>
                  </a:lnTo>
                  <a:lnTo>
                    <a:pt x="8821" y="16054"/>
                  </a:lnTo>
                  <a:lnTo>
                    <a:pt x="8864" y="16049"/>
                  </a:lnTo>
                  <a:lnTo>
                    <a:pt x="8908" y="16043"/>
                  </a:lnTo>
                  <a:lnTo>
                    <a:pt x="8951" y="16034"/>
                  </a:lnTo>
                  <a:lnTo>
                    <a:pt x="8993" y="16024"/>
                  </a:lnTo>
                  <a:lnTo>
                    <a:pt x="9034" y="16012"/>
                  </a:lnTo>
                  <a:lnTo>
                    <a:pt x="9075" y="15998"/>
                  </a:lnTo>
                  <a:lnTo>
                    <a:pt x="9115" y="15983"/>
                  </a:lnTo>
                  <a:lnTo>
                    <a:pt x="9154" y="15966"/>
                  </a:lnTo>
                  <a:lnTo>
                    <a:pt x="9192" y="15947"/>
                  </a:lnTo>
                  <a:lnTo>
                    <a:pt x="9229" y="15927"/>
                  </a:lnTo>
                  <a:lnTo>
                    <a:pt x="9267" y="15904"/>
                  </a:lnTo>
                  <a:lnTo>
                    <a:pt x="9302" y="15881"/>
                  </a:lnTo>
                  <a:lnTo>
                    <a:pt x="9336" y="15857"/>
                  </a:lnTo>
                  <a:lnTo>
                    <a:pt x="9369" y="15831"/>
                  </a:lnTo>
                  <a:lnTo>
                    <a:pt x="9401" y="15803"/>
                  </a:lnTo>
                  <a:lnTo>
                    <a:pt x="9433" y="15774"/>
                  </a:lnTo>
                  <a:lnTo>
                    <a:pt x="9463" y="15744"/>
                  </a:lnTo>
                  <a:lnTo>
                    <a:pt x="9491" y="15713"/>
                  </a:lnTo>
                  <a:lnTo>
                    <a:pt x="9518" y="15681"/>
                  </a:lnTo>
                  <a:lnTo>
                    <a:pt x="9544" y="15646"/>
                  </a:lnTo>
                  <a:lnTo>
                    <a:pt x="9568" y="15611"/>
                  </a:lnTo>
                  <a:lnTo>
                    <a:pt x="9592" y="15575"/>
                  </a:lnTo>
                  <a:lnTo>
                    <a:pt x="9614" y="15538"/>
                  </a:lnTo>
                  <a:lnTo>
                    <a:pt x="9633" y="15500"/>
                  </a:lnTo>
                  <a:lnTo>
                    <a:pt x="9652" y="15461"/>
                  </a:lnTo>
                  <a:lnTo>
                    <a:pt x="9668" y="15421"/>
                  </a:lnTo>
                  <a:lnTo>
                    <a:pt x="9683" y="15380"/>
                  </a:lnTo>
                  <a:lnTo>
                    <a:pt x="9697" y="15337"/>
                  </a:lnTo>
                  <a:lnTo>
                    <a:pt x="9708" y="15295"/>
                  </a:lnTo>
                  <a:lnTo>
                    <a:pt x="9718" y="15251"/>
                  </a:lnTo>
                  <a:lnTo>
                    <a:pt x="10027" y="13713"/>
                  </a:lnTo>
                  <a:lnTo>
                    <a:pt x="10111" y="13683"/>
                  </a:lnTo>
                  <a:lnTo>
                    <a:pt x="10193" y="13652"/>
                  </a:lnTo>
                  <a:lnTo>
                    <a:pt x="10276" y="13620"/>
                  </a:lnTo>
                  <a:lnTo>
                    <a:pt x="10357" y="13587"/>
                  </a:lnTo>
                  <a:lnTo>
                    <a:pt x="10438" y="13553"/>
                  </a:lnTo>
                  <a:lnTo>
                    <a:pt x="10517" y="13518"/>
                  </a:lnTo>
                  <a:lnTo>
                    <a:pt x="10597" y="13481"/>
                  </a:lnTo>
                  <a:lnTo>
                    <a:pt x="10676" y="13443"/>
                  </a:lnTo>
                  <a:lnTo>
                    <a:pt x="11986" y="14315"/>
                  </a:lnTo>
                  <a:lnTo>
                    <a:pt x="12018" y="14336"/>
                  </a:lnTo>
                  <a:lnTo>
                    <a:pt x="12050" y="14355"/>
                  </a:lnTo>
                  <a:lnTo>
                    <a:pt x="12083" y="14372"/>
                  </a:lnTo>
                  <a:lnTo>
                    <a:pt x="12117" y="14389"/>
                  </a:lnTo>
                  <a:lnTo>
                    <a:pt x="12151" y="14404"/>
                  </a:lnTo>
                  <a:lnTo>
                    <a:pt x="12185" y="14418"/>
                  </a:lnTo>
                  <a:lnTo>
                    <a:pt x="12220" y="14430"/>
                  </a:lnTo>
                  <a:lnTo>
                    <a:pt x="12255" y="14441"/>
                  </a:lnTo>
                  <a:lnTo>
                    <a:pt x="12291" y="14451"/>
                  </a:lnTo>
                  <a:lnTo>
                    <a:pt x="12326" y="14460"/>
                  </a:lnTo>
                  <a:lnTo>
                    <a:pt x="12362" y="14467"/>
                  </a:lnTo>
                  <a:lnTo>
                    <a:pt x="12398" y="14473"/>
                  </a:lnTo>
                  <a:lnTo>
                    <a:pt x="12433" y="14477"/>
                  </a:lnTo>
                  <a:lnTo>
                    <a:pt x="12470" y="14480"/>
                  </a:lnTo>
                  <a:lnTo>
                    <a:pt x="12506" y="14482"/>
                  </a:lnTo>
                  <a:lnTo>
                    <a:pt x="12542" y="14483"/>
                  </a:lnTo>
                  <a:lnTo>
                    <a:pt x="12566" y="14483"/>
                  </a:lnTo>
                  <a:lnTo>
                    <a:pt x="12591" y="14482"/>
                  </a:lnTo>
                  <a:lnTo>
                    <a:pt x="12615" y="14480"/>
                  </a:lnTo>
                  <a:lnTo>
                    <a:pt x="12640" y="14478"/>
                  </a:lnTo>
                  <a:lnTo>
                    <a:pt x="12664" y="14476"/>
                  </a:lnTo>
                  <a:lnTo>
                    <a:pt x="12688" y="14473"/>
                  </a:lnTo>
                  <a:lnTo>
                    <a:pt x="12712" y="14469"/>
                  </a:lnTo>
                  <a:lnTo>
                    <a:pt x="12736" y="14464"/>
                  </a:lnTo>
                  <a:lnTo>
                    <a:pt x="12759" y="14459"/>
                  </a:lnTo>
                  <a:lnTo>
                    <a:pt x="12783" y="14454"/>
                  </a:lnTo>
                  <a:lnTo>
                    <a:pt x="12808" y="14448"/>
                  </a:lnTo>
                  <a:lnTo>
                    <a:pt x="12831" y="14441"/>
                  </a:lnTo>
                  <a:lnTo>
                    <a:pt x="12854" y="14434"/>
                  </a:lnTo>
                  <a:lnTo>
                    <a:pt x="12877" y="14426"/>
                  </a:lnTo>
                  <a:lnTo>
                    <a:pt x="12900" y="14418"/>
                  </a:lnTo>
                  <a:lnTo>
                    <a:pt x="12923" y="14409"/>
                  </a:lnTo>
                  <a:lnTo>
                    <a:pt x="12945" y="14399"/>
                  </a:lnTo>
                  <a:lnTo>
                    <a:pt x="12968" y="14389"/>
                  </a:lnTo>
                  <a:lnTo>
                    <a:pt x="12990" y="14379"/>
                  </a:lnTo>
                  <a:lnTo>
                    <a:pt x="13012" y="14368"/>
                  </a:lnTo>
                  <a:lnTo>
                    <a:pt x="13034" y="14356"/>
                  </a:lnTo>
                  <a:lnTo>
                    <a:pt x="13055" y="14344"/>
                  </a:lnTo>
                  <a:lnTo>
                    <a:pt x="13076" y="14331"/>
                  </a:lnTo>
                  <a:lnTo>
                    <a:pt x="13097" y="14317"/>
                  </a:lnTo>
                  <a:lnTo>
                    <a:pt x="13118" y="14303"/>
                  </a:lnTo>
                  <a:lnTo>
                    <a:pt x="13139" y="14288"/>
                  </a:lnTo>
                  <a:lnTo>
                    <a:pt x="13159" y="14273"/>
                  </a:lnTo>
                  <a:lnTo>
                    <a:pt x="13179" y="14257"/>
                  </a:lnTo>
                  <a:lnTo>
                    <a:pt x="13198" y="14241"/>
                  </a:lnTo>
                  <a:lnTo>
                    <a:pt x="13217" y="14224"/>
                  </a:lnTo>
                  <a:lnTo>
                    <a:pt x="13236" y="14207"/>
                  </a:lnTo>
                  <a:lnTo>
                    <a:pt x="13254" y="14189"/>
                  </a:lnTo>
                  <a:lnTo>
                    <a:pt x="14222" y="13224"/>
                  </a:lnTo>
                  <a:lnTo>
                    <a:pt x="14253" y="13191"/>
                  </a:lnTo>
                  <a:lnTo>
                    <a:pt x="14282" y="13158"/>
                  </a:lnTo>
                  <a:lnTo>
                    <a:pt x="14309" y="13124"/>
                  </a:lnTo>
                  <a:lnTo>
                    <a:pt x="14336" y="13088"/>
                  </a:lnTo>
                  <a:lnTo>
                    <a:pt x="14360" y="13052"/>
                  </a:lnTo>
                  <a:lnTo>
                    <a:pt x="14382" y="13016"/>
                  </a:lnTo>
                  <a:lnTo>
                    <a:pt x="14403" y="12978"/>
                  </a:lnTo>
                  <a:lnTo>
                    <a:pt x="14422" y="12940"/>
                  </a:lnTo>
                  <a:lnTo>
                    <a:pt x="14439" y="12900"/>
                  </a:lnTo>
                  <a:lnTo>
                    <a:pt x="14455" y="12860"/>
                  </a:lnTo>
                  <a:lnTo>
                    <a:pt x="14468" y="12820"/>
                  </a:lnTo>
                  <a:lnTo>
                    <a:pt x="14480" y="12779"/>
                  </a:lnTo>
                  <a:lnTo>
                    <a:pt x="14492" y="12738"/>
                  </a:lnTo>
                  <a:lnTo>
                    <a:pt x="14500" y="12697"/>
                  </a:lnTo>
                  <a:lnTo>
                    <a:pt x="14507" y="12654"/>
                  </a:lnTo>
                  <a:lnTo>
                    <a:pt x="14512" y="12613"/>
                  </a:lnTo>
                  <a:lnTo>
                    <a:pt x="14515" y="12571"/>
                  </a:lnTo>
                  <a:lnTo>
                    <a:pt x="14517" y="12528"/>
                  </a:lnTo>
                  <a:lnTo>
                    <a:pt x="14517" y="12486"/>
                  </a:lnTo>
                  <a:lnTo>
                    <a:pt x="14515" y="12444"/>
                  </a:lnTo>
                  <a:lnTo>
                    <a:pt x="14511" y="12402"/>
                  </a:lnTo>
                  <a:lnTo>
                    <a:pt x="14505" y="12359"/>
                  </a:lnTo>
                  <a:lnTo>
                    <a:pt x="14498" y="12317"/>
                  </a:lnTo>
                  <a:lnTo>
                    <a:pt x="14489" y="12275"/>
                  </a:lnTo>
                  <a:lnTo>
                    <a:pt x="14476" y="12234"/>
                  </a:lnTo>
                  <a:lnTo>
                    <a:pt x="14464" y="12193"/>
                  </a:lnTo>
                  <a:lnTo>
                    <a:pt x="14449" y="12153"/>
                  </a:lnTo>
                  <a:lnTo>
                    <a:pt x="14433" y="12111"/>
                  </a:lnTo>
                  <a:lnTo>
                    <a:pt x="14414" y="12072"/>
                  </a:lnTo>
                  <a:lnTo>
                    <a:pt x="14394" y="12033"/>
                  </a:lnTo>
                  <a:lnTo>
                    <a:pt x="14372" y="11995"/>
                  </a:lnTo>
                  <a:lnTo>
                    <a:pt x="14348" y="11957"/>
                  </a:lnTo>
                  <a:lnTo>
                    <a:pt x="13475" y="10651"/>
                  </a:lnTo>
                  <a:lnTo>
                    <a:pt x="13512" y="10572"/>
                  </a:lnTo>
                  <a:lnTo>
                    <a:pt x="13549" y="10493"/>
                  </a:lnTo>
                  <a:lnTo>
                    <a:pt x="13584" y="10413"/>
                  </a:lnTo>
                  <a:lnTo>
                    <a:pt x="13618" y="10332"/>
                  </a:lnTo>
                  <a:lnTo>
                    <a:pt x="13652" y="10251"/>
                  </a:lnTo>
                  <a:lnTo>
                    <a:pt x="13684" y="10169"/>
                  </a:lnTo>
                  <a:lnTo>
                    <a:pt x="13715" y="10087"/>
                  </a:lnTo>
                  <a:lnTo>
                    <a:pt x="13745" y="10004"/>
                  </a:lnTo>
                  <a:lnTo>
                    <a:pt x="15286" y="9697"/>
                  </a:lnTo>
                  <a:lnTo>
                    <a:pt x="15329" y="9687"/>
                  </a:lnTo>
                  <a:lnTo>
                    <a:pt x="15373" y="9675"/>
                  </a:lnTo>
                  <a:lnTo>
                    <a:pt x="15414" y="9661"/>
                  </a:lnTo>
                  <a:lnTo>
                    <a:pt x="15455" y="9646"/>
                  </a:lnTo>
                  <a:lnTo>
                    <a:pt x="15495" y="9629"/>
                  </a:lnTo>
                  <a:lnTo>
                    <a:pt x="15536" y="9611"/>
                  </a:lnTo>
                  <a:lnTo>
                    <a:pt x="15574" y="9591"/>
                  </a:lnTo>
                  <a:lnTo>
                    <a:pt x="15611" y="9570"/>
                  </a:lnTo>
                  <a:lnTo>
                    <a:pt x="15647" y="9547"/>
                  </a:lnTo>
                  <a:lnTo>
                    <a:pt x="15683" y="9523"/>
                  </a:lnTo>
                  <a:lnTo>
                    <a:pt x="15716" y="9497"/>
                  </a:lnTo>
                  <a:lnTo>
                    <a:pt x="15749" y="9470"/>
                  </a:lnTo>
                  <a:lnTo>
                    <a:pt x="15780" y="9441"/>
                  </a:lnTo>
                  <a:lnTo>
                    <a:pt x="15810" y="9412"/>
                  </a:lnTo>
                  <a:lnTo>
                    <a:pt x="15839" y="9380"/>
                  </a:lnTo>
                  <a:lnTo>
                    <a:pt x="15867" y="9348"/>
                  </a:lnTo>
                  <a:lnTo>
                    <a:pt x="15893" y="9315"/>
                  </a:lnTo>
                  <a:lnTo>
                    <a:pt x="15918" y="9280"/>
                  </a:lnTo>
                  <a:lnTo>
                    <a:pt x="15941" y="9245"/>
                  </a:lnTo>
                  <a:lnTo>
                    <a:pt x="15963" y="9209"/>
                  </a:lnTo>
                  <a:lnTo>
                    <a:pt x="15983" y="9172"/>
                  </a:lnTo>
                  <a:lnTo>
                    <a:pt x="16002" y="9134"/>
                  </a:lnTo>
                  <a:lnTo>
                    <a:pt x="16020" y="9094"/>
                  </a:lnTo>
                  <a:lnTo>
                    <a:pt x="16035" y="9054"/>
                  </a:lnTo>
                  <a:lnTo>
                    <a:pt x="16049" y="9014"/>
                  </a:lnTo>
                  <a:lnTo>
                    <a:pt x="16061" y="8972"/>
                  </a:lnTo>
                  <a:lnTo>
                    <a:pt x="16071" y="8931"/>
                  </a:lnTo>
                  <a:lnTo>
                    <a:pt x="16080" y="8888"/>
                  </a:lnTo>
                  <a:lnTo>
                    <a:pt x="16086" y="8844"/>
                  </a:lnTo>
                  <a:lnTo>
                    <a:pt x="16091" y="8801"/>
                  </a:lnTo>
                  <a:lnTo>
                    <a:pt x="16094" y="8757"/>
                  </a:lnTo>
                  <a:lnTo>
                    <a:pt x="16095" y="8712"/>
                  </a:lnTo>
                  <a:lnTo>
                    <a:pt x="16095" y="7347"/>
                  </a:lnTo>
                  <a:lnTo>
                    <a:pt x="16094" y="7302"/>
                  </a:lnTo>
                  <a:lnTo>
                    <a:pt x="16091" y="7258"/>
                  </a:lnTo>
                  <a:lnTo>
                    <a:pt x="16086" y="7215"/>
                  </a:lnTo>
                  <a:lnTo>
                    <a:pt x="16080" y="7171"/>
                  </a:lnTo>
                  <a:lnTo>
                    <a:pt x="16071" y="7128"/>
                  </a:lnTo>
                  <a:lnTo>
                    <a:pt x="16061" y="7086"/>
                  </a:lnTo>
                  <a:lnTo>
                    <a:pt x="16049" y="7045"/>
                  </a:lnTo>
                  <a:lnTo>
                    <a:pt x="16035" y="7005"/>
                  </a:lnTo>
                  <a:lnTo>
                    <a:pt x="16020" y="6965"/>
                  </a:lnTo>
                  <a:lnTo>
                    <a:pt x="16002" y="6925"/>
                  </a:lnTo>
                  <a:lnTo>
                    <a:pt x="15983" y="6887"/>
                  </a:lnTo>
                  <a:lnTo>
                    <a:pt x="15963" y="6850"/>
                  </a:lnTo>
                  <a:lnTo>
                    <a:pt x="15941" y="6813"/>
                  </a:lnTo>
                  <a:lnTo>
                    <a:pt x="15918" y="6778"/>
                  </a:lnTo>
                  <a:lnTo>
                    <a:pt x="15893" y="6744"/>
                  </a:lnTo>
                  <a:lnTo>
                    <a:pt x="15867" y="6711"/>
                  </a:lnTo>
                  <a:lnTo>
                    <a:pt x="15839" y="6679"/>
                  </a:lnTo>
                  <a:lnTo>
                    <a:pt x="15810" y="6647"/>
                  </a:lnTo>
                  <a:lnTo>
                    <a:pt x="15780" y="6617"/>
                  </a:lnTo>
                  <a:lnTo>
                    <a:pt x="15749" y="6589"/>
                  </a:lnTo>
                  <a:lnTo>
                    <a:pt x="15716" y="6562"/>
                  </a:lnTo>
                  <a:lnTo>
                    <a:pt x="15683" y="6536"/>
                  </a:lnTo>
                  <a:lnTo>
                    <a:pt x="15647" y="6512"/>
                  </a:lnTo>
                  <a:lnTo>
                    <a:pt x="15611" y="6489"/>
                  </a:lnTo>
                  <a:lnTo>
                    <a:pt x="15574" y="6467"/>
                  </a:lnTo>
                  <a:lnTo>
                    <a:pt x="15536" y="6448"/>
                  </a:lnTo>
                  <a:lnTo>
                    <a:pt x="15495" y="6429"/>
                  </a:lnTo>
                  <a:lnTo>
                    <a:pt x="15455" y="6413"/>
                  </a:lnTo>
                  <a:lnTo>
                    <a:pt x="15414" y="6398"/>
                  </a:lnTo>
                  <a:lnTo>
                    <a:pt x="15373" y="6383"/>
                  </a:lnTo>
                  <a:lnTo>
                    <a:pt x="15329" y="6372"/>
                  </a:lnTo>
                  <a:lnTo>
                    <a:pt x="15286" y="636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sp>
          <p:nvSpPr>
            <p:cNvPr id="37" name="Freeform 75"/>
            <p:cNvSpPr>
              <a:spLocks noEditPoints="1"/>
            </p:cNvSpPr>
            <p:nvPr/>
          </p:nvSpPr>
          <p:spPr bwMode="auto">
            <a:xfrm>
              <a:off x="4787900" y="2312988"/>
              <a:ext cx="303213" cy="301625"/>
            </a:xfrm>
            <a:custGeom>
              <a:avLst/>
              <a:gdLst>
                <a:gd name="T0" fmla="*/ 2899 w 7040"/>
                <a:gd name="T1" fmla="*/ 6524 h 7025"/>
                <a:gd name="T2" fmla="*/ 2185 w 7040"/>
                <a:gd name="T3" fmla="*/ 6283 h 7025"/>
                <a:gd name="T4" fmla="*/ 1560 w 7040"/>
                <a:gd name="T5" fmla="*/ 5884 h 7025"/>
                <a:gd name="T6" fmla="*/ 1051 w 7040"/>
                <a:gd name="T7" fmla="*/ 5351 h 7025"/>
                <a:gd name="T8" fmla="*/ 682 w 7040"/>
                <a:gd name="T9" fmla="*/ 4709 h 7025"/>
                <a:gd name="T10" fmla="*/ 475 w 7040"/>
                <a:gd name="T11" fmla="*/ 3980 h 7025"/>
                <a:gd name="T12" fmla="*/ 455 w 7040"/>
                <a:gd name="T13" fmla="*/ 3198 h 7025"/>
                <a:gd name="T14" fmla="*/ 626 w 7040"/>
                <a:gd name="T15" fmla="*/ 2456 h 7025"/>
                <a:gd name="T16" fmla="*/ 965 w 7040"/>
                <a:gd name="T17" fmla="*/ 1794 h 7025"/>
                <a:gd name="T18" fmla="*/ 1448 w 7040"/>
                <a:gd name="T19" fmla="*/ 1237 h 7025"/>
                <a:gd name="T20" fmla="*/ 2052 w 7040"/>
                <a:gd name="T21" fmla="*/ 810 h 7025"/>
                <a:gd name="T22" fmla="*/ 2750 w 7040"/>
                <a:gd name="T23" fmla="*/ 536 h 7025"/>
                <a:gd name="T24" fmla="*/ 3520 w 7040"/>
                <a:gd name="T25" fmla="*/ 439 h 7025"/>
                <a:gd name="T26" fmla="*/ 4289 w 7040"/>
                <a:gd name="T27" fmla="*/ 536 h 7025"/>
                <a:gd name="T28" fmla="*/ 4988 w 7040"/>
                <a:gd name="T29" fmla="*/ 810 h 7025"/>
                <a:gd name="T30" fmla="*/ 5591 w 7040"/>
                <a:gd name="T31" fmla="*/ 1237 h 7025"/>
                <a:gd name="T32" fmla="*/ 6075 w 7040"/>
                <a:gd name="T33" fmla="*/ 1794 h 7025"/>
                <a:gd name="T34" fmla="*/ 6414 w 7040"/>
                <a:gd name="T35" fmla="*/ 2456 h 7025"/>
                <a:gd name="T36" fmla="*/ 6585 w 7040"/>
                <a:gd name="T37" fmla="*/ 3198 h 7025"/>
                <a:gd name="T38" fmla="*/ 6565 w 7040"/>
                <a:gd name="T39" fmla="*/ 3980 h 7025"/>
                <a:gd name="T40" fmla="*/ 6358 w 7040"/>
                <a:gd name="T41" fmla="*/ 4709 h 7025"/>
                <a:gd name="T42" fmla="*/ 5988 w 7040"/>
                <a:gd name="T43" fmla="*/ 5351 h 7025"/>
                <a:gd name="T44" fmla="*/ 5479 w 7040"/>
                <a:gd name="T45" fmla="*/ 5884 h 7025"/>
                <a:gd name="T46" fmla="*/ 4855 w 7040"/>
                <a:gd name="T47" fmla="*/ 6283 h 7025"/>
                <a:gd name="T48" fmla="*/ 4140 w 7040"/>
                <a:gd name="T49" fmla="*/ 6524 h 7025"/>
                <a:gd name="T50" fmla="*/ 3520 w 7040"/>
                <a:gd name="T51" fmla="*/ 0 h 7025"/>
                <a:gd name="T52" fmla="*/ 2640 w 7040"/>
                <a:gd name="T53" fmla="*/ 110 h 7025"/>
                <a:gd name="T54" fmla="*/ 1842 w 7040"/>
                <a:gd name="T55" fmla="*/ 424 h 7025"/>
                <a:gd name="T56" fmla="*/ 1153 w 7040"/>
                <a:gd name="T57" fmla="*/ 912 h 7025"/>
                <a:gd name="T58" fmla="*/ 600 w 7040"/>
                <a:gd name="T59" fmla="*/ 1548 h 7025"/>
                <a:gd name="T60" fmla="*/ 213 w 7040"/>
                <a:gd name="T61" fmla="*/ 2305 h 7025"/>
                <a:gd name="T62" fmla="*/ 18 w 7040"/>
                <a:gd name="T63" fmla="*/ 3153 h 7025"/>
                <a:gd name="T64" fmla="*/ 40 w 7040"/>
                <a:gd name="T65" fmla="*/ 4047 h 7025"/>
                <a:gd name="T66" fmla="*/ 276 w 7040"/>
                <a:gd name="T67" fmla="*/ 4880 h 7025"/>
                <a:gd name="T68" fmla="*/ 699 w 7040"/>
                <a:gd name="T69" fmla="*/ 5614 h 7025"/>
                <a:gd name="T70" fmla="*/ 1280 w 7040"/>
                <a:gd name="T71" fmla="*/ 6222 h 7025"/>
                <a:gd name="T72" fmla="*/ 1993 w 7040"/>
                <a:gd name="T73" fmla="*/ 6678 h 7025"/>
                <a:gd name="T74" fmla="*/ 2810 w 7040"/>
                <a:gd name="T75" fmla="*/ 6953 h 7025"/>
                <a:gd name="T76" fmla="*/ 3702 w 7040"/>
                <a:gd name="T77" fmla="*/ 7020 h 7025"/>
                <a:gd name="T78" fmla="*/ 4567 w 7040"/>
                <a:gd name="T79" fmla="*/ 6867 h 7025"/>
                <a:gd name="T80" fmla="*/ 5345 w 7040"/>
                <a:gd name="T81" fmla="*/ 6517 h 7025"/>
                <a:gd name="T82" fmla="*/ 6009 w 7040"/>
                <a:gd name="T83" fmla="*/ 5996 h 7025"/>
                <a:gd name="T84" fmla="*/ 6531 w 7040"/>
                <a:gd name="T85" fmla="*/ 5333 h 7025"/>
                <a:gd name="T86" fmla="*/ 6882 w 7040"/>
                <a:gd name="T87" fmla="*/ 4556 h 7025"/>
                <a:gd name="T88" fmla="*/ 7036 w 7040"/>
                <a:gd name="T89" fmla="*/ 3693 h 7025"/>
                <a:gd name="T90" fmla="*/ 6969 w 7040"/>
                <a:gd name="T91" fmla="*/ 2805 h 7025"/>
                <a:gd name="T92" fmla="*/ 6693 w 7040"/>
                <a:gd name="T93" fmla="*/ 1990 h 7025"/>
                <a:gd name="T94" fmla="*/ 6237 w 7040"/>
                <a:gd name="T95" fmla="*/ 1278 h 7025"/>
                <a:gd name="T96" fmla="*/ 5626 w 7040"/>
                <a:gd name="T97" fmla="*/ 697 h 7025"/>
                <a:gd name="T98" fmla="*/ 4891 w 7040"/>
                <a:gd name="T99" fmla="*/ 276 h 7025"/>
                <a:gd name="T100" fmla="*/ 4056 w 7040"/>
                <a:gd name="T101" fmla="*/ 40 h 7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040" h="7025">
                  <a:moveTo>
                    <a:pt x="3520" y="6586"/>
                  </a:moveTo>
                  <a:lnTo>
                    <a:pt x="3362" y="6582"/>
                  </a:lnTo>
                  <a:lnTo>
                    <a:pt x="3205" y="6570"/>
                  </a:lnTo>
                  <a:lnTo>
                    <a:pt x="3051" y="6551"/>
                  </a:lnTo>
                  <a:lnTo>
                    <a:pt x="2899" y="6524"/>
                  </a:lnTo>
                  <a:lnTo>
                    <a:pt x="2750" y="6489"/>
                  </a:lnTo>
                  <a:lnTo>
                    <a:pt x="2604" y="6447"/>
                  </a:lnTo>
                  <a:lnTo>
                    <a:pt x="2460" y="6399"/>
                  </a:lnTo>
                  <a:lnTo>
                    <a:pt x="2320" y="6344"/>
                  </a:lnTo>
                  <a:lnTo>
                    <a:pt x="2185" y="6283"/>
                  </a:lnTo>
                  <a:lnTo>
                    <a:pt x="2052" y="6214"/>
                  </a:lnTo>
                  <a:lnTo>
                    <a:pt x="1922" y="6141"/>
                  </a:lnTo>
                  <a:lnTo>
                    <a:pt x="1797" y="6061"/>
                  </a:lnTo>
                  <a:lnTo>
                    <a:pt x="1677" y="5976"/>
                  </a:lnTo>
                  <a:lnTo>
                    <a:pt x="1560" y="5884"/>
                  </a:lnTo>
                  <a:lnTo>
                    <a:pt x="1448" y="5788"/>
                  </a:lnTo>
                  <a:lnTo>
                    <a:pt x="1342" y="5685"/>
                  </a:lnTo>
                  <a:lnTo>
                    <a:pt x="1240" y="5579"/>
                  </a:lnTo>
                  <a:lnTo>
                    <a:pt x="1142" y="5468"/>
                  </a:lnTo>
                  <a:lnTo>
                    <a:pt x="1051" y="5351"/>
                  </a:lnTo>
                  <a:lnTo>
                    <a:pt x="965" y="5231"/>
                  </a:lnTo>
                  <a:lnTo>
                    <a:pt x="885" y="5106"/>
                  </a:lnTo>
                  <a:lnTo>
                    <a:pt x="812" y="4977"/>
                  </a:lnTo>
                  <a:lnTo>
                    <a:pt x="743" y="4844"/>
                  </a:lnTo>
                  <a:lnTo>
                    <a:pt x="682" y="4709"/>
                  </a:lnTo>
                  <a:lnTo>
                    <a:pt x="626" y="4569"/>
                  </a:lnTo>
                  <a:lnTo>
                    <a:pt x="578" y="4426"/>
                  </a:lnTo>
                  <a:lnTo>
                    <a:pt x="536" y="4280"/>
                  </a:lnTo>
                  <a:lnTo>
                    <a:pt x="502" y="4132"/>
                  </a:lnTo>
                  <a:lnTo>
                    <a:pt x="475" y="3980"/>
                  </a:lnTo>
                  <a:lnTo>
                    <a:pt x="455" y="3827"/>
                  </a:lnTo>
                  <a:lnTo>
                    <a:pt x="443" y="3670"/>
                  </a:lnTo>
                  <a:lnTo>
                    <a:pt x="439" y="3513"/>
                  </a:lnTo>
                  <a:lnTo>
                    <a:pt x="443" y="3354"/>
                  </a:lnTo>
                  <a:lnTo>
                    <a:pt x="455" y="3198"/>
                  </a:lnTo>
                  <a:lnTo>
                    <a:pt x="475" y="3044"/>
                  </a:lnTo>
                  <a:lnTo>
                    <a:pt x="502" y="2893"/>
                  </a:lnTo>
                  <a:lnTo>
                    <a:pt x="536" y="2745"/>
                  </a:lnTo>
                  <a:lnTo>
                    <a:pt x="578" y="2598"/>
                  </a:lnTo>
                  <a:lnTo>
                    <a:pt x="626" y="2456"/>
                  </a:lnTo>
                  <a:lnTo>
                    <a:pt x="682" y="2316"/>
                  </a:lnTo>
                  <a:lnTo>
                    <a:pt x="743" y="2180"/>
                  </a:lnTo>
                  <a:lnTo>
                    <a:pt x="812" y="2047"/>
                  </a:lnTo>
                  <a:lnTo>
                    <a:pt x="885" y="1919"/>
                  </a:lnTo>
                  <a:lnTo>
                    <a:pt x="965" y="1794"/>
                  </a:lnTo>
                  <a:lnTo>
                    <a:pt x="1051" y="1674"/>
                  </a:lnTo>
                  <a:lnTo>
                    <a:pt x="1142" y="1557"/>
                  </a:lnTo>
                  <a:lnTo>
                    <a:pt x="1240" y="1446"/>
                  </a:lnTo>
                  <a:lnTo>
                    <a:pt x="1342" y="1340"/>
                  </a:lnTo>
                  <a:lnTo>
                    <a:pt x="1448" y="1237"/>
                  </a:lnTo>
                  <a:lnTo>
                    <a:pt x="1560" y="1141"/>
                  </a:lnTo>
                  <a:lnTo>
                    <a:pt x="1677" y="1049"/>
                  </a:lnTo>
                  <a:lnTo>
                    <a:pt x="1797" y="964"/>
                  </a:lnTo>
                  <a:lnTo>
                    <a:pt x="1922" y="884"/>
                  </a:lnTo>
                  <a:lnTo>
                    <a:pt x="2052" y="810"/>
                  </a:lnTo>
                  <a:lnTo>
                    <a:pt x="2185" y="742"/>
                  </a:lnTo>
                  <a:lnTo>
                    <a:pt x="2320" y="680"/>
                  </a:lnTo>
                  <a:lnTo>
                    <a:pt x="2460" y="625"/>
                  </a:lnTo>
                  <a:lnTo>
                    <a:pt x="2604" y="577"/>
                  </a:lnTo>
                  <a:lnTo>
                    <a:pt x="2750" y="536"/>
                  </a:lnTo>
                  <a:lnTo>
                    <a:pt x="2899" y="501"/>
                  </a:lnTo>
                  <a:lnTo>
                    <a:pt x="3051" y="474"/>
                  </a:lnTo>
                  <a:lnTo>
                    <a:pt x="3205" y="454"/>
                  </a:lnTo>
                  <a:lnTo>
                    <a:pt x="3362" y="443"/>
                  </a:lnTo>
                  <a:lnTo>
                    <a:pt x="3520" y="439"/>
                  </a:lnTo>
                  <a:lnTo>
                    <a:pt x="3678" y="443"/>
                  </a:lnTo>
                  <a:lnTo>
                    <a:pt x="3834" y="454"/>
                  </a:lnTo>
                  <a:lnTo>
                    <a:pt x="3989" y="474"/>
                  </a:lnTo>
                  <a:lnTo>
                    <a:pt x="4140" y="501"/>
                  </a:lnTo>
                  <a:lnTo>
                    <a:pt x="4289" y="536"/>
                  </a:lnTo>
                  <a:lnTo>
                    <a:pt x="4436" y="577"/>
                  </a:lnTo>
                  <a:lnTo>
                    <a:pt x="4579" y="625"/>
                  </a:lnTo>
                  <a:lnTo>
                    <a:pt x="4719" y="680"/>
                  </a:lnTo>
                  <a:lnTo>
                    <a:pt x="4855" y="742"/>
                  </a:lnTo>
                  <a:lnTo>
                    <a:pt x="4988" y="810"/>
                  </a:lnTo>
                  <a:lnTo>
                    <a:pt x="5117" y="884"/>
                  </a:lnTo>
                  <a:lnTo>
                    <a:pt x="5242" y="964"/>
                  </a:lnTo>
                  <a:lnTo>
                    <a:pt x="5362" y="1049"/>
                  </a:lnTo>
                  <a:lnTo>
                    <a:pt x="5479" y="1141"/>
                  </a:lnTo>
                  <a:lnTo>
                    <a:pt x="5591" y="1237"/>
                  </a:lnTo>
                  <a:lnTo>
                    <a:pt x="5698" y="1340"/>
                  </a:lnTo>
                  <a:lnTo>
                    <a:pt x="5800" y="1446"/>
                  </a:lnTo>
                  <a:lnTo>
                    <a:pt x="5897" y="1557"/>
                  </a:lnTo>
                  <a:lnTo>
                    <a:pt x="5988" y="1674"/>
                  </a:lnTo>
                  <a:lnTo>
                    <a:pt x="6075" y="1794"/>
                  </a:lnTo>
                  <a:lnTo>
                    <a:pt x="6154" y="1919"/>
                  </a:lnTo>
                  <a:lnTo>
                    <a:pt x="6228" y="2047"/>
                  </a:lnTo>
                  <a:lnTo>
                    <a:pt x="6297" y="2180"/>
                  </a:lnTo>
                  <a:lnTo>
                    <a:pt x="6358" y="2316"/>
                  </a:lnTo>
                  <a:lnTo>
                    <a:pt x="6414" y="2456"/>
                  </a:lnTo>
                  <a:lnTo>
                    <a:pt x="6462" y="2598"/>
                  </a:lnTo>
                  <a:lnTo>
                    <a:pt x="6503" y="2745"/>
                  </a:lnTo>
                  <a:lnTo>
                    <a:pt x="6538" y="2893"/>
                  </a:lnTo>
                  <a:lnTo>
                    <a:pt x="6565" y="3044"/>
                  </a:lnTo>
                  <a:lnTo>
                    <a:pt x="6585" y="3198"/>
                  </a:lnTo>
                  <a:lnTo>
                    <a:pt x="6597" y="3354"/>
                  </a:lnTo>
                  <a:lnTo>
                    <a:pt x="6601" y="3513"/>
                  </a:lnTo>
                  <a:lnTo>
                    <a:pt x="6597" y="3670"/>
                  </a:lnTo>
                  <a:lnTo>
                    <a:pt x="6585" y="3827"/>
                  </a:lnTo>
                  <a:lnTo>
                    <a:pt x="6565" y="3980"/>
                  </a:lnTo>
                  <a:lnTo>
                    <a:pt x="6538" y="4132"/>
                  </a:lnTo>
                  <a:lnTo>
                    <a:pt x="6503" y="4280"/>
                  </a:lnTo>
                  <a:lnTo>
                    <a:pt x="6462" y="4426"/>
                  </a:lnTo>
                  <a:lnTo>
                    <a:pt x="6414" y="4569"/>
                  </a:lnTo>
                  <a:lnTo>
                    <a:pt x="6358" y="4709"/>
                  </a:lnTo>
                  <a:lnTo>
                    <a:pt x="6297" y="4844"/>
                  </a:lnTo>
                  <a:lnTo>
                    <a:pt x="6228" y="4977"/>
                  </a:lnTo>
                  <a:lnTo>
                    <a:pt x="6154" y="5106"/>
                  </a:lnTo>
                  <a:lnTo>
                    <a:pt x="6075" y="5231"/>
                  </a:lnTo>
                  <a:lnTo>
                    <a:pt x="5988" y="5351"/>
                  </a:lnTo>
                  <a:lnTo>
                    <a:pt x="5897" y="5468"/>
                  </a:lnTo>
                  <a:lnTo>
                    <a:pt x="5800" y="5579"/>
                  </a:lnTo>
                  <a:lnTo>
                    <a:pt x="5698" y="5685"/>
                  </a:lnTo>
                  <a:lnTo>
                    <a:pt x="5591" y="5788"/>
                  </a:lnTo>
                  <a:lnTo>
                    <a:pt x="5479" y="5884"/>
                  </a:lnTo>
                  <a:lnTo>
                    <a:pt x="5362" y="5976"/>
                  </a:lnTo>
                  <a:lnTo>
                    <a:pt x="5242" y="6061"/>
                  </a:lnTo>
                  <a:lnTo>
                    <a:pt x="5117" y="6141"/>
                  </a:lnTo>
                  <a:lnTo>
                    <a:pt x="4988" y="6214"/>
                  </a:lnTo>
                  <a:lnTo>
                    <a:pt x="4855" y="6283"/>
                  </a:lnTo>
                  <a:lnTo>
                    <a:pt x="4719" y="6344"/>
                  </a:lnTo>
                  <a:lnTo>
                    <a:pt x="4579" y="6399"/>
                  </a:lnTo>
                  <a:lnTo>
                    <a:pt x="4436" y="6447"/>
                  </a:lnTo>
                  <a:lnTo>
                    <a:pt x="4289" y="6489"/>
                  </a:lnTo>
                  <a:lnTo>
                    <a:pt x="4140" y="6524"/>
                  </a:lnTo>
                  <a:lnTo>
                    <a:pt x="3989" y="6551"/>
                  </a:lnTo>
                  <a:lnTo>
                    <a:pt x="3834" y="6570"/>
                  </a:lnTo>
                  <a:lnTo>
                    <a:pt x="3678" y="6582"/>
                  </a:lnTo>
                  <a:lnTo>
                    <a:pt x="3520" y="6586"/>
                  </a:lnTo>
                  <a:close/>
                  <a:moveTo>
                    <a:pt x="3520" y="0"/>
                  </a:moveTo>
                  <a:lnTo>
                    <a:pt x="3338" y="5"/>
                  </a:lnTo>
                  <a:lnTo>
                    <a:pt x="3160" y="18"/>
                  </a:lnTo>
                  <a:lnTo>
                    <a:pt x="2984" y="40"/>
                  </a:lnTo>
                  <a:lnTo>
                    <a:pt x="2810" y="71"/>
                  </a:lnTo>
                  <a:lnTo>
                    <a:pt x="2640" y="110"/>
                  </a:lnTo>
                  <a:lnTo>
                    <a:pt x="2473" y="157"/>
                  </a:lnTo>
                  <a:lnTo>
                    <a:pt x="2309" y="213"/>
                  </a:lnTo>
                  <a:lnTo>
                    <a:pt x="2149" y="276"/>
                  </a:lnTo>
                  <a:lnTo>
                    <a:pt x="1993" y="346"/>
                  </a:lnTo>
                  <a:lnTo>
                    <a:pt x="1842" y="424"/>
                  </a:lnTo>
                  <a:lnTo>
                    <a:pt x="1695" y="508"/>
                  </a:lnTo>
                  <a:lnTo>
                    <a:pt x="1552" y="600"/>
                  </a:lnTo>
                  <a:lnTo>
                    <a:pt x="1414" y="697"/>
                  </a:lnTo>
                  <a:lnTo>
                    <a:pt x="1280" y="802"/>
                  </a:lnTo>
                  <a:lnTo>
                    <a:pt x="1153" y="912"/>
                  </a:lnTo>
                  <a:lnTo>
                    <a:pt x="1031" y="1028"/>
                  </a:lnTo>
                  <a:lnTo>
                    <a:pt x="914" y="1151"/>
                  </a:lnTo>
                  <a:lnTo>
                    <a:pt x="803" y="1278"/>
                  </a:lnTo>
                  <a:lnTo>
                    <a:pt x="699" y="1411"/>
                  </a:lnTo>
                  <a:lnTo>
                    <a:pt x="600" y="1548"/>
                  </a:lnTo>
                  <a:lnTo>
                    <a:pt x="509" y="1691"/>
                  </a:lnTo>
                  <a:lnTo>
                    <a:pt x="424" y="1838"/>
                  </a:lnTo>
                  <a:lnTo>
                    <a:pt x="347" y="1990"/>
                  </a:lnTo>
                  <a:lnTo>
                    <a:pt x="276" y="2145"/>
                  </a:lnTo>
                  <a:lnTo>
                    <a:pt x="213" y="2305"/>
                  </a:lnTo>
                  <a:lnTo>
                    <a:pt x="158" y="2468"/>
                  </a:lnTo>
                  <a:lnTo>
                    <a:pt x="110" y="2634"/>
                  </a:lnTo>
                  <a:lnTo>
                    <a:pt x="71" y="2805"/>
                  </a:lnTo>
                  <a:lnTo>
                    <a:pt x="40" y="2978"/>
                  </a:lnTo>
                  <a:lnTo>
                    <a:pt x="18" y="3153"/>
                  </a:lnTo>
                  <a:lnTo>
                    <a:pt x="4" y="3332"/>
                  </a:lnTo>
                  <a:lnTo>
                    <a:pt x="0" y="3513"/>
                  </a:lnTo>
                  <a:lnTo>
                    <a:pt x="4" y="3693"/>
                  </a:lnTo>
                  <a:lnTo>
                    <a:pt x="18" y="3872"/>
                  </a:lnTo>
                  <a:lnTo>
                    <a:pt x="40" y="4047"/>
                  </a:lnTo>
                  <a:lnTo>
                    <a:pt x="71" y="4220"/>
                  </a:lnTo>
                  <a:lnTo>
                    <a:pt x="110" y="4390"/>
                  </a:lnTo>
                  <a:lnTo>
                    <a:pt x="158" y="4556"/>
                  </a:lnTo>
                  <a:lnTo>
                    <a:pt x="213" y="4720"/>
                  </a:lnTo>
                  <a:lnTo>
                    <a:pt x="276" y="4880"/>
                  </a:lnTo>
                  <a:lnTo>
                    <a:pt x="347" y="5035"/>
                  </a:lnTo>
                  <a:lnTo>
                    <a:pt x="424" y="5187"/>
                  </a:lnTo>
                  <a:lnTo>
                    <a:pt x="509" y="5333"/>
                  </a:lnTo>
                  <a:lnTo>
                    <a:pt x="600" y="5476"/>
                  </a:lnTo>
                  <a:lnTo>
                    <a:pt x="699" y="5614"/>
                  </a:lnTo>
                  <a:lnTo>
                    <a:pt x="803" y="5747"/>
                  </a:lnTo>
                  <a:lnTo>
                    <a:pt x="914" y="5874"/>
                  </a:lnTo>
                  <a:lnTo>
                    <a:pt x="1031" y="5996"/>
                  </a:lnTo>
                  <a:lnTo>
                    <a:pt x="1153" y="6112"/>
                  </a:lnTo>
                  <a:lnTo>
                    <a:pt x="1280" y="6222"/>
                  </a:lnTo>
                  <a:lnTo>
                    <a:pt x="1414" y="6327"/>
                  </a:lnTo>
                  <a:lnTo>
                    <a:pt x="1552" y="6425"/>
                  </a:lnTo>
                  <a:lnTo>
                    <a:pt x="1695" y="6517"/>
                  </a:lnTo>
                  <a:lnTo>
                    <a:pt x="1842" y="6601"/>
                  </a:lnTo>
                  <a:lnTo>
                    <a:pt x="1993" y="6678"/>
                  </a:lnTo>
                  <a:lnTo>
                    <a:pt x="2149" y="6748"/>
                  </a:lnTo>
                  <a:lnTo>
                    <a:pt x="2309" y="6812"/>
                  </a:lnTo>
                  <a:lnTo>
                    <a:pt x="2473" y="6867"/>
                  </a:lnTo>
                  <a:lnTo>
                    <a:pt x="2640" y="6914"/>
                  </a:lnTo>
                  <a:lnTo>
                    <a:pt x="2810" y="6953"/>
                  </a:lnTo>
                  <a:lnTo>
                    <a:pt x="2984" y="6984"/>
                  </a:lnTo>
                  <a:lnTo>
                    <a:pt x="3160" y="7006"/>
                  </a:lnTo>
                  <a:lnTo>
                    <a:pt x="3338" y="7020"/>
                  </a:lnTo>
                  <a:lnTo>
                    <a:pt x="3520" y="7025"/>
                  </a:lnTo>
                  <a:lnTo>
                    <a:pt x="3702" y="7020"/>
                  </a:lnTo>
                  <a:lnTo>
                    <a:pt x="3880" y="7006"/>
                  </a:lnTo>
                  <a:lnTo>
                    <a:pt x="4056" y="6984"/>
                  </a:lnTo>
                  <a:lnTo>
                    <a:pt x="4230" y="6953"/>
                  </a:lnTo>
                  <a:lnTo>
                    <a:pt x="4400" y="6914"/>
                  </a:lnTo>
                  <a:lnTo>
                    <a:pt x="4567" y="6867"/>
                  </a:lnTo>
                  <a:lnTo>
                    <a:pt x="4731" y="6812"/>
                  </a:lnTo>
                  <a:lnTo>
                    <a:pt x="4891" y="6748"/>
                  </a:lnTo>
                  <a:lnTo>
                    <a:pt x="5047" y="6678"/>
                  </a:lnTo>
                  <a:lnTo>
                    <a:pt x="5197" y="6601"/>
                  </a:lnTo>
                  <a:lnTo>
                    <a:pt x="5345" y="6517"/>
                  </a:lnTo>
                  <a:lnTo>
                    <a:pt x="5488" y="6425"/>
                  </a:lnTo>
                  <a:lnTo>
                    <a:pt x="5626" y="6327"/>
                  </a:lnTo>
                  <a:lnTo>
                    <a:pt x="5759" y="6222"/>
                  </a:lnTo>
                  <a:lnTo>
                    <a:pt x="5886" y="6112"/>
                  </a:lnTo>
                  <a:lnTo>
                    <a:pt x="6009" y="5996"/>
                  </a:lnTo>
                  <a:lnTo>
                    <a:pt x="6126" y="5874"/>
                  </a:lnTo>
                  <a:lnTo>
                    <a:pt x="6237" y="5747"/>
                  </a:lnTo>
                  <a:lnTo>
                    <a:pt x="6341" y="5614"/>
                  </a:lnTo>
                  <a:lnTo>
                    <a:pt x="6439" y="5476"/>
                  </a:lnTo>
                  <a:lnTo>
                    <a:pt x="6531" y="5333"/>
                  </a:lnTo>
                  <a:lnTo>
                    <a:pt x="6616" y="5187"/>
                  </a:lnTo>
                  <a:lnTo>
                    <a:pt x="6693" y="5035"/>
                  </a:lnTo>
                  <a:lnTo>
                    <a:pt x="6764" y="4880"/>
                  </a:lnTo>
                  <a:lnTo>
                    <a:pt x="6827" y="4720"/>
                  </a:lnTo>
                  <a:lnTo>
                    <a:pt x="6882" y="4556"/>
                  </a:lnTo>
                  <a:lnTo>
                    <a:pt x="6930" y="4390"/>
                  </a:lnTo>
                  <a:lnTo>
                    <a:pt x="6969" y="4220"/>
                  </a:lnTo>
                  <a:lnTo>
                    <a:pt x="7000" y="4047"/>
                  </a:lnTo>
                  <a:lnTo>
                    <a:pt x="7022" y="3872"/>
                  </a:lnTo>
                  <a:lnTo>
                    <a:pt x="7036" y="3693"/>
                  </a:lnTo>
                  <a:lnTo>
                    <a:pt x="7040" y="3513"/>
                  </a:lnTo>
                  <a:lnTo>
                    <a:pt x="7036" y="3332"/>
                  </a:lnTo>
                  <a:lnTo>
                    <a:pt x="7022" y="3153"/>
                  </a:lnTo>
                  <a:lnTo>
                    <a:pt x="7000" y="2978"/>
                  </a:lnTo>
                  <a:lnTo>
                    <a:pt x="6969" y="2805"/>
                  </a:lnTo>
                  <a:lnTo>
                    <a:pt x="6930" y="2634"/>
                  </a:lnTo>
                  <a:lnTo>
                    <a:pt x="6882" y="2468"/>
                  </a:lnTo>
                  <a:lnTo>
                    <a:pt x="6827" y="2305"/>
                  </a:lnTo>
                  <a:lnTo>
                    <a:pt x="6764" y="2145"/>
                  </a:lnTo>
                  <a:lnTo>
                    <a:pt x="6693" y="1990"/>
                  </a:lnTo>
                  <a:lnTo>
                    <a:pt x="6616" y="1838"/>
                  </a:lnTo>
                  <a:lnTo>
                    <a:pt x="6531" y="1691"/>
                  </a:lnTo>
                  <a:lnTo>
                    <a:pt x="6439" y="1548"/>
                  </a:lnTo>
                  <a:lnTo>
                    <a:pt x="6341" y="1411"/>
                  </a:lnTo>
                  <a:lnTo>
                    <a:pt x="6237" y="1278"/>
                  </a:lnTo>
                  <a:lnTo>
                    <a:pt x="6126" y="1151"/>
                  </a:lnTo>
                  <a:lnTo>
                    <a:pt x="6009" y="1028"/>
                  </a:lnTo>
                  <a:lnTo>
                    <a:pt x="5886" y="912"/>
                  </a:lnTo>
                  <a:lnTo>
                    <a:pt x="5759" y="802"/>
                  </a:lnTo>
                  <a:lnTo>
                    <a:pt x="5626" y="697"/>
                  </a:lnTo>
                  <a:lnTo>
                    <a:pt x="5488" y="600"/>
                  </a:lnTo>
                  <a:lnTo>
                    <a:pt x="5345" y="508"/>
                  </a:lnTo>
                  <a:lnTo>
                    <a:pt x="5197" y="424"/>
                  </a:lnTo>
                  <a:lnTo>
                    <a:pt x="5047" y="346"/>
                  </a:lnTo>
                  <a:lnTo>
                    <a:pt x="4891" y="276"/>
                  </a:lnTo>
                  <a:lnTo>
                    <a:pt x="4731" y="213"/>
                  </a:lnTo>
                  <a:lnTo>
                    <a:pt x="4567" y="157"/>
                  </a:lnTo>
                  <a:lnTo>
                    <a:pt x="4400" y="110"/>
                  </a:lnTo>
                  <a:lnTo>
                    <a:pt x="4230" y="71"/>
                  </a:lnTo>
                  <a:lnTo>
                    <a:pt x="4056" y="40"/>
                  </a:lnTo>
                  <a:lnTo>
                    <a:pt x="3880" y="18"/>
                  </a:lnTo>
                  <a:lnTo>
                    <a:pt x="3702" y="5"/>
                  </a:lnTo>
                  <a:lnTo>
                    <a:pt x="352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sp>
          <p:nvSpPr>
            <p:cNvPr id="38" name="Freeform 76"/>
            <p:cNvSpPr>
              <a:spLocks noEditPoints="1"/>
            </p:cNvSpPr>
            <p:nvPr/>
          </p:nvSpPr>
          <p:spPr bwMode="auto">
            <a:xfrm>
              <a:off x="4852988" y="2378076"/>
              <a:ext cx="173038" cy="171450"/>
            </a:xfrm>
            <a:custGeom>
              <a:avLst/>
              <a:gdLst>
                <a:gd name="T0" fmla="*/ 1708 w 4023"/>
                <a:gd name="T1" fmla="*/ 3482 h 4015"/>
                <a:gd name="T2" fmla="*/ 1358 w 4023"/>
                <a:gd name="T3" fmla="*/ 3364 h 4015"/>
                <a:gd name="T4" fmla="*/ 1052 w 4023"/>
                <a:gd name="T5" fmla="*/ 3169 h 4015"/>
                <a:gd name="T6" fmla="*/ 803 w 4023"/>
                <a:gd name="T7" fmla="*/ 2908 h 4015"/>
                <a:gd name="T8" fmla="*/ 621 w 4023"/>
                <a:gd name="T9" fmla="*/ 2593 h 4015"/>
                <a:gd name="T10" fmla="*/ 521 w 4023"/>
                <a:gd name="T11" fmla="*/ 2236 h 4015"/>
                <a:gd name="T12" fmla="*/ 511 w 4023"/>
                <a:gd name="T13" fmla="*/ 1853 h 4015"/>
                <a:gd name="T14" fmla="*/ 595 w 4023"/>
                <a:gd name="T15" fmla="*/ 1490 h 4015"/>
                <a:gd name="T16" fmla="*/ 761 w 4023"/>
                <a:gd name="T17" fmla="*/ 1165 h 4015"/>
                <a:gd name="T18" fmla="*/ 998 w 4023"/>
                <a:gd name="T19" fmla="*/ 893 h 4015"/>
                <a:gd name="T20" fmla="*/ 1293 w 4023"/>
                <a:gd name="T21" fmla="*/ 684 h 4015"/>
                <a:gd name="T22" fmla="*/ 1635 w 4023"/>
                <a:gd name="T23" fmla="*/ 549 h 4015"/>
                <a:gd name="T24" fmla="*/ 2012 w 4023"/>
                <a:gd name="T25" fmla="*/ 502 h 4015"/>
                <a:gd name="T26" fmla="*/ 2389 w 4023"/>
                <a:gd name="T27" fmla="*/ 549 h 4015"/>
                <a:gd name="T28" fmla="*/ 2731 w 4023"/>
                <a:gd name="T29" fmla="*/ 684 h 4015"/>
                <a:gd name="T30" fmla="*/ 3026 w 4023"/>
                <a:gd name="T31" fmla="*/ 893 h 4015"/>
                <a:gd name="T32" fmla="*/ 3263 w 4023"/>
                <a:gd name="T33" fmla="*/ 1165 h 4015"/>
                <a:gd name="T34" fmla="*/ 3429 w 4023"/>
                <a:gd name="T35" fmla="*/ 1490 h 4015"/>
                <a:gd name="T36" fmla="*/ 3513 w 4023"/>
                <a:gd name="T37" fmla="*/ 1853 h 4015"/>
                <a:gd name="T38" fmla="*/ 3503 w 4023"/>
                <a:gd name="T39" fmla="*/ 2236 h 4015"/>
                <a:gd name="T40" fmla="*/ 3402 w 4023"/>
                <a:gd name="T41" fmla="*/ 2593 h 4015"/>
                <a:gd name="T42" fmla="*/ 3221 w 4023"/>
                <a:gd name="T43" fmla="*/ 2908 h 4015"/>
                <a:gd name="T44" fmla="*/ 2971 w 4023"/>
                <a:gd name="T45" fmla="*/ 3169 h 4015"/>
                <a:gd name="T46" fmla="*/ 2665 w 4023"/>
                <a:gd name="T47" fmla="*/ 3364 h 4015"/>
                <a:gd name="T48" fmla="*/ 2316 w 4023"/>
                <a:gd name="T49" fmla="*/ 3482 h 4015"/>
                <a:gd name="T50" fmla="*/ 2012 w 4023"/>
                <a:gd name="T51" fmla="*/ 0 h 4015"/>
                <a:gd name="T52" fmla="*/ 1509 w 4023"/>
                <a:gd name="T53" fmla="*/ 63 h 4015"/>
                <a:gd name="T54" fmla="*/ 1053 w 4023"/>
                <a:gd name="T55" fmla="*/ 242 h 4015"/>
                <a:gd name="T56" fmla="*/ 659 w 4023"/>
                <a:gd name="T57" fmla="*/ 521 h 4015"/>
                <a:gd name="T58" fmla="*/ 344 w 4023"/>
                <a:gd name="T59" fmla="*/ 884 h 4015"/>
                <a:gd name="T60" fmla="*/ 122 w 4023"/>
                <a:gd name="T61" fmla="*/ 1317 h 4015"/>
                <a:gd name="T62" fmla="*/ 11 w 4023"/>
                <a:gd name="T63" fmla="*/ 1802 h 4015"/>
                <a:gd name="T64" fmla="*/ 23 w 4023"/>
                <a:gd name="T65" fmla="*/ 2313 h 4015"/>
                <a:gd name="T66" fmla="*/ 159 w 4023"/>
                <a:gd name="T67" fmla="*/ 2788 h 4015"/>
                <a:gd name="T68" fmla="*/ 399 w 4023"/>
                <a:gd name="T69" fmla="*/ 3209 h 4015"/>
                <a:gd name="T70" fmla="*/ 732 w 4023"/>
                <a:gd name="T71" fmla="*/ 3556 h 4015"/>
                <a:gd name="T72" fmla="*/ 1139 w 4023"/>
                <a:gd name="T73" fmla="*/ 3817 h 4015"/>
                <a:gd name="T74" fmla="*/ 1606 w 4023"/>
                <a:gd name="T75" fmla="*/ 3974 h 4015"/>
                <a:gd name="T76" fmla="*/ 2115 w 4023"/>
                <a:gd name="T77" fmla="*/ 4012 h 4015"/>
                <a:gd name="T78" fmla="*/ 2610 w 4023"/>
                <a:gd name="T79" fmla="*/ 3925 h 4015"/>
                <a:gd name="T80" fmla="*/ 3055 w 4023"/>
                <a:gd name="T81" fmla="*/ 3724 h 4015"/>
                <a:gd name="T82" fmla="*/ 3435 w 4023"/>
                <a:gd name="T83" fmla="*/ 3427 h 4015"/>
                <a:gd name="T84" fmla="*/ 3733 w 4023"/>
                <a:gd name="T85" fmla="*/ 3048 h 4015"/>
                <a:gd name="T86" fmla="*/ 3933 w 4023"/>
                <a:gd name="T87" fmla="*/ 2605 h 4015"/>
                <a:gd name="T88" fmla="*/ 4021 w 4023"/>
                <a:gd name="T89" fmla="*/ 2111 h 4015"/>
                <a:gd name="T90" fmla="*/ 3983 w 4023"/>
                <a:gd name="T91" fmla="*/ 1603 h 4015"/>
                <a:gd name="T92" fmla="*/ 3825 w 4023"/>
                <a:gd name="T93" fmla="*/ 1137 h 4015"/>
                <a:gd name="T94" fmla="*/ 3565 w 4023"/>
                <a:gd name="T95" fmla="*/ 731 h 4015"/>
                <a:gd name="T96" fmla="*/ 3216 w 4023"/>
                <a:gd name="T97" fmla="*/ 399 h 4015"/>
                <a:gd name="T98" fmla="*/ 2795 w 4023"/>
                <a:gd name="T99" fmla="*/ 158 h 4015"/>
                <a:gd name="T100" fmla="*/ 2318 w 4023"/>
                <a:gd name="T101" fmla="*/ 23 h 40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023" h="4015">
                  <a:moveTo>
                    <a:pt x="2012" y="3513"/>
                  </a:moveTo>
                  <a:lnTo>
                    <a:pt x="1934" y="3511"/>
                  </a:lnTo>
                  <a:lnTo>
                    <a:pt x="1858" y="3505"/>
                  </a:lnTo>
                  <a:lnTo>
                    <a:pt x="1782" y="3495"/>
                  </a:lnTo>
                  <a:lnTo>
                    <a:pt x="1708" y="3482"/>
                  </a:lnTo>
                  <a:lnTo>
                    <a:pt x="1635" y="3465"/>
                  </a:lnTo>
                  <a:lnTo>
                    <a:pt x="1564" y="3445"/>
                  </a:lnTo>
                  <a:lnTo>
                    <a:pt x="1493" y="3422"/>
                  </a:lnTo>
                  <a:lnTo>
                    <a:pt x="1425" y="3395"/>
                  </a:lnTo>
                  <a:lnTo>
                    <a:pt x="1358" y="3364"/>
                  </a:lnTo>
                  <a:lnTo>
                    <a:pt x="1293" y="3331"/>
                  </a:lnTo>
                  <a:lnTo>
                    <a:pt x="1230" y="3294"/>
                  </a:lnTo>
                  <a:lnTo>
                    <a:pt x="1169" y="3255"/>
                  </a:lnTo>
                  <a:lnTo>
                    <a:pt x="1109" y="3213"/>
                  </a:lnTo>
                  <a:lnTo>
                    <a:pt x="1052" y="3169"/>
                  </a:lnTo>
                  <a:lnTo>
                    <a:pt x="998" y="3122"/>
                  </a:lnTo>
                  <a:lnTo>
                    <a:pt x="945" y="3071"/>
                  </a:lnTo>
                  <a:lnTo>
                    <a:pt x="895" y="3019"/>
                  </a:lnTo>
                  <a:lnTo>
                    <a:pt x="848" y="2965"/>
                  </a:lnTo>
                  <a:lnTo>
                    <a:pt x="803" y="2908"/>
                  </a:lnTo>
                  <a:lnTo>
                    <a:pt x="761" y="2849"/>
                  </a:lnTo>
                  <a:lnTo>
                    <a:pt x="722" y="2787"/>
                  </a:lnTo>
                  <a:lnTo>
                    <a:pt x="686" y="2725"/>
                  </a:lnTo>
                  <a:lnTo>
                    <a:pt x="651" y="2660"/>
                  </a:lnTo>
                  <a:lnTo>
                    <a:pt x="621" y="2593"/>
                  </a:lnTo>
                  <a:lnTo>
                    <a:pt x="595" y="2524"/>
                  </a:lnTo>
                  <a:lnTo>
                    <a:pt x="571" y="2455"/>
                  </a:lnTo>
                  <a:lnTo>
                    <a:pt x="551" y="2383"/>
                  </a:lnTo>
                  <a:lnTo>
                    <a:pt x="534" y="2311"/>
                  </a:lnTo>
                  <a:lnTo>
                    <a:pt x="521" y="2236"/>
                  </a:lnTo>
                  <a:lnTo>
                    <a:pt x="511" y="2161"/>
                  </a:lnTo>
                  <a:lnTo>
                    <a:pt x="505" y="2085"/>
                  </a:lnTo>
                  <a:lnTo>
                    <a:pt x="504" y="2008"/>
                  </a:lnTo>
                  <a:lnTo>
                    <a:pt x="505" y="1930"/>
                  </a:lnTo>
                  <a:lnTo>
                    <a:pt x="511" y="1853"/>
                  </a:lnTo>
                  <a:lnTo>
                    <a:pt x="521" y="1778"/>
                  </a:lnTo>
                  <a:lnTo>
                    <a:pt x="534" y="1704"/>
                  </a:lnTo>
                  <a:lnTo>
                    <a:pt x="551" y="1631"/>
                  </a:lnTo>
                  <a:lnTo>
                    <a:pt x="571" y="1560"/>
                  </a:lnTo>
                  <a:lnTo>
                    <a:pt x="595" y="1490"/>
                  </a:lnTo>
                  <a:lnTo>
                    <a:pt x="621" y="1421"/>
                  </a:lnTo>
                  <a:lnTo>
                    <a:pt x="651" y="1355"/>
                  </a:lnTo>
                  <a:lnTo>
                    <a:pt x="686" y="1290"/>
                  </a:lnTo>
                  <a:lnTo>
                    <a:pt x="722" y="1227"/>
                  </a:lnTo>
                  <a:lnTo>
                    <a:pt x="761" y="1165"/>
                  </a:lnTo>
                  <a:lnTo>
                    <a:pt x="803" y="1107"/>
                  </a:lnTo>
                  <a:lnTo>
                    <a:pt x="848" y="1050"/>
                  </a:lnTo>
                  <a:lnTo>
                    <a:pt x="895" y="995"/>
                  </a:lnTo>
                  <a:lnTo>
                    <a:pt x="945" y="943"/>
                  </a:lnTo>
                  <a:lnTo>
                    <a:pt x="998" y="893"/>
                  </a:lnTo>
                  <a:lnTo>
                    <a:pt x="1052" y="845"/>
                  </a:lnTo>
                  <a:lnTo>
                    <a:pt x="1109" y="801"/>
                  </a:lnTo>
                  <a:lnTo>
                    <a:pt x="1169" y="759"/>
                  </a:lnTo>
                  <a:lnTo>
                    <a:pt x="1230" y="720"/>
                  </a:lnTo>
                  <a:lnTo>
                    <a:pt x="1293" y="684"/>
                  </a:lnTo>
                  <a:lnTo>
                    <a:pt x="1358" y="651"/>
                  </a:lnTo>
                  <a:lnTo>
                    <a:pt x="1425" y="620"/>
                  </a:lnTo>
                  <a:lnTo>
                    <a:pt x="1493" y="593"/>
                  </a:lnTo>
                  <a:lnTo>
                    <a:pt x="1564" y="569"/>
                  </a:lnTo>
                  <a:lnTo>
                    <a:pt x="1635" y="549"/>
                  </a:lnTo>
                  <a:lnTo>
                    <a:pt x="1708" y="532"/>
                  </a:lnTo>
                  <a:lnTo>
                    <a:pt x="1782" y="519"/>
                  </a:lnTo>
                  <a:lnTo>
                    <a:pt x="1858" y="510"/>
                  </a:lnTo>
                  <a:lnTo>
                    <a:pt x="1934" y="504"/>
                  </a:lnTo>
                  <a:lnTo>
                    <a:pt x="2012" y="502"/>
                  </a:lnTo>
                  <a:lnTo>
                    <a:pt x="2090" y="504"/>
                  </a:lnTo>
                  <a:lnTo>
                    <a:pt x="2166" y="510"/>
                  </a:lnTo>
                  <a:lnTo>
                    <a:pt x="2242" y="519"/>
                  </a:lnTo>
                  <a:lnTo>
                    <a:pt x="2316" y="532"/>
                  </a:lnTo>
                  <a:lnTo>
                    <a:pt x="2389" y="549"/>
                  </a:lnTo>
                  <a:lnTo>
                    <a:pt x="2460" y="569"/>
                  </a:lnTo>
                  <a:lnTo>
                    <a:pt x="2531" y="593"/>
                  </a:lnTo>
                  <a:lnTo>
                    <a:pt x="2599" y="620"/>
                  </a:lnTo>
                  <a:lnTo>
                    <a:pt x="2665" y="651"/>
                  </a:lnTo>
                  <a:lnTo>
                    <a:pt x="2731" y="684"/>
                  </a:lnTo>
                  <a:lnTo>
                    <a:pt x="2794" y="720"/>
                  </a:lnTo>
                  <a:lnTo>
                    <a:pt x="2855" y="759"/>
                  </a:lnTo>
                  <a:lnTo>
                    <a:pt x="2915" y="801"/>
                  </a:lnTo>
                  <a:lnTo>
                    <a:pt x="2971" y="845"/>
                  </a:lnTo>
                  <a:lnTo>
                    <a:pt x="3026" y="893"/>
                  </a:lnTo>
                  <a:lnTo>
                    <a:pt x="3079" y="943"/>
                  </a:lnTo>
                  <a:lnTo>
                    <a:pt x="3129" y="995"/>
                  </a:lnTo>
                  <a:lnTo>
                    <a:pt x="3176" y="1050"/>
                  </a:lnTo>
                  <a:lnTo>
                    <a:pt x="3221" y="1107"/>
                  </a:lnTo>
                  <a:lnTo>
                    <a:pt x="3263" y="1165"/>
                  </a:lnTo>
                  <a:lnTo>
                    <a:pt x="3302" y="1227"/>
                  </a:lnTo>
                  <a:lnTo>
                    <a:pt x="3338" y="1290"/>
                  </a:lnTo>
                  <a:lnTo>
                    <a:pt x="3372" y="1355"/>
                  </a:lnTo>
                  <a:lnTo>
                    <a:pt x="3402" y="1421"/>
                  </a:lnTo>
                  <a:lnTo>
                    <a:pt x="3429" y="1490"/>
                  </a:lnTo>
                  <a:lnTo>
                    <a:pt x="3453" y="1560"/>
                  </a:lnTo>
                  <a:lnTo>
                    <a:pt x="3473" y="1631"/>
                  </a:lnTo>
                  <a:lnTo>
                    <a:pt x="3490" y="1704"/>
                  </a:lnTo>
                  <a:lnTo>
                    <a:pt x="3503" y="1778"/>
                  </a:lnTo>
                  <a:lnTo>
                    <a:pt x="3513" y="1853"/>
                  </a:lnTo>
                  <a:lnTo>
                    <a:pt x="3518" y="1930"/>
                  </a:lnTo>
                  <a:lnTo>
                    <a:pt x="3520" y="2008"/>
                  </a:lnTo>
                  <a:lnTo>
                    <a:pt x="3518" y="2085"/>
                  </a:lnTo>
                  <a:lnTo>
                    <a:pt x="3513" y="2161"/>
                  </a:lnTo>
                  <a:lnTo>
                    <a:pt x="3503" y="2236"/>
                  </a:lnTo>
                  <a:lnTo>
                    <a:pt x="3490" y="2311"/>
                  </a:lnTo>
                  <a:lnTo>
                    <a:pt x="3473" y="2383"/>
                  </a:lnTo>
                  <a:lnTo>
                    <a:pt x="3453" y="2455"/>
                  </a:lnTo>
                  <a:lnTo>
                    <a:pt x="3429" y="2524"/>
                  </a:lnTo>
                  <a:lnTo>
                    <a:pt x="3402" y="2593"/>
                  </a:lnTo>
                  <a:lnTo>
                    <a:pt x="3372" y="2660"/>
                  </a:lnTo>
                  <a:lnTo>
                    <a:pt x="3338" y="2725"/>
                  </a:lnTo>
                  <a:lnTo>
                    <a:pt x="3302" y="2787"/>
                  </a:lnTo>
                  <a:lnTo>
                    <a:pt x="3263" y="2849"/>
                  </a:lnTo>
                  <a:lnTo>
                    <a:pt x="3221" y="2908"/>
                  </a:lnTo>
                  <a:lnTo>
                    <a:pt x="3176" y="2965"/>
                  </a:lnTo>
                  <a:lnTo>
                    <a:pt x="3129" y="3019"/>
                  </a:lnTo>
                  <a:lnTo>
                    <a:pt x="3079" y="3071"/>
                  </a:lnTo>
                  <a:lnTo>
                    <a:pt x="3026" y="3122"/>
                  </a:lnTo>
                  <a:lnTo>
                    <a:pt x="2971" y="3169"/>
                  </a:lnTo>
                  <a:lnTo>
                    <a:pt x="2915" y="3213"/>
                  </a:lnTo>
                  <a:lnTo>
                    <a:pt x="2855" y="3255"/>
                  </a:lnTo>
                  <a:lnTo>
                    <a:pt x="2794" y="3294"/>
                  </a:lnTo>
                  <a:lnTo>
                    <a:pt x="2731" y="3331"/>
                  </a:lnTo>
                  <a:lnTo>
                    <a:pt x="2665" y="3364"/>
                  </a:lnTo>
                  <a:lnTo>
                    <a:pt x="2599" y="3395"/>
                  </a:lnTo>
                  <a:lnTo>
                    <a:pt x="2531" y="3422"/>
                  </a:lnTo>
                  <a:lnTo>
                    <a:pt x="2460" y="3445"/>
                  </a:lnTo>
                  <a:lnTo>
                    <a:pt x="2389" y="3465"/>
                  </a:lnTo>
                  <a:lnTo>
                    <a:pt x="2316" y="3482"/>
                  </a:lnTo>
                  <a:lnTo>
                    <a:pt x="2242" y="3495"/>
                  </a:lnTo>
                  <a:lnTo>
                    <a:pt x="2166" y="3505"/>
                  </a:lnTo>
                  <a:lnTo>
                    <a:pt x="2090" y="3511"/>
                  </a:lnTo>
                  <a:lnTo>
                    <a:pt x="2012" y="3513"/>
                  </a:lnTo>
                  <a:close/>
                  <a:moveTo>
                    <a:pt x="2012" y="0"/>
                  </a:moveTo>
                  <a:lnTo>
                    <a:pt x="1908" y="3"/>
                  </a:lnTo>
                  <a:lnTo>
                    <a:pt x="1806" y="10"/>
                  </a:lnTo>
                  <a:lnTo>
                    <a:pt x="1706" y="23"/>
                  </a:lnTo>
                  <a:lnTo>
                    <a:pt x="1606" y="41"/>
                  </a:lnTo>
                  <a:lnTo>
                    <a:pt x="1509" y="63"/>
                  </a:lnTo>
                  <a:lnTo>
                    <a:pt x="1413" y="90"/>
                  </a:lnTo>
                  <a:lnTo>
                    <a:pt x="1319" y="122"/>
                  </a:lnTo>
                  <a:lnTo>
                    <a:pt x="1229" y="158"/>
                  </a:lnTo>
                  <a:lnTo>
                    <a:pt x="1139" y="198"/>
                  </a:lnTo>
                  <a:lnTo>
                    <a:pt x="1053" y="242"/>
                  </a:lnTo>
                  <a:lnTo>
                    <a:pt x="968" y="290"/>
                  </a:lnTo>
                  <a:lnTo>
                    <a:pt x="887" y="342"/>
                  </a:lnTo>
                  <a:lnTo>
                    <a:pt x="807" y="399"/>
                  </a:lnTo>
                  <a:lnTo>
                    <a:pt x="732" y="458"/>
                  </a:lnTo>
                  <a:lnTo>
                    <a:pt x="659" y="521"/>
                  </a:lnTo>
                  <a:lnTo>
                    <a:pt x="589" y="587"/>
                  </a:lnTo>
                  <a:lnTo>
                    <a:pt x="523" y="658"/>
                  </a:lnTo>
                  <a:lnTo>
                    <a:pt x="459" y="731"/>
                  </a:lnTo>
                  <a:lnTo>
                    <a:pt x="399" y="806"/>
                  </a:lnTo>
                  <a:lnTo>
                    <a:pt x="344" y="884"/>
                  </a:lnTo>
                  <a:lnTo>
                    <a:pt x="291" y="967"/>
                  </a:lnTo>
                  <a:lnTo>
                    <a:pt x="243" y="1050"/>
                  </a:lnTo>
                  <a:lnTo>
                    <a:pt x="198" y="1137"/>
                  </a:lnTo>
                  <a:lnTo>
                    <a:pt x="159" y="1226"/>
                  </a:lnTo>
                  <a:lnTo>
                    <a:pt x="122" y="1317"/>
                  </a:lnTo>
                  <a:lnTo>
                    <a:pt x="90" y="1410"/>
                  </a:lnTo>
                  <a:lnTo>
                    <a:pt x="63" y="1506"/>
                  </a:lnTo>
                  <a:lnTo>
                    <a:pt x="41" y="1603"/>
                  </a:lnTo>
                  <a:lnTo>
                    <a:pt x="23" y="1701"/>
                  </a:lnTo>
                  <a:lnTo>
                    <a:pt x="11" y="1802"/>
                  </a:lnTo>
                  <a:lnTo>
                    <a:pt x="3" y="1904"/>
                  </a:lnTo>
                  <a:lnTo>
                    <a:pt x="0" y="2008"/>
                  </a:lnTo>
                  <a:lnTo>
                    <a:pt x="3" y="2111"/>
                  </a:lnTo>
                  <a:lnTo>
                    <a:pt x="11" y="2212"/>
                  </a:lnTo>
                  <a:lnTo>
                    <a:pt x="23" y="2313"/>
                  </a:lnTo>
                  <a:lnTo>
                    <a:pt x="41" y="2412"/>
                  </a:lnTo>
                  <a:lnTo>
                    <a:pt x="63" y="2509"/>
                  </a:lnTo>
                  <a:lnTo>
                    <a:pt x="90" y="2605"/>
                  </a:lnTo>
                  <a:lnTo>
                    <a:pt x="122" y="2698"/>
                  </a:lnTo>
                  <a:lnTo>
                    <a:pt x="159" y="2788"/>
                  </a:lnTo>
                  <a:lnTo>
                    <a:pt x="198" y="2878"/>
                  </a:lnTo>
                  <a:lnTo>
                    <a:pt x="243" y="2964"/>
                  </a:lnTo>
                  <a:lnTo>
                    <a:pt x="291" y="3048"/>
                  </a:lnTo>
                  <a:lnTo>
                    <a:pt x="344" y="3130"/>
                  </a:lnTo>
                  <a:lnTo>
                    <a:pt x="399" y="3209"/>
                  </a:lnTo>
                  <a:lnTo>
                    <a:pt x="459" y="3284"/>
                  </a:lnTo>
                  <a:lnTo>
                    <a:pt x="523" y="3357"/>
                  </a:lnTo>
                  <a:lnTo>
                    <a:pt x="589" y="3427"/>
                  </a:lnTo>
                  <a:lnTo>
                    <a:pt x="659" y="3493"/>
                  </a:lnTo>
                  <a:lnTo>
                    <a:pt x="732" y="3556"/>
                  </a:lnTo>
                  <a:lnTo>
                    <a:pt x="807" y="3616"/>
                  </a:lnTo>
                  <a:lnTo>
                    <a:pt x="887" y="3672"/>
                  </a:lnTo>
                  <a:lnTo>
                    <a:pt x="968" y="3724"/>
                  </a:lnTo>
                  <a:lnTo>
                    <a:pt x="1053" y="3772"/>
                  </a:lnTo>
                  <a:lnTo>
                    <a:pt x="1139" y="3817"/>
                  </a:lnTo>
                  <a:lnTo>
                    <a:pt x="1229" y="3857"/>
                  </a:lnTo>
                  <a:lnTo>
                    <a:pt x="1319" y="3892"/>
                  </a:lnTo>
                  <a:lnTo>
                    <a:pt x="1413" y="3925"/>
                  </a:lnTo>
                  <a:lnTo>
                    <a:pt x="1509" y="3952"/>
                  </a:lnTo>
                  <a:lnTo>
                    <a:pt x="1606" y="3974"/>
                  </a:lnTo>
                  <a:lnTo>
                    <a:pt x="1706" y="3992"/>
                  </a:lnTo>
                  <a:lnTo>
                    <a:pt x="1806" y="4004"/>
                  </a:lnTo>
                  <a:lnTo>
                    <a:pt x="1908" y="4012"/>
                  </a:lnTo>
                  <a:lnTo>
                    <a:pt x="2012" y="4015"/>
                  </a:lnTo>
                  <a:lnTo>
                    <a:pt x="2115" y="4012"/>
                  </a:lnTo>
                  <a:lnTo>
                    <a:pt x="2218" y="4004"/>
                  </a:lnTo>
                  <a:lnTo>
                    <a:pt x="2318" y="3992"/>
                  </a:lnTo>
                  <a:lnTo>
                    <a:pt x="2417" y="3974"/>
                  </a:lnTo>
                  <a:lnTo>
                    <a:pt x="2514" y="3952"/>
                  </a:lnTo>
                  <a:lnTo>
                    <a:pt x="2610" y="3925"/>
                  </a:lnTo>
                  <a:lnTo>
                    <a:pt x="2704" y="3892"/>
                  </a:lnTo>
                  <a:lnTo>
                    <a:pt x="2795" y="3857"/>
                  </a:lnTo>
                  <a:lnTo>
                    <a:pt x="2884" y="3817"/>
                  </a:lnTo>
                  <a:lnTo>
                    <a:pt x="2971" y="3772"/>
                  </a:lnTo>
                  <a:lnTo>
                    <a:pt x="3055" y="3724"/>
                  </a:lnTo>
                  <a:lnTo>
                    <a:pt x="3137" y="3672"/>
                  </a:lnTo>
                  <a:lnTo>
                    <a:pt x="3216" y="3616"/>
                  </a:lnTo>
                  <a:lnTo>
                    <a:pt x="3292" y="3556"/>
                  </a:lnTo>
                  <a:lnTo>
                    <a:pt x="3364" y="3493"/>
                  </a:lnTo>
                  <a:lnTo>
                    <a:pt x="3435" y="3427"/>
                  </a:lnTo>
                  <a:lnTo>
                    <a:pt x="3501" y="3357"/>
                  </a:lnTo>
                  <a:lnTo>
                    <a:pt x="3565" y="3284"/>
                  </a:lnTo>
                  <a:lnTo>
                    <a:pt x="3624" y="3209"/>
                  </a:lnTo>
                  <a:lnTo>
                    <a:pt x="3680" y="3130"/>
                  </a:lnTo>
                  <a:lnTo>
                    <a:pt x="3733" y="3048"/>
                  </a:lnTo>
                  <a:lnTo>
                    <a:pt x="3781" y="2964"/>
                  </a:lnTo>
                  <a:lnTo>
                    <a:pt x="3825" y="2878"/>
                  </a:lnTo>
                  <a:lnTo>
                    <a:pt x="3865" y="2788"/>
                  </a:lnTo>
                  <a:lnTo>
                    <a:pt x="3902" y="2698"/>
                  </a:lnTo>
                  <a:lnTo>
                    <a:pt x="3933" y="2605"/>
                  </a:lnTo>
                  <a:lnTo>
                    <a:pt x="3960" y="2509"/>
                  </a:lnTo>
                  <a:lnTo>
                    <a:pt x="3983" y="2412"/>
                  </a:lnTo>
                  <a:lnTo>
                    <a:pt x="4000" y="2313"/>
                  </a:lnTo>
                  <a:lnTo>
                    <a:pt x="4013" y="2212"/>
                  </a:lnTo>
                  <a:lnTo>
                    <a:pt x="4021" y="2111"/>
                  </a:lnTo>
                  <a:lnTo>
                    <a:pt x="4023" y="2008"/>
                  </a:lnTo>
                  <a:lnTo>
                    <a:pt x="4021" y="1904"/>
                  </a:lnTo>
                  <a:lnTo>
                    <a:pt x="4013" y="1802"/>
                  </a:lnTo>
                  <a:lnTo>
                    <a:pt x="4000" y="1701"/>
                  </a:lnTo>
                  <a:lnTo>
                    <a:pt x="3983" y="1603"/>
                  </a:lnTo>
                  <a:lnTo>
                    <a:pt x="3960" y="1506"/>
                  </a:lnTo>
                  <a:lnTo>
                    <a:pt x="3933" y="1410"/>
                  </a:lnTo>
                  <a:lnTo>
                    <a:pt x="3902" y="1317"/>
                  </a:lnTo>
                  <a:lnTo>
                    <a:pt x="3865" y="1226"/>
                  </a:lnTo>
                  <a:lnTo>
                    <a:pt x="3825" y="1137"/>
                  </a:lnTo>
                  <a:lnTo>
                    <a:pt x="3781" y="1050"/>
                  </a:lnTo>
                  <a:lnTo>
                    <a:pt x="3733" y="967"/>
                  </a:lnTo>
                  <a:lnTo>
                    <a:pt x="3680" y="884"/>
                  </a:lnTo>
                  <a:lnTo>
                    <a:pt x="3624" y="806"/>
                  </a:lnTo>
                  <a:lnTo>
                    <a:pt x="3565" y="731"/>
                  </a:lnTo>
                  <a:lnTo>
                    <a:pt x="3501" y="658"/>
                  </a:lnTo>
                  <a:lnTo>
                    <a:pt x="3435" y="587"/>
                  </a:lnTo>
                  <a:lnTo>
                    <a:pt x="3364" y="521"/>
                  </a:lnTo>
                  <a:lnTo>
                    <a:pt x="3292" y="458"/>
                  </a:lnTo>
                  <a:lnTo>
                    <a:pt x="3216" y="399"/>
                  </a:lnTo>
                  <a:lnTo>
                    <a:pt x="3137" y="342"/>
                  </a:lnTo>
                  <a:lnTo>
                    <a:pt x="3055" y="290"/>
                  </a:lnTo>
                  <a:lnTo>
                    <a:pt x="2971" y="242"/>
                  </a:lnTo>
                  <a:lnTo>
                    <a:pt x="2884" y="198"/>
                  </a:lnTo>
                  <a:lnTo>
                    <a:pt x="2795" y="158"/>
                  </a:lnTo>
                  <a:lnTo>
                    <a:pt x="2704" y="122"/>
                  </a:lnTo>
                  <a:lnTo>
                    <a:pt x="2610" y="90"/>
                  </a:lnTo>
                  <a:lnTo>
                    <a:pt x="2514" y="63"/>
                  </a:lnTo>
                  <a:lnTo>
                    <a:pt x="2417" y="41"/>
                  </a:lnTo>
                  <a:lnTo>
                    <a:pt x="2318" y="23"/>
                  </a:lnTo>
                  <a:lnTo>
                    <a:pt x="2218" y="10"/>
                  </a:lnTo>
                  <a:lnTo>
                    <a:pt x="2115" y="3"/>
                  </a:lnTo>
                  <a:lnTo>
                    <a:pt x="201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grpSp>
      <p:grpSp>
        <p:nvGrpSpPr>
          <p:cNvPr id="39" name="Group 25"/>
          <p:cNvGrpSpPr/>
          <p:nvPr/>
        </p:nvGrpSpPr>
        <p:grpSpPr>
          <a:xfrm>
            <a:off x="7664825" y="5446660"/>
            <a:ext cx="345331" cy="345331"/>
            <a:chOff x="2005013" y="1077913"/>
            <a:chExt cx="688975" cy="688975"/>
          </a:xfrm>
          <a:solidFill>
            <a:schemeClr val="bg1">
              <a:lumMod val="65000"/>
            </a:schemeClr>
          </a:solidFill>
        </p:grpSpPr>
        <p:sp>
          <p:nvSpPr>
            <p:cNvPr id="40" name="Freeform 5"/>
            <p:cNvSpPr>
              <a:spLocks noEditPoints="1"/>
            </p:cNvSpPr>
            <p:nvPr/>
          </p:nvSpPr>
          <p:spPr bwMode="auto">
            <a:xfrm>
              <a:off x="2005013" y="1077913"/>
              <a:ext cx="688975" cy="688975"/>
            </a:xfrm>
            <a:custGeom>
              <a:avLst/>
              <a:gdLst>
                <a:gd name="T0" fmla="*/ 8083 w 16058"/>
                <a:gd name="T1" fmla="*/ 10645 h 16058"/>
                <a:gd name="T2" fmla="*/ 6322 w 16058"/>
                <a:gd name="T3" fmla="*/ 9396 h 16058"/>
                <a:gd name="T4" fmla="*/ 5244 w 16058"/>
                <a:gd name="T5" fmla="*/ 7514 h 16058"/>
                <a:gd name="T6" fmla="*/ 5076 w 16058"/>
                <a:gd name="T7" fmla="*/ 5258 h 16058"/>
                <a:gd name="T8" fmla="*/ 5875 w 16058"/>
                <a:gd name="T9" fmla="*/ 3217 h 16058"/>
                <a:gd name="T10" fmla="*/ 7435 w 16058"/>
                <a:gd name="T11" fmla="*/ 1730 h 16058"/>
                <a:gd name="T12" fmla="*/ 9523 w 16058"/>
                <a:gd name="T13" fmla="*/ 1030 h 16058"/>
                <a:gd name="T14" fmla="*/ 11761 w 16058"/>
                <a:gd name="T15" fmla="*/ 1308 h 16058"/>
                <a:gd name="T16" fmla="*/ 13584 w 16058"/>
                <a:gd name="T17" fmla="*/ 2474 h 16058"/>
                <a:gd name="T18" fmla="*/ 14750 w 16058"/>
                <a:gd name="T19" fmla="*/ 4297 h 16058"/>
                <a:gd name="T20" fmla="*/ 15028 w 16058"/>
                <a:gd name="T21" fmla="*/ 6535 h 16058"/>
                <a:gd name="T22" fmla="*/ 14328 w 16058"/>
                <a:gd name="T23" fmla="*/ 8624 h 16058"/>
                <a:gd name="T24" fmla="*/ 12841 w 16058"/>
                <a:gd name="T25" fmla="*/ 10183 h 16058"/>
                <a:gd name="T26" fmla="*/ 10800 w 16058"/>
                <a:gd name="T27" fmla="*/ 10982 h 16058"/>
                <a:gd name="T28" fmla="*/ 2326 w 16058"/>
                <a:gd name="T29" fmla="*/ 14973 h 16058"/>
                <a:gd name="T30" fmla="*/ 2162 w 16058"/>
                <a:gd name="T31" fmla="*/ 15080 h 16058"/>
                <a:gd name="T32" fmla="*/ 1975 w 16058"/>
                <a:gd name="T33" fmla="*/ 15148 h 16058"/>
                <a:gd name="T34" fmla="*/ 1771 w 16058"/>
                <a:gd name="T35" fmla="*/ 15172 h 16058"/>
                <a:gd name="T36" fmla="*/ 1387 w 16058"/>
                <a:gd name="T37" fmla="*/ 15084 h 16058"/>
                <a:gd name="T38" fmla="*/ 1088 w 16058"/>
                <a:gd name="T39" fmla="*/ 14850 h 16058"/>
                <a:gd name="T40" fmla="*/ 913 w 16058"/>
                <a:gd name="T41" fmla="*/ 14508 h 16058"/>
                <a:gd name="T42" fmla="*/ 890 w 16058"/>
                <a:gd name="T43" fmla="*/ 14194 h 16058"/>
                <a:gd name="T44" fmla="*/ 935 w 16058"/>
                <a:gd name="T45" fmla="*/ 13998 h 16058"/>
                <a:gd name="T46" fmla="*/ 1021 w 16058"/>
                <a:gd name="T47" fmla="*/ 13820 h 16058"/>
                <a:gd name="T48" fmla="*/ 1142 w 16058"/>
                <a:gd name="T49" fmla="*/ 13667 h 16058"/>
                <a:gd name="T50" fmla="*/ 5408 w 16058"/>
                <a:gd name="T51" fmla="*/ 9863 h 16058"/>
                <a:gd name="T52" fmla="*/ 5742 w 16058"/>
                <a:gd name="T53" fmla="*/ 10234 h 16058"/>
                <a:gd name="T54" fmla="*/ 6106 w 16058"/>
                <a:gd name="T55" fmla="*/ 10575 h 16058"/>
                <a:gd name="T56" fmla="*/ 2407 w 16058"/>
                <a:gd name="T57" fmla="*/ 14900 h 16058"/>
                <a:gd name="T58" fmla="*/ 7693 w 16058"/>
                <a:gd name="T59" fmla="*/ 474 h 16058"/>
                <a:gd name="T60" fmla="*/ 5579 w 16058"/>
                <a:gd name="T61" fmla="*/ 1973 h 16058"/>
                <a:gd name="T62" fmla="*/ 4285 w 16058"/>
                <a:gd name="T63" fmla="*/ 4231 h 16058"/>
                <a:gd name="T64" fmla="*/ 4022 w 16058"/>
                <a:gd name="T65" fmla="*/ 6306 h 16058"/>
                <a:gd name="T66" fmla="*/ 4119 w 16058"/>
                <a:gd name="T67" fmla="*/ 7138 h 16058"/>
                <a:gd name="T68" fmla="*/ 4326 w 16058"/>
                <a:gd name="T69" fmla="*/ 7930 h 16058"/>
                <a:gd name="T70" fmla="*/ 4634 w 16058"/>
                <a:gd name="T71" fmla="*/ 8676 h 16058"/>
                <a:gd name="T72" fmla="*/ 386 w 16058"/>
                <a:gd name="T73" fmla="*/ 13185 h 16058"/>
                <a:gd name="T74" fmla="*/ 179 w 16058"/>
                <a:gd name="T75" fmla="*/ 13512 h 16058"/>
                <a:gd name="T76" fmla="*/ 46 w 16058"/>
                <a:gd name="T77" fmla="*/ 13883 h 16058"/>
                <a:gd name="T78" fmla="*/ 0 w 16058"/>
                <a:gd name="T79" fmla="*/ 14287 h 16058"/>
                <a:gd name="T80" fmla="*/ 175 w 16058"/>
                <a:gd name="T81" fmla="*/ 15054 h 16058"/>
                <a:gd name="T82" fmla="*/ 644 w 16058"/>
                <a:gd name="T83" fmla="*/ 15654 h 16058"/>
                <a:gd name="T84" fmla="*/ 1329 w 16058"/>
                <a:gd name="T85" fmla="*/ 16002 h 16058"/>
                <a:gd name="T86" fmla="*/ 1954 w 16058"/>
                <a:gd name="T87" fmla="*/ 16049 h 16058"/>
                <a:gd name="T88" fmla="*/ 2344 w 16058"/>
                <a:gd name="T89" fmla="*/ 15963 h 16058"/>
                <a:gd name="T90" fmla="*/ 2698 w 16058"/>
                <a:gd name="T91" fmla="*/ 15795 h 16058"/>
                <a:gd name="T92" fmla="*/ 3003 w 16058"/>
                <a:gd name="T93" fmla="*/ 15557 h 16058"/>
                <a:gd name="T94" fmla="*/ 7703 w 16058"/>
                <a:gd name="T95" fmla="*/ 11572 h 16058"/>
                <a:gd name="T96" fmla="*/ 8472 w 16058"/>
                <a:gd name="T97" fmla="*/ 11837 h 16058"/>
                <a:gd name="T98" fmla="*/ 9285 w 16058"/>
                <a:gd name="T99" fmla="*/ 11996 h 16058"/>
                <a:gd name="T100" fmla="*/ 10346 w 16058"/>
                <a:gd name="T101" fmla="*/ 12035 h 16058"/>
                <a:gd name="T102" fmla="*/ 12907 w 16058"/>
                <a:gd name="T103" fmla="*/ 11317 h 16058"/>
                <a:gd name="T104" fmla="*/ 14862 w 16058"/>
                <a:gd name="T105" fmla="*/ 9625 h 16058"/>
                <a:gd name="T106" fmla="*/ 15936 w 16058"/>
                <a:gd name="T107" fmla="*/ 7235 h 16058"/>
                <a:gd name="T108" fmla="*/ 15868 w 16058"/>
                <a:gd name="T109" fmla="*/ 4517 h 16058"/>
                <a:gd name="T110" fmla="*/ 14683 w 16058"/>
                <a:gd name="T111" fmla="*/ 2191 h 16058"/>
                <a:gd name="T112" fmla="*/ 12647 w 16058"/>
                <a:gd name="T113" fmla="*/ 594 h 16058"/>
                <a:gd name="T114" fmla="*/ 10036 w 16058"/>
                <a:gd name="T115" fmla="*/ 0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058" h="16058">
                  <a:moveTo>
                    <a:pt x="10036" y="11040"/>
                  </a:moveTo>
                  <a:lnTo>
                    <a:pt x="9778" y="11034"/>
                  </a:lnTo>
                  <a:lnTo>
                    <a:pt x="9523" y="11014"/>
                  </a:lnTo>
                  <a:lnTo>
                    <a:pt x="9272" y="10982"/>
                  </a:lnTo>
                  <a:lnTo>
                    <a:pt x="9025" y="10938"/>
                  </a:lnTo>
                  <a:lnTo>
                    <a:pt x="8783" y="10882"/>
                  </a:lnTo>
                  <a:lnTo>
                    <a:pt x="8544" y="10814"/>
                  </a:lnTo>
                  <a:lnTo>
                    <a:pt x="8311" y="10736"/>
                  </a:lnTo>
                  <a:lnTo>
                    <a:pt x="8083" y="10645"/>
                  </a:lnTo>
                  <a:lnTo>
                    <a:pt x="7860" y="10545"/>
                  </a:lnTo>
                  <a:lnTo>
                    <a:pt x="7645" y="10434"/>
                  </a:lnTo>
                  <a:lnTo>
                    <a:pt x="7435" y="10313"/>
                  </a:lnTo>
                  <a:lnTo>
                    <a:pt x="7231" y="10183"/>
                  </a:lnTo>
                  <a:lnTo>
                    <a:pt x="7034" y="10043"/>
                  </a:lnTo>
                  <a:lnTo>
                    <a:pt x="6845" y="9894"/>
                  </a:lnTo>
                  <a:lnTo>
                    <a:pt x="6662" y="9736"/>
                  </a:lnTo>
                  <a:lnTo>
                    <a:pt x="6488" y="9570"/>
                  </a:lnTo>
                  <a:lnTo>
                    <a:pt x="6322" y="9396"/>
                  </a:lnTo>
                  <a:lnTo>
                    <a:pt x="6164" y="9213"/>
                  </a:lnTo>
                  <a:lnTo>
                    <a:pt x="6015" y="9024"/>
                  </a:lnTo>
                  <a:lnTo>
                    <a:pt x="5875" y="8827"/>
                  </a:lnTo>
                  <a:lnTo>
                    <a:pt x="5745" y="8624"/>
                  </a:lnTo>
                  <a:lnTo>
                    <a:pt x="5624" y="8413"/>
                  </a:lnTo>
                  <a:lnTo>
                    <a:pt x="5513" y="8198"/>
                  </a:lnTo>
                  <a:lnTo>
                    <a:pt x="5413" y="7975"/>
                  </a:lnTo>
                  <a:lnTo>
                    <a:pt x="5322" y="7747"/>
                  </a:lnTo>
                  <a:lnTo>
                    <a:pt x="5244" y="7514"/>
                  </a:lnTo>
                  <a:lnTo>
                    <a:pt x="5176" y="7275"/>
                  </a:lnTo>
                  <a:lnTo>
                    <a:pt x="5120" y="7033"/>
                  </a:lnTo>
                  <a:lnTo>
                    <a:pt x="5076" y="6786"/>
                  </a:lnTo>
                  <a:lnTo>
                    <a:pt x="5044" y="6535"/>
                  </a:lnTo>
                  <a:lnTo>
                    <a:pt x="5025" y="6280"/>
                  </a:lnTo>
                  <a:lnTo>
                    <a:pt x="5018" y="6022"/>
                  </a:lnTo>
                  <a:lnTo>
                    <a:pt x="5025" y="5764"/>
                  </a:lnTo>
                  <a:lnTo>
                    <a:pt x="5044" y="5509"/>
                  </a:lnTo>
                  <a:lnTo>
                    <a:pt x="5076" y="5258"/>
                  </a:lnTo>
                  <a:lnTo>
                    <a:pt x="5120" y="5011"/>
                  </a:lnTo>
                  <a:lnTo>
                    <a:pt x="5176" y="4768"/>
                  </a:lnTo>
                  <a:lnTo>
                    <a:pt x="5244" y="4529"/>
                  </a:lnTo>
                  <a:lnTo>
                    <a:pt x="5322" y="4297"/>
                  </a:lnTo>
                  <a:lnTo>
                    <a:pt x="5413" y="4069"/>
                  </a:lnTo>
                  <a:lnTo>
                    <a:pt x="5513" y="3846"/>
                  </a:lnTo>
                  <a:lnTo>
                    <a:pt x="5624" y="3630"/>
                  </a:lnTo>
                  <a:lnTo>
                    <a:pt x="5745" y="3420"/>
                  </a:lnTo>
                  <a:lnTo>
                    <a:pt x="5875" y="3217"/>
                  </a:lnTo>
                  <a:lnTo>
                    <a:pt x="6015" y="3020"/>
                  </a:lnTo>
                  <a:lnTo>
                    <a:pt x="6164" y="2830"/>
                  </a:lnTo>
                  <a:lnTo>
                    <a:pt x="6322" y="2648"/>
                  </a:lnTo>
                  <a:lnTo>
                    <a:pt x="6488" y="2474"/>
                  </a:lnTo>
                  <a:lnTo>
                    <a:pt x="6662" y="2307"/>
                  </a:lnTo>
                  <a:lnTo>
                    <a:pt x="6845" y="2150"/>
                  </a:lnTo>
                  <a:lnTo>
                    <a:pt x="7034" y="2000"/>
                  </a:lnTo>
                  <a:lnTo>
                    <a:pt x="7231" y="1861"/>
                  </a:lnTo>
                  <a:lnTo>
                    <a:pt x="7435" y="1730"/>
                  </a:lnTo>
                  <a:lnTo>
                    <a:pt x="7645" y="1610"/>
                  </a:lnTo>
                  <a:lnTo>
                    <a:pt x="7860" y="1498"/>
                  </a:lnTo>
                  <a:lnTo>
                    <a:pt x="8083" y="1398"/>
                  </a:lnTo>
                  <a:lnTo>
                    <a:pt x="8311" y="1308"/>
                  </a:lnTo>
                  <a:lnTo>
                    <a:pt x="8544" y="1229"/>
                  </a:lnTo>
                  <a:lnTo>
                    <a:pt x="8783" y="1161"/>
                  </a:lnTo>
                  <a:lnTo>
                    <a:pt x="9025" y="1106"/>
                  </a:lnTo>
                  <a:lnTo>
                    <a:pt x="9272" y="1062"/>
                  </a:lnTo>
                  <a:lnTo>
                    <a:pt x="9523" y="1030"/>
                  </a:lnTo>
                  <a:lnTo>
                    <a:pt x="9778" y="1010"/>
                  </a:lnTo>
                  <a:lnTo>
                    <a:pt x="10036" y="1004"/>
                  </a:lnTo>
                  <a:lnTo>
                    <a:pt x="10294" y="1010"/>
                  </a:lnTo>
                  <a:lnTo>
                    <a:pt x="10549" y="1030"/>
                  </a:lnTo>
                  <a:lnTo>
                    <a:pt x="10800" y="1062"/>
                  </a:lnTo>
                  <a:lnTo>
                    <a:pt x="11048" y="1106"/>
                  </a:lnTo>
                  <a:lnTo>
                    <a:pt x="11291" y="1161"/>
                  </a:lnTo>
                  <a:lnTo>
                    <a:pt x="11529" y="1229"/>
                  </a:lnTo>
                  <a:lnTo>
                    <a:pt x="11761" y="1308"/>
                  </a:lnTo>
                  <a:lnTo>
                    <a:pt x="11989" y="1398"/>
                  </a:lnTo>
                  <a:lnTo>
                    <a:pt x="12212" y="1498"/>
                  </a:lnTo>
                  <a:lnTo>
                    <a:pt x="12428" y="1610"/>
                  </a:lnTo>
                  <a:lnTo>
                    <a:pt x="12639" y="1730"/>
                  </a:lnTo>
                  <a:lnTo>
                    <a:pt x="12841" y="1861"/>
                  </a:lnTo>
                  <a:lnTo>
                    <a:pt x="13038" y="2000"/>
                  </a:lnTo>
                  <a:lnTo>
                    <a:pt x="13228" y="2150"/>
                  </a:lnTo>
                  <a:lnTo>
                    <a:pt x="13410" y="2307"/>
                  </a:lnTo>
                  <a:lnTo>
                    <a:pt x="13584" y="2474"/>
                  </a:lnTo>
                  <a:lnTo>
                    <a:pt x="13751" y="2648"/>
                  </a:lnTo>
                  <a:lnTo>
                    <a:pt x="13908" y="2830"/>
                  </a:lnTo>
                  <a:lnTo>
                    <a:pt x="14058" y="3020"/>
                  </a:lnTo>
                  <a:lnTo>
                    <a:pt x="14197" y="3217"/>
                  </a:lnTo>
                  <a:lnTo>
                    <a:pt x="14328" y="3420"/>
                  </a:lnTo>
                  <a:lnTo>
                    <a:pt x="14448" y="3630"/>
                  </a:lnTo>
                  <a:lnTo>
                    <a:pt x="14560" y="3846"/>
                  </a:lnTo>
                  <a:lnTo>
                    <a:pt x="14660" y="4069"/>
                  </a:lnTo>
                  <a:lnTo>
                    <a:pt x="14750" y="4297"/>
                  </a:lnTo>
                  <a:lnTo>
                    <a:pt x="14829" y="4529"/>
                  </a:lnTo>
                  <a:lnTo>
                    <a:pt x="14897" y="4768"/>
                  </a:lnTo>
                  <a:lnTo>
                    <a:pt x="14952" y="5011"/>
                  </a:lnTo>
                  <a:lnTo>
                    <a:pt x="14996" y="5258"/>
                  </a:lnTo>
                  <a:lnTo>
                    <a:pt x="15028" y="5509"/>
                  </a:lnTo>
                  <a:lnTo>
                    <a:pt x="15048" y="5764"/>
                  </a:lnTo>
                  <a:lnTo>
                    <a:pt x="15054" y="6022"/>
                  </a:lnTo>
                  <a:lnTo>
                    <a:pt x="15048" y="6280"/>
                  </a:lnTo>
                  <a:lnTo>
                    <a:pt x="15028" y="6535"/>
                  </a:lnTo>
                  <a:lnTo>
                    <a:pt x="14996" y="6786"/>
                  </a:lnTo>
                  <a:lnTo>
                    <a:pt x="14952" y="7033"/>
                  </a:lnTo>
                  <a:lnTo>
                    <a:pt x="14897" y="7275"/>
                  </a:lnTo>
                  <a:lnTo>
                    <a:pt x="14829" y="7514"/>
                  </a:lnTo>
                  <a:lnTo>
                    <a:pt x="14750" y="7747"/>
                  </a:lnTo>
                  <a:lnTo>
                    <a:pt x="14660" y="7975"/>
                  </a:lnTo>
                  <a:lnTo>
                    <a:pt x="14560" y="8198"/>
                  </a:lnTo>
                  <a:lnTo>
                    <a:pt x="14448" y="8413"/>
                  </a:lnTo>
                  <a:lnTo>
                    <a:pt x="14328" y="8624"/>
                  </a:lnTo>
                  <a:lnTo>
                    <a:pt x="14197" y="8827"/>
                  </a:lnTo>
                  <a:lnTo>
                    <a:pt x="14058" y="9024"/>
                  </a:lnTo>
                  <a:lnTo>
                    <a:pt x="13908" y="9213"/>
                  </a:lnTo>
                  <a:lnTo>
                    <a:pt x="13751" y="9396"/>
                  </a:lnTo>
                  <a:lnTo>
                    <a:pt x="13584" y="9570"/>
                  </a:lnTo>
                  <a:lnTo>
                    <a:pt x="13410" y="9736"/>
                  </a:lnTo>
                  <a:lnTo>
                    <a:pt x="13228" y="9894"/>
                  </a:lnTo>
                  <a:lnTo>
                    <a:pt x="13038" y="10043"/>
                  </a:lnTo>
                  <a:lnTo>
                    <a:pt x="12841" y="10183"/>
                  </a:lnTo>
                  <a:lnTo>
                    <a:pt x="12639" y="10313"/>
                  </a:lnTo>
                  <a:lnTo>
                    <a:pt x="12428" y="10434"/>
                  </a:lnTo>
                  <a:lnTo>
                    <a:pt x="12212" y="10545"/>
                  </a:lnTo>
                  <a:lnTo>
                    <a:pt x="11989" y="10645"/>
                  </a:lnTo>
                  <a:lnTo>
                    <a:pt x="11761" y="10736"/>
                  </a:lnTo>
                  <a:lnTo>
                    <a:pt x="11529" y="10814"/>
                  </a:lnTo>
                  <a:lnTo>
                    <a:pt x="11291" y="10882"/>
                  </a:lnTo>
                  <a:lnTo>
                    <a:pt x="11048" y="10938"/>
                  </a:lnTo>
                  <a:lnTo>
                    <a:pt x="10800" y="10982"/>
                  </a:lnTo>
                  <a:lnTo>
                    <a:pt x="10549" y="11014"/>
                  </a:lnTo>
                  <a:lnTo>
                    <a:pt x="10294" y="11034"/>
                  </a:lnTo>
                  <a:lnTo>
                    <a:pt x="10036" y="11040"/>
                  </a:lnTo>
                  <a:close/>
                  <a:moveTo>
                    <a:pt x="2407" y="14900"/>
                  </a:moveTo>
                  <a:lnTo>
                    <a:pt x="2391" y="14915"/>
                  </a:lnTo>
                  <a:lnTo>
                    <a:pt x="2376" y="14930"/>
                  </a:lnTo>
                  <a:lnTo>
                    <a:pt x="2360" y="14945"/>
                  </a:lnTo>
                  <a:lnTo>
                    <a:pt x="2342" y="14959"/>
                  </a:lnTo>
                  <a:lnTo>
                    <a:pt x="2326" y="14973"/>
                  </a:lnTo>
                  <a:lnTo>
                    <a:pt x="2309" y="14987"/>
                  </a:lnTo>
                  <a:lnTo>
                    <a:pt x="2291" y="15000"/>
                  </a:lnTo>
                  <a:lnTo>
                    <a:pt x="2274" y="15013"/>
                  </a:lnTo>
                  <a:lnTo>
                    <a:pt x="2256" y="15025"/>
                  </a:lnTo>
                  <a:lnTo>
                    <a:pt x="2238" y="15037"/>
                  </a:lnTo>
                  <a:lnTo>
                    <a:pt x="2219" y="15048"/>
                  </a:lnTo>
                  <a:lnTo>
                    <a:pt x="2200" y="15059"/>
                  </a:lnTo>
                  <a:lnTo>
                    <a:pt x="2181" y="15069"/>
                  </a:lnTo>
                  <a:lnTo>
                    <a:pt x="2162" y="15080"/>
                  </a:lnTo>
                  <a:lnTo>
                    <a:pt x="2142" y="15090"/>
                  </a:lnTo>
                  <a:lnTo>
                    <a:pt x="2122" y="15099"/>
                  </a:lnTo>
                  <a:lnTo>
                    <a:pt x="2102" y="15108"/>
                  </a:lnTo>
                  <a:lnTo>
                    <a:pt x="2081" y="15116"/>
                  </a:lnTo>
                  <a:lnTo>
                    <a:pt x="2060" y="15123"/>
                  </a:lnTo>
                  <a:lnTo>
                    <a:pt x="2039" y="15130"/>
                  </a:lnTo>
                  <a:lnTo>
                    <a:pt x="2018" y="15137"/>
                  </a:lnTo>
                  <a:lnTo>
                    <a:pt x="1996" y="15143"/>
                  </a:lnTo>
                  <a:lnTo>
                    <a:pt x="1975" y="15148"/>
                  </a:lnTo>
                  <a:lnTo>
                    <a:pt x="1953" y="15153"/>
                  </a:lnTo>
                  <a:lnTo>
                    <a:pt x="1931" y="15158"/>
                  </a:lnTo>
                  <a:lnTo>
                    <a:pt x="1909" y="15162"/>
                  </a:lnTo>
                  <a:lnTo>
                    <a:pt x="1886" y="15165"/>
                  </a:lnTo>
                  <a:lnTo>
                    <a:pt x="1864" y="15168"/>
                  </a:lnTo>
                  <a:lnTo>
                    <a:pt x="1841" y="15170"/>
                  </a:lnTo>
                  <a:lnTo>
                    <a:pt x="1818" y="15171"/>
                  </a:lnTo>
                  <a:lnTo>
                    <a:pt x="1794" y="15172"/>
                  </a:lnTo>
                  <a:lnTo>
                    <a:pt x="1771" y="15172"/>
                  </a:lnTo>
                  <a:lnTo>
                    <a:pt x="1725" y="15171"/>
                  </a:lnTo>
                  <a:lnTo>
                    <a:pt x="1680" y="15168"/>
                  </a:lnTo>
                  <a:lnTo>
                    <a:pt x="1636" y="15162"/>
                  </a:lnTo>
                  <a:lnTo>
                    <a:pt x="1593" y="15154"/>
                  </a:lnTo>
                  <a:lnTo>
                    <a:pt x="1550" y="15145"/>
                  </a:lnTo>
                  <a:lnTo>
                    <a:pt x="1507" y="15133"/>
                  </a:lnTo>
                  <a:lnTo>
                    <a:pt x="1466" y="15119"/>
                  </a:lnTo>
                  <a:lnTo>
                    <a:pt x="1426" y="15103"/>
                  </a:lnTo>
                  <a:lnTo>
                    <a:pt x="1387" y="15084"/>
                  </a:lnTo>
                  <a:lnTo>
                    <a:pt x="1349" y="15065"/>
                  </a:lnTo>
                  <a:lnTo>
                    <a:pt x="1312" y="15044"/>
                  </a:lnTo>
                  <a:lnTo>
                    <a:pt x="1276" y="15021"/>
                  </a:lnTo>
                  <a:lnTo>
                    <a:pt x="1241" y="14996"/>
                  </a:lnTo>
                  <a:lnTo>
                    <a:pt x="1208" y="14970"/>
                  </a:lnTo>
                  <a:lnTo>
                    <a:pt x="1176" y="14942"/>
                  </a:lnTo>
                  <a:lnTo>
                    <a:pt x="1145" y="14913"/>
                  </a:lnTo>
                  <a:lnTo>
                    <a:pt x="1116" y="14882"/>
                  </a:lnTo>
                  <a:lnTo>
                    <a:pt x="1088" y="14850"/>
                  </a:lnTo>
                  <a:lnTo>
                    <a:pt x="1062" y="14817"/>
                  </a:lnTo>
                  <a:lnTo>
                    <a:pt x="1037" y="14782"/>
                  </a:lnTo>
                  <a:lnTo>
                    <a:pt x="1014" y="14746"/>
                  </a:lnTo>
                  <a:lnTo>
                    <a:pt x="993" y="14709"/>
                  </a:lnTo>
                  <a:lnTo>
                    <a:pt x="974" y="14671"/>
                  </a:lnTo>
                  <a:lnTo>
                    <a:pt x="955" y="14632"/>
                  </a:lnTo>
                  <a:lnTo>
                    <a:pt x="939" y="14592"/>
                  </a:lnTo>
                  <a:lnTo>
                    <a:pt x="925" y="14551"/>
                  </a:lnTo>
                  <a:lnTo>
                    <a:pt x="913" y="14508"/>
                  </a:lnTo>
                  <a:lnTo>
                    <a:pt x="903" y="14465"/>
                  </a:lnTo>
                  <a:lnTo>
                    <a:pt x="896" y="14422"/>
                  </a:lnTo>
                  <a:lnTo>
                    <a:pt x="890" y="14378"/>
                  </a:lnTo>
                  <a:lnTo>
                    <a:pt x="887" y="14333"/>
                  </a:lnTo>
                  <a:lnTo>
                    <a:pt x="886" y="14287"/>
                  </a:lnTo>
                  <a:lnTo>
                    <a:pt x="886" y="14264"/>
                  </a:lnTo>
                  <a:lnTo>
                    <a:pt x="887" y="14240"/>
                  </a:lnTo>
                  <a:lnTo>
                    <a:pt x="888" y="14217"/>
                  </a:lnTo>
                  <a:lnTo>
                    <a:pt x="890" y="14194"/>
                  </a:lnTo>
                  <a:lnTo>
                    <a:pt x="893" y="14172"/>
                  </a:lnTo>
                  <a:lnTo>
                    <a:pt x="896" y="14149"/>
                  </a:lnTo>
                  <a:lnTo>
                    <a:pt x="900" y="14127"/>
                  </a:lnTo>
                  <a:lnTo>
                    <a:pt x="905" y="14105"/>
                  </a:lnTo>
                  <a:lnTo>
                    <a:pt x="910" y="14083"/>
                  </a:lnTo>
                  <a:lnTo>
                    <a:pt x="915" y="14062"/>
                  </a:lnTo>
                  <a:lnTo>
                    <a:pt x="921" y="14040"/>
                  </a:lnTo>
                  <a:lnTo>
                    <a:pt x="928" y="14019"/>
                  </a:lnTo>
                  <a:lnTo>
                    <a:pt x="935" y="13998"/>
                  </a:lnTo>
                  <a:lnTo>
                    <a:pt x="942" y="13977"/>
                  </a:lnTo>
                  <a:lnTo>
                    <a:pt x="950" y="13956"/>
                  </a:lnTo>
                  <a:lnTo>
                    <a:pt x="959" y="13936"/>
                  </a:lnTo>
                  <a:lnTo>
                    <a:pt x="968" y="13916"/>
                  </a:lnTo>
                  <a:lnTo>
                    <a:pt x="978" y="13896"/>
                  </a:lnTo>
                  <a:lnTo>
                    <a:pt x="988" y="13877"/>
                  </a:lnTo>
                  <a:lnTo>
                    <a:pt x="999" y="13858"/>
                  </a:lnTo>
                  <a:lnTo>
                    <a:pt x="1010" y="13839"/>
                  </a:lnTo>
                  <a:lnTo>
                    <a:pt x="1021" y="13820"/>
                  </a:lnTo>
                  <a:lnTo>
                    <a:pt x="1033" y="13802"/>
                  </a:lnTo>
                  <a:lnTo>
                    <a:pt x="1045" y="13784"/>
                  </a:lnTo>
                  <a:lnTo>
                    <a:pt x="1058" y="13767"/>
                  </a:lnTo>
                  <a:lnTo>
                    <a:pt x="1071" y="13749"/>
                  </a:lnTo>
                  <a:lnTo>
                    <a:pt x="1085" y="13732"/>
                  </a:lnTo>
                  <a:lnTo>
                    <a:pt x="1099" y="13716"/>
                  </a:lnTo>
                  <a:lnTo>
                    <a:pt x="1113" y="13698"/>
                  </a:lnTo>
                  <a:lnTo>
                    <a:pt x="1127" y="13682"/>
                  </a:lnTo>
                  <a:lnTo>
                    <a:pt x="1142" y="13667"/>
                  </a:lnTo>
                  <a:lnTo>
                    <a:pt x="1158" y="13651"/>
                  </a:lnTo>
                  <a:lnTo>
                    <a:pt x="1154" y="13647"/>
                  </a:lnTo>
                  <a:lnTo>
                    <a:pt x="5202" y="9601"/>
                  </a:lnTo>
                  <a:lnTo>
                    <a:pt x="5235" y="9645"/>
                  </a:lnTo>
                  <a:lnTo>
                    <a:pt x="5268" y="9689"/>
                  </a:lnTo>
                  <a:lnTo>
                    <a:pt x="5302" y="9733"/>
                  </a:lnTo>
                  <a:lnTo>
                    <a:pt x="5337" y="9776"/>
                  </a:lnTo>
                  <a:lnTo>
                    <a:pt x="5372" y="9819"/>
                  </a:lnTo>
                  <a:lnTo>
                    <a:pt x="5408" y="9863"/>
                  </a:lnTo>
                  <a:lnTo>
                    <a:pt x="5443" y="9906"/>
                  </a:lnTo>
                  <a:lnTo>
                    <a:pt x="5479" y="9948"/>
                  </a:lnTo>
                  <a:lnTo>
                    <a:pt x="5516" y="9989"/>
                  </a:lnTo>
                  <a:lnTo>
                    <a:pt x="5552" y="10031"/>
                  </a:lnTo>
                  <a:lnTo>
                    <a:pt x="5589" y="10072"/>
                  </a:lnTo>
                  <a:lnTo>
                    <a:pt x="5627" y="10114"/>
                  </a:lnTo>
                  <a:lnTo>
                    <a:pt x="5665" y="10154"/>
                  </a:lnTo>
                  <a:lnTo>
                    <a:pt x="5704" y="10194"/>
                  </a:lnTo>
                  <a:lnTo>
                    <a:pt x="5742" y="10234"/>
                  </a:lnTo>
                  <a:lnTo>
                    <a:pt x="5781" y="10273"/>
                  </a:lnTo>
                  <a:lnTo>
                    <a:pt x="5820" y="10312"/>
                  </a:lnTo>
                  <a:lnTo>
                    <a:pt x="5860" y="10350"/>
                  </a:lnTo>
                  <a:lnTo>
                    <a:pt x="5900" y="10390"/>
                  </a:lnTo>
                  <a:lnTo>
                    <a:pt x="5940" y="10427"/>
                  </a:lnTo>
                  <a:lnTo>
                    <a:pt x="5982" y="10465"/>
                  </a:lnTo>
                  <a:lnTo>
                    <a:pt x="6023" y="10502"/>
                  </a:lnTo>
                  <a:lnTo>
                    <a:pt x="6064" y="10539"/>
                  </a:lnTo>
                  <a:lnTo>
                    <a:pt x="6106" y="10575"/>
                  </a:lnTo>
                  <a:lnTo>
                    <a:pt x="6148" y="10611"/>
                  </a:lnTo>
                  <a:lnTo>
                    <a:pt x="6190" y="10647"/>
                  </a:lnTo>
                  <a:lnTo>
                    <a:pt x="6234" y="10683"/>
                  </a:lnTo>
                  <a:lnTo>
                    <a:pt x="6277" y="10718"/>
                  </a:lnTo>
                  <a:lnTo>
                    <a:pt x="6320" y="10752"/>
                  </a:lnTo>
                  <a:lnTo>
                    <a:pt x="6364" y="10786"/>
                  </a:lnTo>
                  <a:lnTo>
                    <a:pt x="6408" y="10820"/>
                  </a:lnTo>
                  <a:lnTo>
                    <a:pt x="6453" y="10854"/>
                  </a:lnTo>
                  <a:lnTo>
                    <a:pt x="2407" y="14900"/>
                  </a:lnTo>
                  <a:close/>
                  <a:moveTo>
                    <a:pt x="10036" y="0"/>
                  </a:moveTo>
                  <a:lnTo>
                    <a:pt x="9726" y="8"/>
                  </a:lnTo>
                  <a:lnTo>
                    <a:pt x="9421" y="31"/>
                  </a:lnTo>
                  <a:lnTo>
                    <a:pt x="9119" y="69"/>
                  </a:lnTo>
                  <a:lnTo>
                    <a:pt x="8823" y="122"/>
                  </a:lnTo>
                  <a:lnTo>
                    <a:pt x="8532" y="190"/>
                  </a:lnTo>
                  <a:lnTo>
                    <a:pt x="8246" y="271"/>
                  </a:lnTo>
                  <a:lnTo>
                    <a:pt x="7966" y="365"/>
                  </a:lnTo>
                  <a:lnTo>
                    <a:pt x="7693" y="474"/>
                  </a:lnTo>
                  <a:lnTo>
                    <a:pt x="7426" y="594"/>
                  </a:lnTo>
                  <a:lnTo>
                    <a:pt x="7166" y="727"/>
                  </a:lnTo>
                  <a:lnTo>
                    <a:pt x="6914" y="872"/>
                  </a:lnTo>
                  <a:lnTo>
                    <a:pt x="6669" y="1029"/>
                  </a:lnTo>
                  <a:lnTo>
                    <a:pt x="6433" y="1196"/>
                  </a:lnTo>
                  <a:lnTo>
                    <a:pt x="6206" y="1375"/>
                  </a:lnTo>
                  <a:lnTo>
                    <a:pt x="5988" y="1565"/>
                  </a:lnTo>
                  <a:lnTo>
                    <a:pt x="5778" y="1763"/>
                  </a:lnTo>
                  <a:lnTo>
                    <a:pt x="5579" y="1973"/>
                  </a:lnTo>
                  <a:lnTo>
                    <a:pt x="5389" y="2191"/>
                  </a:lnTo>
                  <a:lnTo>
                    <a:pt x="5211" y="2419"/>
                  </a:lnTo>
                  <a:lnTo>
                    <a:pt x="5043" y="2655"/>
                  </a:lnTo>
                  <a:lnTo>
                    <a:pt x="4887" y="2899"/>
                  </a:lnTo>
                  <a:lnTo>
                    <a:pt x="4741" y="3151"/>
                  </a:lnTo>
                  <a:lnTo>
                    <a:pt x="4609" y="3411"/>
                  </a:lnTo>
                  <a:lnTo>
                    <a:pt x="4488" y="3678"/>
                  </a:lnTo>
                  <a:lnTo>
                    <a:pt x="4380" y="3951"/>
                  </a:lnTo>
                  <a:lnTo>
                    <a:pt x="4285" y="4231"/>
                  </a:lnTo>
                  <a:lnTo>
                    <a:pt x="4204" y="4517"/>
                  </a:lnTo>
                  <a:lnTo>
                    <a:pt x="4137" y="4808"/>
                  </a:lnTo>
                  <a:lnTo>
                    <a:pt x="4084" y="5104"/>
                  </a:lnTo>
                  <a:lnTo>
                    <a:pt x="4046" y="5407"/>
                  </a:lnTo>
                  <a:lnTo>
                    <a:pt x="4023" y="5712"/>
                  </a:lnTo>
                  <a:lnTo>
                    <a:pt x="4015" y="6022"/>
                  </a:lnTo>
                  <a:lnTo>
                    <a:pt x="4016" y="6117"/>
                  </a:lnTo>
                  <a:lnTo>
                    <a:pt x="4018" y="6211"/>
                  </a:lnTo>
                  <a:lnTo>
                    <a:pt x="4022" y="6306"/>
                  </a:lnTo>
                  <a:lnTo>
                    <a:pt x="4027" y="6400"/>
                  </a:lnTo>
                  <a:lnTo>
                    <a:pt x="4033" y="6493"/>
                  </a:lnTo>
                  <a:lnTo>
                    <a:pt x="4041" y="6587"/>
                  </a:lnTo>
                  <a:lnTo>
                    <a:pt x="4051" y="6680"/>
                  </a:lnTo>
                  <a:lnTo>
                    <a:pt x="4062" y="6772"/>
                  </a:lnTo>
                  <a:lnTo>
                    <a:pt x="4074" y="6864"/>
                  </a:lnTo>
                  <a:lnTo>
                    <a:pt x="4087" y="6956"/>
                  </a:lnTo>
                  <a:lnTo>
                    <a:pt x="4102" y="7046"/>
                  </a:lnTo>
                  <a:lnTo>
                    <a:pt x="4119" y="7138"/>
                  </a:lnTo>
                  <a:lnTo>
                    <a:pt x="4136" y="7227"/>
                  </a:lnTo>
                  <a:lnTo>
                    <a:pt x="4155" y="7317"/>
                  </a:lnTo>
                  <a:lnTo>
                    <a:pt x="4176" y="7406"/>
                  </a:lnTo>
                  <a:lnTo>
                    <a:pt x="4197" y="7495"/>
                  </a:lnTo>
                  <a:lnTo>
                    <a:pt x="4220" y="7583"/>
                  </a:lnTo>
                  <a:lnTo>
                    <a:pt x="4244" y="7671"/>
                  </a:lnTo>
                  <a:lnTo>
                    <a:pt x="4270" y="7758"/>
                  </a:lnTo>
                  <a:lnTo>
                    <a:pt x="4298" y="7844"/>
                  </a:lnTo>
                  <a:lnTo>
                    <a:pt x="4326" y="7930"/>
                  </a:lnTo>
                  <a:lnTo>
                    <a:pt x="4355" y="8015"/>
                  </a:lnTo>
                  <a:lnTo>
                    <a:pt x="4386" y="8100"/>
                  </a:lnTo>
                  <a:lnTo>
                    <a:pt x="4417" y="8185"/>
                  </a:lnTo>
                  <a:lnTo>
                    <a:pt x="4450" y="8268"/>
                  </a:lnTo>
                  <a:lnTo>
                    <a:pt x="4484" y="8351"/>
                  </a:lnTo>
                  <a:lnTo>
                    <a:pt x="4520" y="8433"/>
                  </a:lnTo>
                  <a:lnTo>
                    <a:pt x="4556" y="8515"/>
                  </a:lnTo>
                  <a:lnTo>
                    <a:pt x="4595" y="8596"/>
                  </a:lnTo>
                  <a:lnTo>
                    <a:pt x="4634" y="8676"/>
                  </a:lnTo>
                  <a:lnTo>
                    <a:pt x="4673" y="8757"/>
                  </a:lnTo>
                  <a:lnTo>
                    <a:pt x="4715" y="8835"/>
                  </a:lnTo>
                  <a:lnTo>
                    <a:pt x="528" y="13021"/>
                  </a:lnTo>
                  <a:lnTo>
                    <a:pt x="531" y="13025"/>
                  </a:lnTo>
                  <a:lnTo>
                    <a:pt x="501" y="13055"/>
                  </a:lnTo>
                  <a:lnTo>
                    <a:pt x="471" y="13086"/>
                  </a:lnTo>
                  <a:lnTo>
                    <a:pt x="443" y="13118"/>
                  </a:lnTo>
                  <a:lnTo>
                    <a:pt x="414" y="13152"/>
                  </a:lnTo>
                  <a:lnTo>
                    <a:pt x="386" y="13185"/>
                  </a:lnTo>
                  <a:lnTo>
                    <a:pt x="360" y="13219"/>
                  </a:lnTo>
                  <a:lnTo>
                    <a:pt x="335" y="13253"/>
                  </a:lnTo>
                  <a:lnTo>
                    <a:pt x="310" y="13288"/>
                  </a:lnTo>
                  <a:lnTo>
                    <a:pt x="286" y="13324"/>
                  </a:lnTo>
                  <a:lnTo>
                    <a:pt x="263" y="13360"/>
                  </a:lnTo>
                  <a:lnTo>
                    <a:pt x="241" y="13397"/>
                  </a:lnTo>
                  <a:lnTo>
                    <a:pt x="219" y="13436"/>
                  </a:lnTo>
                  <a:lnTo>
                    <a:pt x="199" y="13474"/>
                  </a:lnTo>
                  <a:lnTo>
                    <a:pt x="179" y="13512"/>
                  </a:lnTo>
                  <a:lnTo>
                    <a:pt x="161" y="13551"/>
                  </a:lnTo>
                  <a:lnTo>
                    <a:pt x="143" y="13591"/>
                  </a:lnTo>
                  <a:lnTo>
                    <a:pt x="126" y="13631"/>
                  </a:lnTo>
                  <a:lnTo>
                    <a:pt x="110" y="13672"/>
                  </a:lnTo>
                  <a:lnTo>
                    <a:pt x="95" y="13714"/>
                  </a:lnTo>
                  <a:lnTo>
                    <a:pt x="81" y="13755"/>
                  </a:lnTo>
                  <a:lnTo>
                    <a:pt x="69" y="13797"/>
                  </a:lnTo>
                  <a:lnTo>
                    <a:pt x="57" y="13840"/>
                  </a:lnTo>
                  <a:lnTo>
                    <a:pt x="46" y="13883"/>
                  </a:lnTo>
                  <a:lnTo>
                    <a:pt x="37" y="13926"/>
                  </a:lnTo>
                  <a:lnTo>
                    <a:pt x="28" y="13970"/>
                  </a:lnTo>
                  <a:lnTo>
                    <a:pt x="21" y="14015"/>
                  </a:lnTo>
                  <a:lnTo>
                    <a:pt x="15" y="14059"/>
                  </a:lnTo>
                  <a:lnTo>
                    <a:pt x="9" y="14104"/>
                  </a:lnTo>
                  <a:lnTo>
                    <a:pt x="5" y="14149"/>
                  </a:lnTo>
                  <a:lnTo>
                    <a:pt x="2" y="14195"/>
                  </a:lnTo>
                  <a:lnTo>
                    <a:pt x="1" y="14240"/>
                  </a:lnTo>
                  <a:lnTo>
                    <a:pt x="0" y="14287"/>
                  </a:lnTo>
                  <a:lnTo>
                    <a:pt x="2" y="14378"/>
                  </a:lnTo>
                  <a:lnTo>
                    <a:pt x="9" y="14468"/>
                  </a:lnTo>
                  <a:lnTo>
                    <a:pt x="20" y="14557"/>
                  </a:lnTo>
                  <a:lnTo>
                    <a:pt x="36" y="14644"/>
                  </a:lnTo>
                  <a:lnTo>
                    <a:pt x="56" y="14729"/>
                  </a:lnTo>
                  <a:lnTo>
                    <a:pt x="79" y="14814"/>
                  </a:lnTo>
                  <a:lnTo>
                    <a:pt x="107" y="14896"/>
                  </a:lnTo>
                  <a:lnTo>
                    <a:pt x="140" y="14976"/>
                  </a:lnTo>
                  <a:lnTo>
                    <a:pt x="175" y="15054"/>
                  </a:lnTo>
                  <a:lnTo>
                    <a:pt x="214" y="15132"/>
                  </a:lnTo>
                  <a:lnTo>
                    <a:pt x="256" y="15205"/>
                  </a:lnTo>
                  <a:lnTo>
                    <a:pt x="302" y="15277"/>
                  </a:lnTo>
                  <a:lnTo>
                    <a:pt x="352" y="15346"/>
                  </a:lnTo>
                  <a:lnTo>
                    <a:pt x="404" y="15414"/>
                  </a:lnTo>
                  <a:lnTo>
                    <a:pt x="460" y="15478"/>
                  </a:lnTo>
                  <a:lnTo>
                    <a:pt x="519" y="15539"/>
                  </a:lnTo>
                  <a:lnTo>
                    <a:pt x="580" y="15598"/>
                  </a:lnTo>
                  <a:lnTo>
                    <a:pt x="644" y="15654"/>
                  </a:lnTo>
                  <a:lnTo>
                    <a:pt x="712" y="15706"/>
                  </a:lnTo>
                  <a:lnTo>
                    <a:pt x="781" y="15756"/>
                  </a:lnTo>
                  <a:lnTo>
                    <a:pt x="853" y="15801"/>
                  </a:lnTo>
                  <a:lnTo>
                    <a:pt x="926" y="15844"/>
                  </a:lnTo>
                  <a:lnTo>
                    <a:pt x="1004" y="15883"/>
                  </a:lnTo>
                  <a:lnTo>
                    <a:pt x="1082" y="15918"/>
                  </a:lnTo>
                  <a:lnTo>
                    <a:pt x="1162" y="15951"/>
                  </a:lnTo>
                  <a:lnTo>
                    <a:pt x="1244" y="15979"/>
                  </a:lnTo>
                  <a:lnTo>
                    <a:pt x="1329" y="16002"/>
                  </a:lnTo>
                  <a:lnTo>
                    <a:pt x="1414" y="16022"/>
                  </a:lnTo>
                  <a:lnTo>
                    <a:pt x="1501" y="16038"/>
                  </a:lnTo>
                  <a:lnTo>
                    <a:pt x="1590" y="16049"/>
                  </a:lnTo>
                  <a:lnTo>
                    <a:pt x="1680" y="16056"/>
                  </a:lnTo>
                  <a:lnTo>
                    <a:pt x="1771" y="16058"/>
                  </a:lnTo>
                  <a:lnTo>
                    <a:pt x="1818" y="16057"/>
                  </a:lnTo>
                  <a:lnTo>
                    <a:pt x="1863" y="16056"/>
                  </a:lnTo>
                  <a:lnTo>
                    <a:pt x="1909" y="16053"/>
                  </a:lnTo>
                  <a:lnTo>
                    <a:pt x="1954" y="16049"/>
                  </a:lnTo>
                  <a:lnTo>
                    <a:pt x="1999" y="16043"/>
                  </a:lnTo>
                  <a:lnTo>
                    <a:pt x="2043" y="16037"/>
                  </a:lnTo>
                  <a:lnTo>
                    <a:pt x="2088" y="16030"/>
                  </a:lnTo>
                  <a:lnTo>
                    <a:pt x="2132" y="16021"/>
                  </a:lnTo>
                  <a:lnTo>
                    <a:pt x="2175" y="16012"/>
                  </a:lnTo>
                  <a:lnTo>
                    <a:pt x="2218" y="16001"/>
                  </a:lnTo>
                  <a:lnTo>
                    <a:pt x="2261" y="15989"/>
                  </a:lnTo>
                  <a:lnTo>
                    <a:pt x="2302" y="15977"/>
                  </a:lnTo>
                  <a:lnTo>
                    <a:pt x="2344" y="15963"/>
                  </a:lnTo>
                  <a:lnTo>
                    <a:pt x="2386" y="15948"/>
                  </a:lnTo>
                  <a:lnTo>
                    <a:pt x="2427" y="15932"/>
                  </a:lnTo>
                  <a:lnTo>
                    <a:pt x="2467" y="15915"/>
                  </a:lnTo>
                  <a:lnTo>
                    <a:pt x="2507" y="15897"/>
                  </a:lnTo>
                  <a:lnTo>
                    <a:pt x="2546" y="15878"/>
                  </a:lnTo>
                  <a:lnTo>
                    <a:pt x="2584" y="15859"/>
                  </a:lnTo>
                  <a:lnTo>
                    <a:pt x="2622" y="15839"/>
                  </a:lnTo>
                  <a:lnTo>
                    <a:pt x="2661" y="15817"/>
                  </a:lnTo>
                  <a:lnTo>
                    <a:pt x="2698" y="15795"/>
                  </a:lnTo>
                  <a:lnTo>
                    <a:pt x="2734" y="15772"/>
                  </a:lnTo>
                  <a:lnTo>
                    <a:pt x="2770" y="15748"/>
                  </a:lnTo>
                  <a:lnTo>
                    <a:pt x="2805" y="15723"/>
                  </a:lnTo>
                  <a:lnTo>
                    <a:pt x="2839" y="15698"/>
                  </a:lnTo>
                  <a:lnTo>
                    <a:pt x="2873" y="15671"/>
                  </a:lnTo>
                  <a:lnTo>
                    <a:pt x="2906" y="15644"/>
                  </a:lnTo>
                  <a:lnTo>
                    <a:pt x="2940" y="15615"/>
                  </a:lnTo>
                  <a:lnTo>
                    <a:pt x="2971" y="15587"/>
                  </a:lnTo>
                  <a:lnTo>
                    <a:pt x="3003" y="15557"/>
                  </a:lnTo>
                  <a:lnTo>
                    <a:pt x="3033" y="15527"/>
                  </a:lnTo>
                  <a:lnTo>
                    <a:pt x="3032" y="15526"/>
                  </a:lnTo>
                  <a:lnTo>
                    <a:pt x="7217" y="11342"/>
                  </a:lnTo>
                  <a:lnTo>
                    <a:pt x="7296" y="11383"/>
                  </a:lnTo>
                  <a:lnTo>
                    <a:pt x="7377" y="11423"/>
                  </a:lnTo>
                  <a:lnTo>
                    <a:pt x="7457" y="11462"/>
                  </a:lnTo>
                  <a:lnTo>
                    <a:pt x="7538" y="11500"/>
                  </a:lnTo>
                  <a:lnTo>
                    <a:pt x="7621" y="11537"/>
                  </a:lnTo>
                  <a:lnTo>
                    <a:pt x="7703" y="11572"/>
                  </a:lnTo>
                  <a:lnTo>
                    <a:pt x="7786" y="11606"/>
                  </a:lnTo>
                  <a:lnTo>
                    <a:pt x="7869" y="11640"/>
                  </a:lnTo>
                  <a:lnTo>
                    <a:pt x="7954" y="11671"/>
                  </a:lnTo>
                  <a:lnTo>
                    <a:pt x="8039" y="11702"/>
                  </a:lnTo>
                  <a:lnTo>
                    <a:pt x="8124" y="11731"/>
                  </a:lnTo>
                  <a:lnTo>
                    <a:pt x="8211" y="11759"/>
                  </a:lnTo>
                  <a:lnTo>
                    <a:pt x="8297" y="11787"/>
                  </a:lnTo>
                  <a:lnTo>
                    <a:pt x="8384" y="11813"/>
                  </a:lnTo>
                  <a:lnTo>
                    <a:pt x="8472" y="11837"/>
                  </a:lnTo>
                  <a:lnTo>
                    <a:pt x="8560" y="11860"/>
                  </a:lnTo>
                  <a:lnTo>
                    <a:pt x="8649" y="11882"/>
                  </a:lnTo>
                  <a:lnTo>
                    <a:pt x="8739" y="11902"/>
                  </a:lnTo>
                  <a:lnTo>
                    <a:pt x="8828" y="11921"/>
                  </a:lnTo>
                  <a:lnTo>
                    <a:pt x="8918" y="11939"/>
                  </a:lnTo>
                  <a:lnTo>
                    <a:pt x="9010" y="11955"/>
                  </a:lnTo>
                  <a:lnTo>
                    <a:pt x="9100" y="11970"/>
                  </a:lnTo>
                  <a:lnTo>
                    <a:pt x="9192" y="11984"/>
                  </a:lnTo>
                  <a:lnTo>
                    <a:pt x="9285" y="11996"/>
                  </a:lnTo>
                  <a:lnTo>
                    <a:pt x="9377" y="12007"/>
                  </a:lnTo>
                  <a:lnTo>
                    <a:pt x="9470" y="12016"/>
                  </a:lnTo>
                  <a:lnTo>
                    <a:pt x="9564" y="12024"/>
                  </a:lnTo>
                  <a:lnTo>
                    <a:pt x="9657" y="12031"/>
                  </a:lnTo>
                  <a:lnTo>
                    <a:pt x="9751" y="12036"/>
                  </a:lnTo>
                  <a:lnTo>
                    <a:pt x="9846" y="12040"/>
                  </a:lnTo>
                  <a:lnTo>
                    <a:pt x="9941" y="12042"/>
                  </a:lnTo>
                  <a:lnTo>
                    <a:pt x="10036" y="12044"/>
                  </a:lnTo>
                  <a:lnTo>
                    <a:pt x="10346" y="12035"/>
                  </a:lnTo>
                  <a:lnTo>
                    <a:pt x="10651" y="12012"/>
                  </a:lnTo>
                  <a:lnTo>
                    <a:pt x="10954" y="11974"/>
                  </a:lnTo>
                  <a:lnTo>
                    <a:pt x="11250" y="11921"/>
                  </a:lnTo>
                  <a:lnTo>
                    <a:pt x="11541" y="11854"/>
                  </a:lnTo>
                  <a:lnTo>
                    <a:pt x="11827" y="11773"/>
                  </a:lnTo>
                  <a:lnTo>
                    <a:pt x="12107" y="11678"/>
                  </a:lnTo>
                  <a:lnTo>
                    <a:pt x="12380" y="11570"/>
                  </a:lnTo>
                  <a:lnTo>
                    <a:pt x="12647" y="11449"/>
                  </a:lnTo>
                  <a:lnTo>
                    <a:pt x="12907" y="11317"/>
                  </a:lnTo>
                  <a:lnTo>
                    <a:pt x="13159" y="11171"/>
                  </a:lnTo>
                  <a:lnTo>
                    <a:pt x="13403" y="11015"/>
                  </a:lnTo>
                  <a:lnTo>
                    <a:pt x="13639" y="10847"/>
                  </a:lnTo>
                  <a:lnTo>
                    <a:pt x="13866" y="10669"/>
                  </a:lnTo>
                  <a:lnTo>
                    <a:pt x="14085" y="10479"/>
                  </a:lnTo>
                  <a:lnTo>
                    <a:pt x="14295" y="10280"/>
                  </a:lnTo>
                  <a:lnTo>
                    <a:pt x="14493" y="10070"/>
                  </a:lnTo>
                  <a:lnTo>
                    <a:pt x="14683" y="9852"/>
                  </a:lnTo>
                  <a:lnTo>
                    <a:pt x="14862" y="9625"/>
                  </a:lnTo>
                  <a:lnTo>
                    <a:pt x="15029" y="9389"/>
                  </a:lnTo>
                  <a:lnTo>
                    <a:pt x="15186" y="9144"/>
                  </a:lnTo>
                  <a:lnTo>
                    <a:pt x="15331" y="8892"/>
                  </a:lnTo>
                  <a:lnTo>
                    <a:pt x="15464" y="8632"/>
                  </a:lnTo>
                  <a:lnTo>
                    <a:pt x="15584" y="8365"/>
                  </a:lnTo>
                  <a:lnTo>
                    <a:pt x="15693" y="8092"/>
                  </a:lnTo>
                  <a:lnTo>
                    <a:pt x="15787" y="7812"/>
                  </a:lnTo>
                  <a:lnTo>
                    <a:pt x="15868" y="7526"/>
                  </a:lnTo>
                  <a:lnTo>
                    <a:pt x="15936" y="7235"/>
                  </a:lnTo>
                  <a:lnTo>
                    <a:pt x="15989" y="6939"/>
                  </a:lnTo>
                  <a:lnTo>
                    <a:pt x="16027" y="6638"/>
                  </a:lnTo>
                  <a:lnTo>
                    <a:pt x="16050" y="6332"/>
                  </a:lnTo>
                  <a:lnTo>
                    <a:pt x="16058" y="6022"/>
                  </a:lnTo>
                  <a:lnTo>
                    <a:pt x="16050" y="5712"/>
                  </a:lnTo>
                  <a:lnTo>
                    <a:pt x="16027" y="5407"/>
                  </a:lnTo>
                  <a:lnTo>
                    <a:pt x="15989" y="5104"/>
                  </a:lnTo>
                  <a:lnTo>
                    <a:pt x="15936" y="4808"/>
                  </a:lnTo>
                  <a:lnTo>
                    <a:pt x="15868" y="4517"/>
                  </a:lnTo>
                  <a:lnTo>
                    <a:pt x="15787" y="4231"/>
                  </a:lnTo>
                  <a:lnTo>
                    <a:pt x="15693" y="3951"/>
                  </a:lnTo>
                  <a:lnTo>
                    <a:pt x="15584" y="3678"/>
                  </a:lnTo>
                  <a:lnTo>
                    <a:pt x="15464" y="3411"/>
                  </a:lnTo>
                  <a:lnTo>
                    <a:pt x="15331" y="3151"/>
                  </a:lnTo>
                  <a:lnTo>
                    <a:pt x="15186" y="2899"/>
                  </a:lnTo>
                  <a:lnTo>
                    <a:pt x="15029" y="2655"/>
                  </a:lnTo>
                  <a:lnTo>
                    <a:pt x="14862" y="2419"/>
                  </a:lnTo>
                  <a:lnTo>
                    <a:pt x="14683" y="2191"/>
                  </a:lnTo>
                  <a:lnTo>
                    <a:pt x="14493" y="1973"/>
                  </a:lnTo>
                  <a:lnTo>
                    <a:pt x="14295" y="1763"/>
                  </a:lnTo>
                  <a:lnTo>
                    <a:pt x="14085" y="1565"/>
                  </a:lnTo>
                  <a:lnTo>
                    <a:pt x="13866" y="1375"/>
                  </a:lnTo>
                  <a:lnTo>
                    <a:pt x="13639" y="1196"/>
                  </a:lnTo>
                  <a:lnTo>
                    <a:pt x="13403" y="1029"/>
                  </a:lnTo>
                  <a:lnTo>
                    <a:pt x="13159" y="872"/>
                  </a:lnTo>
                  <a:lnTo>
                    <a:pt x="12907" y="727"/>
                  </a:lnTo>
                  <a:lnTo>
                    <a:pt x="12647" y="594"/>
                  </a:lnTo>
                  <a:lnTo>
                    <a:pt x="12380" y="474"/>
                  </a:lnTo>
                  <a:lnTo>
                    <a:pt x="12107" y="365"/>
                  </a:lnTo>
                  <a:lnTo>
                    <a:pt x="11827" y="271"/>
                  </a:lnTo>
                  <a:lnTo>
                    <a:pt x="11541" y="190"/>
                  </a:lnTo>
                  <a:lnTo>
                    <a:pt x="11250" y="122"/>
                  </a:lnTo>
                  <a:lnTo>
                    <a:pt x="10954" y="69"/>
                  </a:lnTo>
                  <a:lnTo>
                    <a:pt x="10651" y="31"/>
                  </a:lnTo>
                  <a:lnTo>
                    <a:pt x="10346" y="8"/>
                  </a:lnTo>
                  <a:lnTo>
                    <a:pt x="1003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sp>
          <p:nvSpPr>
            <p:cNvPr id="41" name="Freeform 6"/>
            <p:cNvSpPr/>
            <p:nvPr/>
          </p:nvSpPr>
          <p:spPr bwMode="auto">
            <a:xfrm>
              <a:off x="2284413" y="1185863"/>
              <a:ext cx="161925" cy="161925"/>
            </a:xfrm>
            <a:custGeom>
              <a:avLst/>
              <a:gdLst>
                <a:gd name="T0" fmla="*/ 2977 w 3763"/>
                <a:gd name="T1" fmla="*/ 40 h 3764"/>
                <a:gd name="T2" fmla="*/ 2305 w 3763"/>
                <a:gd name="T3" fmla="*/ 213 h 3764"/>
                <a:gd name="T4" fmla="*/ 1691 w 3763"/>
                <a:gd name="T5" fmla="*/ 509 h 3764"/>
                <a:gd name="T6" fmla="*/ 1151 w 3763"/>
                <a:gd name="T7" fmla="*/ 912 h 3764"/>
                <a:gd name="T8" fmla="*/ 697 w 3763"/>
                <a:gd name="T9" fmla="*/ 1411 h 3764"/>
                <a:gd name="T10" fmla="*/ 346 w 3763"/>
                <a:gd name="T11" fmla="*/ 1990 h 3764"/>
                <a:gd name="T12" fmla="*/ 110 w 3763"/>
                <a:gd name="T13" fmla="*/ 2635 h 3764"/>
                <a:gd name="T14" fmla="*/ 5 w 3763"/>
                <a:gd name="T15" fmla="*/ 3332 h 3764"/>
                <a:gd name="T16" fmla="*/ 3 w 3763"/>
                <a:gd name="T17" fmla="*/ 3551 h 3764"/>
                <a:gd name="T18" fmla="*/ 15 w 3763"/>
                <a:gd name="T19" fmla="*/ 3599 h 3764"/>
                <a:gd name="T20" fmla="*/ 36 w 3763"/>
                <a:gd name="T21" fmla="*/ 3643 h 3764"/>
                <a:gd name="T22" fmla="*/ 65 w 3763"/>
                <a:gd name="T23" fmla="*/ 3681 h 3764"/>
                <a:gd name="T24" fmla="*/ 100 w 3763"/>
                <a:gd name="T25" fmla="*/ 3713 h 3764"/>
                <a:gd name="T26" fmla="*/ 142 w 3763"/>
                <a:gd name="T27" fmla="*/ 3739 h 3764"/>
                <a:gd name="T28" fmla="*/ 188 w 3763"/>
                <a:gd name="T29" fmla="*/ 3756 h 3764"/>
                <a:gd name="T30" fmla="*/ 237 w 3763"/>
                <a:gd name="T31" fmla="*/ 3764 h 3764"/>
                <a:gd name="T32" fmla="*/ 289 w 3763"/>
                <a:gd name="T33" fmla="*/ 3761 h 3764"/>
                <a:gd name="T34" fmla="*/ 337 w 3763"/>
                <a:gd name="T35" fmla="*/ 3749 h 3764"/>
                <a:gd name="T36" fmla="*/ 381 w 3763"/>
                <a:gd name="T37" fmla="*/ 3728 h 3764"/>
                <a:gd name="T38" fmla="*/ 419 w 3763"/>
                <a:gd name="T39" fmla="*/ 3698 h 3764"/>
                <a:gd name="T40" fmla="*/ 451 w 3763"/>
                <a:gd name="T41" fmla="*/ 3663 h 3764"/>
                <a:gd name="T42" fmla="*/ 476 w 3763"/>
                <a:gd name="T43" fmla="*/ 3621 h 3764"/>
                <a:gd name="T44" fmla="*/ 493 w 3763"/>
                <a:gd name="T45" fmla="*/ 3576 h 3764"/>
                <a:gd name="T46" fmla="*/ 501 w 3763"/>
                <a:gd name="T47" fmla="*/ 3526 h 3764"/>
                <a:gd name="T48" fmla="*/ 537 w 3763"/>
                <a:gd name="T49" fmla="*/ 3054 h 3764"/>
                <a:gd name="T50" fmla="*/ 684 w 3763"/>
                <a:gd name="T51" fmla="*/ 2478 h 3764"/>
                <a:gd name="T52" fmla="*/ 937 w 3763"/>
                <a:gd name="T53" fmla="*/ 1952 h 3764"/>
                <a:gd name="T54" fmla="*/ 1283 w 3763"/>
                <a:gd name="T55" fmla="*/ 1488 h 3764"/>
                <a:gd name="T56" fmla="*/ 1711 w 3763"/>
                <a:gd name="T57" fmla="*/ 1100 h 3764"/>
                <a:gd name="T58" fmla="*/ 2208 w 3763"/>
                <a:gd name="T59" fmla="*/ 799 h 3764"/>
                <a:gd name="T60" fmla="*/ 2760 w 3763"/>
                <a:gd name="T61" fmla="*/ 596 h 3764"/>
                <a:gd name="T62" fmla="*/ 3358 w 3763"/>
                <a:gd name="T63" fmla="*/ 506 h 3764"/>
                <a:gd name="T64" fmla="*/ 3550 w 3763"/>
                <a:gd name="T65" fmla="*/ 499 h 3764"/>
                <a:gd name="T66" fmla="*/ 3599 w 3763"/>
                <a:gd name="T67" fmla="*/ 487 h 3764"/>
                <a:gd name="T68" fmla="*/ 3643 w 3763"/>
                <a:gd name="T69" fmla="*/ 466 h 3764"/>
                <a:gd name="T70" fmla="*/ 3681 w 3763"/>
                <a:gd name="T71" fmla="*/ 437 h 3764"/>
                <a:gd name="T72" fmla="*/ 3713 w 3763"/>
                <a:gd name="T73" fmla="*/ 402 h 3764"/>
                <a:gd name="T74" fmla="*/ 3738 w 3763"/>
                <a:gd name="T75" fmla="*/ 359 h 3764"/>
                <a:gd name="T76" fmla="*/ 3755 w 3763"/>
                <a:gd name="T77" fmla="*/ 313 h 3764"/>
                <a:gd name="T78" fmla="*/ 3763 w 3763"/>
                <a:gd name="T79" fmla="*/ 264 h 3764"/>
                <a:gd name="T80" fmla="*/ 3760 w 3763"/>
                <a:gd name="T81" fmla="*/ 213 h 3764"/>
                <a:gd name="T82" fmla="*/ 3748 w 3763"/>
                <a:gd name="T83" fmla="*/ 165 h 3764"/>
                <a:gd name="T84" fmla="*/ 3727 w 3763"/>
                <a:gd name="T85" fmla="*/ 120 h 3764"/>
                <a:gd name="T86" fmla="*/ 3698 w 3763"/>
                <a:gd name="T87" fmla="*/ 82 h 3764"/>
                <a:gd name="T88" fmla="*/ 3663 w 3763"/>
                <a:gd name="T89" fmla="*/ 50 h 3764"/>
                <a:gd name="T90" fmla="*/ 3621 w 3763"/>
                <a:gd name="T91" fmla="*/ 25 h 3764"/>
                <a:gd name="T92" fmla="*/ 3574 w 3763"/>
                <a:gd name="T93" fmla="*/ 8 h 3764"/>
                <a:gd name="T94" fmla="*/ 3525 w 3763"/>
                <a:gd name="T95" fmla="*/ 0 h 3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63" h="3764">
                  <a:moveTo>
                    <a:pt x="3512" y="0"/>
                  </a:moveTo>
                  <a:lnTo>
                    <a:pt x="3332" y="5"/>
                  </a:lnTo>
                  <a:lnTo>
                    <a:pt x="3153" y="18"/>
                  </a:lnTo>
                  <a:lnTo>
                    <a:pt x="2977" y="40"/>
                  </a:lnTo>
                  <a:lnTo>
                    <a:pt x="2805" y="71"/>
                  </a:lnTo>
                  <a:lnTo>
                    <a:pt x="2634" y="110"/>
                  </a:lnTo>
                  <a:lnTo>
                    <a:pt x="2467" y="158"/>
                  </a:lnTo>
                  <a:lnTo>
                    <a:pt x="2305" y="213"/>
                  </a:lnTo>
                  <a:lnTo>
                    <a:pt x="2145" y="276"/>
                  </a:lnTo>
                  <a:lnTo>
                    <a:pt x="1990" y="346"/>
                  </a:lnTo>
                  <a:lnTo>
                    <a:pt x="1838" y="424"/>
                  </a:lnTo>
                  <a:lnTo>
                    <a:pt x="1691" y="509"/>
                  </a:lnTo>
                  <a:lnTo>
                    <a:pt x="1548" y="600"/>
                  </a:lnTo>
                  <a:lnTo>
                    <a:pt x="1411" y="698"/>
                  </a:lnTo>
                  <a:lnTo>
                    <a:pt x="1278" y="802"/>
                  </a:lnTo>
                  <a:lnTo>
                    <a:pt x="1151" y="912"/>
                  </a:lnTo>
                  <a:lnTo>
                    <a:pt x="1028" y="1029"/>
                  </a:lnTo>
                  <a:lnTo>
                    <a:pt x="912" y="1151"/>
                  </a:lnTo>
                  <a:lnTo>
                    <a:pt x="801" y="1279"/>
                  </a:lnTo>
                  <a:lnTo>
                    <a:pt x="697" y="1411"/>
                  </a:lnTo>
                  <a:lnTo>
                    <a:pt x="600" y="1549"/>
                  </a:lnTo>
                  <a:lnTo>
                    <a:pt x="508" y="1691"/>
                  </a:lnTo>
                  <a:lnTo>
                    <a:pt x="423" y="1839"/>
                  </a:lnTo>
                  <a:lnTo>
                    <a:pt x="346" y="1990"/>
                  </a:lnTo>
                  <a:lnTo>
                    <a:pt x="276" y="2146"/>
                  </a:lnTo>
                  <a:lnTo>
                    <a:pt x="212" y="2305"/>
                  </a:lnTo>
                  <a:lnTo>
                    <a:pt x="157" y="2468"/>
                  </a:lnTo>
                  <a:lnTo>
                    <a:pt x="110" y="2635"/>
                  </a:lnTo>
                  <a:lnTo>
                    <a:pt x="71" y="2805"/>
                  </a:lnTo>
                  <a:lnTo>
                    <a:pt x="40" y="2978"/>
                  </a:lnTo>
                  <a:lnTo>
                    <a:pt x="18" y="3153"/>
                  </a:lnTo>
                  <a:lnTo>
                    <a:pt x="5" y="3332"/>
                  </a:lnTo>
                  <a:lnTo>
                    <a:pt x="0" y="3513"/>
                  </a:lnTo>
                  <a:lnTo>
                    <a:pt x="0" y="3526"/>
                  </a:lnTo>
                  <a:lnTo>
                    <a:pt x="1" y="3539"/>
                  </a:lnTo>
                  <a:lnTo>
                    <a:pt x="3" y="3551"/>
                  </a:lnTo>
                  <a:lnTo>
                    <a:pt x="5" y="3563"/>
                  </a:lnTo>
                  <a:lnTo>
                    <a:pt x="8" y="3576"/>
                  </a:lnTo>
                  <a:lnTo>
                    <a:pt x="11" y="3587"/>
                  </a:lnTo>
                  <a:lnTo>
                    <a:pt x="15" y="3599"/>
                  </a:lnTo>
                  <a:lnTo>
                    <a:pt x="20" y="3610"/>
                  </a:lnTo>
                  <a:lnTo>
                    <a:pt x="25" y="3621"/>
                  </a:lnTo>
                  <a:lnTo>
                    <a:pt x="30" y="3632"/>
                  </a:lnTo>
                  <a:lnTo>
                    <a:pt x="36" y="3643"/>
                  </a:lnTo>
                  <a:lnTo>
                    <a:pt x="43" y="3653"/>
                  </a:lnTo>
                  <a:lnTo>
                    <a:pt x="50" y="3663"/>
                  </a:lnTo>
                  <a:lnTo>
                    <a:pt x="57" y="3672"/>
                  </a:lnTo>
                  <a:lnTo>
                    <a:pt x="65" y="3681"/>
                  </a:lnTo>
                  <a:lnTo>
                    <a:pt x="73" y="3690"/>
                  </a:lnTo>
                  <a:lnTo>
                    <a:pt x="82" y="3698"/>
                  </a:lnTo>
                  <a:lnTo>
                    <a:pt x="91" y="3706"/>
                  </a:lnTo>
                  <a:lnTo>
                    <a:pt x="100" y="3713"/>
                  </a:lnTo>
                  <a:lnTo>
                    <a:pt x="110" y="3721"/>
                  </a:lnTo>
                  <a:lnTo>
                    <a:pt x="120" y="3728"/>
                  </a:lnTo>
                  <a:lnTo>
                    <a:pt x="131" y="3734"/>
                  </a:lnTo>
                  <a:lnTo>
                    <a:pt x="142" y="3739"/>
                  </a:lnTo>
                  <a:lnTo>
                    <a:pt x="153" y="3744"/>
                  </a:lnTo>
                  <a:lnTo>
                    <a:pt x="164" y="3749"/>
                  </a:lnTo>
                  <a:lnTo>
                    <a:pt x="176" y="3753"/>
                  </a:lnTo>
                  <a:lnTo>
                    <a:pt x="188" y="3756"/>
                  </a:lnTo>
                  <a:lnTo>
                    <a:pt x="200" y="3759"/>
                  </a:lnTo>
                  <a:lnTo>
                    <a:pt x="212" y="3761"/>
                  </a:lnTo>
                  <a:lnTo>
                    <a:pt x="224" y="3763"/>
                  </a:lnTo>
                  <a:lnTo>
                    <a:pt x="237" y="3764"/>
                  </a:lnTo>
                  <a:lnTo>
                    <a:pt x="250" y="3764"/>
                  </a:lnTo>
                  <a:lnTo>
                    <a:pt x="264" y="3764"/>
                  </a:lnTo>
                  <a:lnTo>
                    <a:pt x="276" y="3763"/>
                  </a:lnTo>
                  <a:lnTo>
                    <a:pt x="289" y="3761"/>
                  </a:lnTo>
                  <a:lnTo>
                    <a:pt x="301" y="3759"/>
                  </a:lnTo>
                  <a:lnTo>
                    <a:pt x="313" y="3756"/>
                  </a:lnTo>
                  <a:lnTo>
                    <a:pt x="325" y="3753"/>
                  </a:lnTo>
                  <a:lnTo>
                    <a:pt x="337" y="3749"/>
                  </a:lnTo>
                  <a:lnTo>
                    <a:pt x="348" y="3744"/>
                  </a:lnTo>
                  <a:lnTo>
                    <a:pt x="359" y="3739"/>
                  </a:lnTo>
                  <a:lnTo>
                    <a:pt x="370" y="3734"/>
                  </a:lnTo>
                  <a:lnTo>
                    <a:pt x="381" y="3728"/>
                  </a:lnTo>
                  <a:lnTo>
                    <a:pt x="391" y="3721"/>
                  </a:lnTo>
                  <a:lnTo>
                    <a:pt x="401" y="3713"/>
                  </a:lnTo>
                  <a:lnTo>
                    <a:pt x="410" y="3706"/>
                  </a:lnTo>
                  <a:lnTo>
                    <a:pt x="419" y="3698"/>
                  </a:lnTo>
                  <a:lnTo>
                    <a:pt x="428" y="3690"/>
                  </a:lnTo>
                  <a:lnTo>
                    <a:pt x="436" y="3681"/>
                  </a:lnTo>
                  <a:lnTo>
                    <a:pt x="444" y="3672"/>
                  </a:lnTo>
                  <a:lnTo>
                    <a:pt x="451" y="3663"/>
                  </a:lnTo>
                  <a:lnTo>
                    <a:pt x="458" y="3653"/>
                  </a:lnTo>
                  <a:lnTo>
                    <a:pt x="465" y="3643"/>
                  </a:lnTo>
                  <a:lnTo>
                    <a:pt x="471" y="3632"/>
                  </a:lnTo>
                  <a:lnTo>
                    <a:pt x="476" y="3621"/>
                  </a:lnTo>
                  <a:lnTo>
                    <a:pt x="481" y="3610"/>
                  </a:lnTo>
                  <a:lnTo>
                    <a:pt x="486" y="3599"/>
                  </a:lnTo>
                  <a:lnTo>
                    <a:pt x="490" y="3587"/>
                  </a:lnTo>
                  <a:lnTo>
                    <a:pt x="493" y="3576"/>
                  </a:lnTo>
                  <a:lnTo>
                    <a:pt x="496" y="3563"/>
                  </a:lnTo>
                  <a:lnTo>
                    <a:pt x="498" y="3551"/>
                  </a:lnTo>
                  <a:lnTo>
                    <a:pt x="500" y="3539"/>
                  </a:lnTo>
                  <a:lnTo>
                    <a:pt x="501" y="3526"/>
                  </a:lnTo>
                  <a:lnTo>
                    <a:pt x="501" y="3513"/>
                  </a:lnTo>
                  <a:lnTo>
                    <a:pt x="505" y="3358"/>
                  </a:lnTo>
                  <a:lnTo>
                    <a:pt x="517" y="3205"/>
                  </a:lnTo>
                  <a:lnTo>
                    <a:pt x="537" y="3054"/>
                  </a:lnTo>
                  <a:lnTo>
                    <a:pt x="563" y="2907"/>
                  </a:lnTo>
                  <a:lnTo>
                    <a:pt x="596" y="2760"/>
                  </a:lnTo>
                  <a:lnTo>
                    <a:pt x="637" y="2618"/>
                  </a:lnTo>
                  <a:lnTo>
                    <a:pt x="684" y="2478"/>
                  </a:lnTo>
                  <a:lnTo>
                    <a:pt x="738" y="2341"/>
                  </a:lnTo>
                  <a:lnTo>
                    <a:pt x="798" y="2208"/>
                  </a:lnTo>
                  <a:lnTo>
                    <a:pt x="865" y="2078"/>
                  </a:lnTo>
                  <a:lnTo>
                    <a:pt x="937" y="1952"/>
                  </a:lnTo>
                  <a:lnTo>
                    <a:pt x="1015" y="1830"/>
                  </a:lnTo>
                  <a:lnTo>
                    <a:pt x="1100" y="1711"/>
                  </a:lnTo>
                  <a:lnTo>
                    <a:pt x="1189" y="1598"/>
                  </a:lnTo>
                  <a:lnTo>
                    <a:pt x="1283" y="1488"/>
                  </a:lnTo>
                  <a:lnTo>
                    <a:pt x="1384" y="1384"/>
                  </a:lnTo>
                  <a:lnTo>
                    <a:pt x="1488" y="1285"/>
                  </a:lnTo>
                  <a:lnTo>
                    <a:pt x="1597" y="1189"/>
                  </a:lnTo>
                  <a:lnTo>
                    <a:pt x="1711" y="1100"/>
                  </a:lnTo>
                  <a:lnTo>
                    <a:pt x="1829" y="1017"/>
                  </a:lnTo>
                  <a:lnTo>
                    <a:pt x="1952" y="937"/>
                  </a:lnTo>
                  <a:lnTo>
                    <a:pt x="2077" y="865"/>
                  </a:lnTo>
                  <a:lnTo>
                    <a:pt x="2208" y="799"/>
                  </a:lnTo>
                  <a:lnTo>
                    <a:pt x="2340" y="739"/>
                  </a:lnTo>
                  <a:lnTo>
                    <a:pt x="2478" y="685"/>
                  </a:lnTo>
                  <a:lnTo>
                    <a:pt x="2617" y="637"/>
                  </a:lnTo>
                  <a:lnTo>
                    <a:pt x="2760" y="596"/>
                  </a:lnTo>
                  <a:lnTo>
                    <a:pt x="2906" y="563"/>
                  </a:lnTo>
                  <a:lnTo>
                    <a:pt x="3054" y="537"/>
                  </a:lnTo>
                  <a:lnTo>
                    <a:pt x="3204" y="517"/>
                  </a:lnTo>
                  <a:lnTo>
                    <a:pt x="3358" y="506"/>
                  </a:lnTo>
                  <a:lnTo>
                    <a:pt x="3512" y="502"/>
                  </a:lnTo>
                  <a:lnTo>
                    <a:pt x="3525" y="502"/>
                  </a:lnTo>
                  <a:lnTo>
                    <a:pt x="3538" y="501"/>
                  </a:lnTo>
                  <a:lnTo>
                    <a:pt x="3550" y="499"/>
                  </a:lnTo>
                  <a:lnTo>
                    <a:pt x="3562" y="497"/>
                  </a:lnTo>
                  <a:lnTo>
                    <a:pt x="3574" y="494"/>
                  </a:lnTo>
                  <a:lnTo>
                    <a:pt x="3587" y="491"/>
                  </a:lnTo>
                  <a:lnTo>
                    <a:pt x="3599" y="487"/>
                  </a:lnTo>
                  <a:lnTo>
                    <a:pt x="3610" y="482"/>
                  </a:lnTo>
                  <a:lnTo>
                    <a:pt x="3621" y="477"/>
                  </a:lnTo>
                  <a:lnTo>
                    <a:pt x="3632" y="472"/>
                  </a:lnTo>
                  <a:lnTo>
                    <a:pt x="3643" y="466"/>
                  </a:lnTo>
                  <a:lnTo>
                    <a:pt x="3653" y="459"/>
                  </a:lnTo>
                  <a:lnTo>
                    <a:pt x="3663" y="452"/>
                  </a:lnTo>
                  <a:lnTo>
                    <a:pt x="3672" y="445"/>
                  </a:lnTo>
                  <a:lnTo>
                    <a:pt x="3681" y="437"/>
                  </a:lnTo>
                  <a:lnTo>
                    <a:pt x="3690" y="429"/>
                  </a:lnTo>
                  <a:lnTo>
                    <a:pt x="3698" y="420"/>
                  </a:lnTo>
                  <a:lnTo>
                    <a:pt x="3706" y="411"/>
                  </a:lnTo>
                  <a:lnTo>
                    <a:pt x="3713" y="402"/>
                  </a:lnTo>
                  <a:lnTo>
                    <a:pt x="3720" y="391"/>
                  </a:lnTo>
                  <a:lnTo>
                    <a:pt x="3727" y="381"/>
                  </a:lnTo>
                  <a:lnTo>
                    <a:pt x="3733" y="370"/>
                  </a:lnTo>
                  <a:lnTo>
                    <a:pt x="3738" y="359"/>
                  </a:lnTo>
                  <a:lnTo>
                    <a:pt x="3743" y="348"/>
                  </a:lnTo>
                  <a:lnTo>
                    <a:pt x="3748" y="337"/>
                  </a:lnTo>
                  <a:lnTo>
                    <a:pt x="3752" y="325"/>
                  </a:lnTo>
                  <a:lnTo>
                    <a:pt x="3755" y="313"/>
                  </a:lnTo>
                  <a:lnTo>
                    <a:pt x="3758" y="301"/>
                  </a:lnTo>
                  <a:lnTo>
                    <a:pt x="3760" y="289"/>
                  </a:lnTo>
                  <a:lnTo>
                    <a:pt x="3762" y="276"/>
                  </a:lnTo>
                  <a:lnTo>
                    <a:pt x="3763" y="264"/>
                  </a:lnTo>
                  <a:lnTo>
                    <a:pt x="3763" y="251"/>
                  </a:lnTo>
                  <a:lnTo>
                    <a:pt x="3763" y="238"/>
                  </a:lnTo>
                  <a:lnTo>
                    <a:pt x="3762" y="225"/>
                  </a:lnTo>
                  <a:lnTo>
                    <a:pt x="3760" y="213"/>
                  </a:lnTo>
                  <a:lnTo>
                    <a:pt x="3758" y="201"/>
                  </a:lnTo>
                  <a:lnTo>
                    <a:pt x="3755" y="188"/>
                  </a:lnTo>
                  <a:lnTo>
                    <a:pt x="3752" y="177"/>
                  </a:lnTo>
                  <a:lnTo>
                    <a:pt x="3748" y="165"/>
                  </a:lnTo>
                  <a:lnTo>
                    <a:pt x="3743" y="154"/>
                  </a:lnTo>
                  <a:lnTo>
                    <a:pt x="3738" y="143"/>
                  </a:lnTo>
                  <a:lnTo>
                    <a:pt x="3733" y="132"/>
                  </a:lnTo>
                  <a:lnTo>
                    <a:pt x="3727" y="120"/>
                  </a:lnTo>
                  <a:lnTo>
                    <a:pt x="3720" y="110"/>
                  </a:lnTo>
                  <a:lnTo>
                    <a:pt x="3713" y="100"/>
                  </a:lnTo>
                  <a:lnTo>
                    <a:pt x="3706" y="91"/>
                  </a:lnTo>
                  <a:lnTo>
                    <a:pt x="3698" y="82"/>
                  </a:lnTo>
                  <a:lnTo>
                    <a:pt x="3690" y="73"/>
                  </a:lnTo>
                  <a:lnTo>
                    <a:pt x="3681" y="65"/>
                  </a:lnTo>
                  <a:lnTo>
                    <a:pt x="3672" y="57"/>
                  </a:lnTo>
                  <a:lnTo>
                    <a:pt x="3663" y="50"/>
                  </a:lnTo>
                  <a:lnTo>
                    <a:pt x="3653" y="43"/>
                  </a:lnTo>
                  <a:lnTo>
                    <a:pt x="3643" y="36"/>
                  </a:lnTo>
                  <a:lnTo>
                    <a:pt x="3632" y="30"/>
                  </a:lnTo>
                  <a:lnTo>
                    <a:pt x="3621" y="25"/>
                  </a:lnTo>
                  <a:lnTo>
                    <a:pt x="3610" y="20"/>
                  </a:lnTo>
                  <a:lnTo>
                    <a:pt x="3599" y="15"/>
                  </a:lnTo>
                  <a:lnTo>
                    <a:pt x="3587" y="11"/>
                  </a:lnTo>
                  <a:lnTo>
                    <a:pt x="3574" y="8"/>
                  </a:lnTo>
                  <a:lnTo>
                    <a:pt x="3562" y="5"/>
                  </a:lnTo>
                  <a:lnTo>
                    <a:pt x="3550" y="3"/>
                  </a:lnTo>
                  <a:lnTo>
                    <a:pt x="3538" y="1"/>
                  </a:lnTo>
                  <a:lnTo>
                    <a:pt x="3525" y="0"/>
                  </a:lnTo>
                  <a:lnTo>
                    <a:pt x="351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grpSp>
      <p:sp>
        <p:nvSpPr>
          <p:cNvPr id="42" name="Freeform 286"/>
          <p:cNvSpPr>
            <a:spLocks noEditPoints="1"/>
          </p:cNvSpPr>
          <p:nvPr/>
        </p:nvSpPr>
        <p:spPr bwMode="auto">
          <a:xfrm>
            <a:off x="6527254" y="5439000"/>
            <a:ext cx="335481" cy="336278"/>
          </a:xfrm>
          <a:custGeom>
            <a:avLst/>
            <a:gdLst>
              <a:gd name="T0" fmla="*/ 11438 w 16419"/>
              <a:gd name="T1" fmla="*/ 11992 h 16036"/>
              <a:gd name="T2" fmla="*/ 12051 w 16419"/>
              <a:gd name="T3" fmla="*/ 9611 h 16036"/>
              <a:gd name="T4" fmla="*/ 15080 w 16419"/>
              <a:gd name="T5" fmla="*/ 9931 h 16036"/>
              <a:gd name="T6" fmla="*/ 13248 w 16419"/>
              <a:gd name="T7" fmla="*/ 12967 h 16036"/>
              <a:gd name="T8" fmla="*/ 4590 w 16419"/>
              <a:gd name="T9" fmla="*/ 10655 h 16036"/>
              <a:gd name="T10" fmla="*/ 4429 w 16419"/>
              <a:gd name="T11" fmla="*/ 12231 h 16036"/>
              <a:gd name="T12" fmla="*/ 2147 w 16419"/>
              <a:gd name="T13" fmla="*/ 11712 h 16036"/>
              <a:gd name="T14" fmla="*/ 1073 w 16419"/>
              <a:gd name="T15" fmla="*/ 8277 h 16036"/>
              <a:gd name="T16" fmla="*/ 4139 w 16419"/>
              <a:gd name="T17" fmla="*/ 4183 h 16036"/>
              <a:gd name="T18" fmla="*/ 4533 w 16419"/>
              <a:gd name="T19" fmla="*/ 5582 h 16036"/>
              <a:gd name="T20" fmla="*/ 1073 w 16419"/>
              <a:gd name="T21" fmla="*/ 7759 h 16036"/>
              <a:gd name="T22" fmla="*/ 1997 w 16419"/>
              <a:gd name="T23" fmla="*/ 4578 h 16036"/>
              <a:gd name="T24" fmla="*/ 9313 w 16419"/>
              <a:gd name="T25" fmla="*/ 5095 h 16036"/>
              <a:gd name="T26" fmla="*/ 11066 w 16419"/>
              <a:gd name="T27" fmla="*/ 4695 h 16036"/>
              <a:gd name="T28" fmla="*/ 11565 w 16419"/>
              <a:gd name="T29" fmla="*/ 6759 h 16036"/>
              <a:gd name="T30" fmla="*/ 10152 w 16419"/>
              <a:gd name="T31" fmla="*/ 11598 h 16036"/>
              <a:gd name="T32" fmla="*/ 8474 w 16419"/>
              <a:gd name="T33" fmla="*/ 11394 h 16036"/>
              <a:gd name="T34" fmla="*/ 11313 w 16419"/>
              <a:gd name="T35" fmla="*/ 10543 h 16036"/>
              <a:gd name="T36" fmla="*/ 12142 w 16419"/>
              <a:gd name="T37" fmla="*/ 12889 h 16036"/>
              <a:gd name="T38" fmla="*/ 11354 w 16419"/>
              <a:gd name="T39" fmla="*/ 14282 h 16036"/>
              <a:gd name="T40" fmla="*/ 9710 w 16419"/>
              <a:gd name="T41" fmla="*/ 14564 h 16036"/>
              <a:gd name="T42" fmla="*/ 10935 w 16419"/>
              <a:gd name="T43" fmla="*/ 12871 h 16036"/>
              <a:gd name="T44" fmla="*/ 9524 w 16419"/>
              <a:gd name="T45" fmla="*/ 12005 h 16036"/>
              <a:gd name="T46" fmla="*/ 10393 w 16419"/>
              <a:gd name="T47" fmla="*/ 12757 h 16036"/>
              <a:gd name="T48" fmla="*/ 8904 w 16419"/>
              <a:gd name="T49" fmla="*/ 14636 h 16036"/>
              <a:gd name="T50" fmla="*/ 5284 w 16419"/>
              <a:gd name="T51" fmla="*/ 14382 h 16036"/>
              <a:gd name="T52" fmla="*/ 4071 w 16419"/>
              <a:gd name="T53" fmla="*/ 13005 h 16036"/>
              <a:gd name="T54" fmla="*/ 5783 w 16419"/>
              <a:gd name="T55" fmla="*/ 13367 h 16036"/>
              <a:gd name="T56" fmla="*/ 7945 w 16419"/>
              <a:gd name="T57" fmla="*/ 8277 h 16036"/>
              <a:gd name="T58" fmla="*/ 6342 w 16419"/>
              <a:gd name="T59" fmla="*/ 11582 h 16036"/>
              <a:gd name="T60" fmla="*/ 5136 w 16419"/>
              <a:gd name="T61" fmla="*/ 10650 h 16036"/>
              <a:gd name="T62" fmla="*/ 7945 w 16419"/>
              <a:gd name="T63" fmla="*/ 8277 h 16036"/>
              <a:gd name="T64" fmla="*/ 7024 w 16419"/>
              <a:gd name="T65" fmla="*/ 5084 h 16036"/>
              <a:gd name="T66" fmla="*/ 4843 w 16419"/>
              <a:gd name="T67" fmla="*/ 6857 h 16036"/>
              <a:gd name="T68" fmla="*/ 5321 w 16419"/>
              <a:gd name="T69" fmla="*/ 4784 h 16036"/>
              <a:gd name="T70" fmla="*/ 3667 w 16419"/>
              <a:gd name="T71" fmla="*/ 3305 h 16036"/>
              <a:gd name="T72" fmla="*/ 5215 w 16419"/>
              <a:gd name="T73" fmla="*/ 1684 h 16036"/>
              <a:gd name="T74" fmla="*/ 6448 w 16419"/>
              <a:gd name="T75" fmla="*/ 1771 h 16036"/>
              <a:gd name="T76" fmla="*/ 5148 w 16419"/>
              <a:gd name="T77" fmla="*/ 3833 h 16036"/>
              <a:gd name="T78" fmla="*/ 6569 w 16419"/>
              <a:gd name="T79" fmla="*/ 4486 h 16036"/>
              <a:gd name="T80" fmla="*/ 6014 w 16419"/>
              <a:gd name="T81" fmla="*/ 3301 h 16036"/>
              <a:gd name="T82" fmla="*/ 7732 w 16419"/>
              <a:gd name="T83" fmla="*/ 1205 h 16036"/>
              <a:gd name="T84" fmla="*/ 11565 w 16419"/>
              <a:gd name="T85" fmla="*/ 1859 h 16036"/>
              <a:gd name="T86" fmla="*/ 12421 w 16419"/>
              <a:gd name="T87" fmla="*/ 3513 h 16036"/>
              <a:gd name="T88" fmla="*/ 11123 w 16419"/>
              <a:gd name="T89" fmla="*/ 3527 h 16036"/>
              <a:gd name="T90" fmla="*/ 9758 w 16419"/>
              <a:gd name="T91" fmla="*/ 1525 h 16036"/>
              <a:gd name="T92" fmla="*/ 9852 w 16419"/>
              <a:gd name="T93" fmla="*/ 2463 h 16036"/>
              <a:gd name="T94" fmla="*/ 10437 w 16419"/>
              <a:gd name="T95" fmla="*/ 4348 h 16036"/>
              <a:gd name="T96" fmla="*/ 8786 w 16419"/>
              <a:gd name="T97" fmla="*/ 4626 h 16036"/>
              <a:gd name="T98" fmla="*/ 6848 w 16419"/>
              <a:gd name="T99" fmla="*/ 13930 h 16036"/>
              <a:gd name="T100" fmla="*/ 6020 w 16419"/>
              <a:gd name="T101" fmla="*/ 12187 h 16036"/>
              <a:gd name="T102" fmla="*/ 7521 w 16419"/>
              <a:gd name="T103" fmla="*/ 11934 h 16036"/>
              <a:gd name="T104" fmla="*/ 12063 w 16419"/>
              <a:gd name="T105" fmla="*/ 6494 h 16036"/>
              <a:gd name="T106" fmla="*/ 11695 w 16419"/>
              <a:gd name="T107" fmla="*/ 4461 h 16036"/>
              <a:gd name="T108" fmla="*/ 13078 w 16419"/>
              <a:gd name="T109" fmla="*/ 3710 h 16036"/>
              <a:gd name="T110" fmla="*/ 14700 w 16419"/>
              <a:gd name="T111" fmla="*/ 5106 h 16036"/>
              <a:gd name="T112" fmla="*/ 6960 w 16419"/>
              <a:gd name="T113" fmla="*/ 92 h 16036"/>
              <a:gd name="T114" fmla="*/ 498 w 16419"/>
              <a:gd name="T115" fmla="*/ 5261 h 16036"/>
              <a:gd name="T116" fmla="*/ 2132 w 16419"/>
              <a:gd name="T117" fmla="*/ 13409 h 16036"/>
              <a:gd name="T118" fmla="*/ 10261 w 16419"/>
              <a:gd name="T119" fmla="*/ 15783 h 16036"/>
              <a:gd name="T120" fmla="*/ 16160 w 16419"/>
              <a:gd name="T121" fmla="*/ 10021 h 16036"/>
              <a:gd name="T122" fmla="*/ 13729 w 16419"/>
              <a:gd name="T123" fmla="*/ 2083 h 160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419" h="16036">
                <a:moveTo>
                  <a:pt x="13248" y="12967"/>
                </a:moveTo>
                <a:lnTo>
                  <a:pt x="13139" y="12892"/>
                </a:lnTo>
                <a:lnTo>
                  <a:pt x="13030" y="12819"/>
                </a:lnTo>
                <a:lnTo>
                  <a:pt x="12919" y="12748"/>
                </a:lnTo>
                <a:lnTo>
                  <a:pt x="12807" y="12676"/>
                </a:lnTo>
                <a:lnTo>
                  <a:pt x="12693" y="12608"/>
                </a:lnTo>
                <a:lnTo>
                  <a:pt x="12579" y="12541"/>
                </a:lnTo>
                <a:lnTo>
                  <a:pt x="12463" y="12476"/>
                </a:lnTo>
                <a:lnTo>
                  <a:pt x="12347" y="12413"/>
                </a:lnTo>
                <a:lnTo>
                  <a:pt x="12229" y="12351"/>
                </a:lnTo>
                <a:lnTo>
                  <a:pt x="12110" y="12291"/>
                </a:lnTo>
                <a:lnTo>
                  <a:pt x="12051" y="12261"/>
                </a:lnTo>
                <a:lnTo>
                  <a:pt x="11990" y="12231"/>
                </a:lnTo>
                <a:lnTo>
                  <a:pt x="11930" y="12203"/>
                </a:lnTo>
                <a:lnTo>
                  <a:pt x="11869" y="12175"/>
                </a:lnTo>
                <a:lnTo>
                  <a:pt x="11808" y="12147"/>
                </a:lnTo>
                <a:lnTo>
                  <a:pt x="11747" y="12120"/>
                </a:lnTo>
                <a:lnTo>
                  <a:pt x="11686" y="12094"/>
                </a:lnTo>
                <a:lnTo>
                  <a:pt x="11625" y="12068"/>
                </a:lnTo>
                <a:lnTo>
                  <a:pt x="11562" y="12042"/>
                </a:lnTo>
                <a:lnTo>
                  <a:pt x="11499" y="12017"/>
                </a:lnTo>
                <a:lnTo>
                  <a:pt x="11438" y="11992"/>
                </a:lnTo>
                <a:lnTo>
                  <a:pt x="11374" y="11968"/>
                </a:lnTo>
                <a:lnTo>
                  <a:pt x="11419" y="11863"/>
                </a:lnTo>
                <a:lnTo>
                  <a:pt x="11463" y="11756"/>
                </a:lnTo>
                <a:lnTo>
                  <a:pt x="11505" y="11649"/>
                </a:lnTo>
                <a:lnTo>
                  <a:pt x="11546" y="11541"/>
                </a:lnTo>
                <a:lnTo>
                  <a:pt x="11585" y="11433"/>
                </a:lnTo>
                <a:lnTo>
                  <a:pt x="11624" y="11323"/>
                </a:lnTo>
                <a:lnTo>
                  <a:pt x="11661" y="11214"/>
                </a:lnTo>
                <a:lnTo>
                  <a:pt x="11696" y="11104"/>
                </a:lnTo>
                <a:lnTo>
                  <a:pt x="11731" y="10993"/>
                </a:lnTo>
                <a:lnTo>
                  <a:pt x="11765" y="10880"/>
                </a:lnTo>
                <a:lnTo>
                  <a:pt x="11798" y="10768"/>
                </a:lnTo>
                <a:lnTo>
                  <a:pt x="11829" y="10655"/>
                </a:lnTo>
                <a:lnTo>
                  <a:pt x="11859" y="10542"/>
                </a:lnTo>
                <a:lnTo>
                  <a:pt x="11887" y="10427"/>
                </a:lnTo>
                <a:lnTo>
                  <a:pt x="11914" y="10312"/>
                </a:lnTo>
                <a:lnTo>
                  <a:pt x="11941" y="10197"/>
                </a:lnTo>
                <a:lnTo>
                  <a:pt x="11965" y="10081"/>
                </a:lnTo>
                <a:lnTo>
                  <a:pt x="11988" y="9964"/>
                </a:lnTo>
                <a:lnTo>
                  <a:pt x="12010" y="9847"/>
                </a:lnTo>
                <a:lnTo>
                  <a:pt x="12031" y="9729"/>
                </a:lnTo>
                <a:lnTo>
                  <a:pt x="12051" y="9611"/>
                </a:lnTo>
                <a:lnTo>
                  <a:pt x="12068" y="9492"/>
                </a:lnTo>
                <a:lnTo>
                  <a:pt x="12084" y="9373"/>
                </a:lnTo>
                <a:lnTo>
                  <a:pt x="12100" y="9253"/>
                </a:lnTo>
                <a:lnTo>
                  <a:pt x="12113" y="9133"/>
                </a:lnTo>
                <a:lnTo>
                  <a:pt x="12126" y="9011"/>
                </a:lnTo>
                <a:lnTo>
                  <a:pt x="12137" y="8890"/>
                </a:lnTo>
                <a:lnTo>
                  <a:pt x="12147" y="8769"/>
                </a:lnTo>
                <a:lnTo>
                  <a:pt x="12155" y="8646"/>
                </a:lnTo>
                <a:lnTo>
                  <a:pt x="12161" y="8523"/>
                </a:lnTo>
                <a:lnTo>
                  <a:pt x="12166" y="8400"/>
                </a:lnTo>
                <a:lnTo>
                  <a:pt x="12171" y="8277"/>
                </a:lnTo>
                <a:lnTo>
                  <a:pt x="15347" y="8277"/>
                </a:lnTo>
                <a:lnTo>
                  <a:pt x="15337" y="8448"/>
                </a:lnTo>
                <a:lnTo>
                  <a:pt x="15325" y="8617"/>
                </a:lnTo>
                <a:lnTo>
                  <a:pt x="15309" y="8786"/>
                </a:lnTo>
                <a:lnTo>
                  <a:pt x="15287" y="8954"/>
                </a:lnTo>
                <a:lnTo>
                  <a:pt x="15262" y="9119"/>
                </a:lnTo>
                <a:lnTo>
                  <a:pt x="15234" y="9285"/>
                </a:lnTo>
                <a:lnTo>
                  <a:pt x="15201" y="9449"/>
                </a:lnTo>
                <a:lnTo>
                  <a:pt x="15164" y="9612"/>
                </a:lnTo>
                <a:lnTo>
                  <a:pt x="15124" y="9772"/>
                </a:lnTo>
                <a:lnTo>
                  <a:pt x="15080" y="9931"/>
                </a:lnTo>
                <a:lnTo>
                  <a:pt x="15032" y="10090"/>
                </a:lnTo>
                <a:lnTo>
                  <a:pt x="14980" y="10246"/>
                </a:lnTo>
                <a:lnTo>
                  <a:pt x="14925" y="10400"/>
                </a:lnTo>
                <a:lnTo>
                  <a:pt x="14866" y="10554"/>
                </a:lnTo>
                <a:lnTo>
                  <a:pt x="14804" y="10705"/>
                </a:lnTo>
                <a:lnTo>
                  <a:pt x="14738" y="10854"/>
                </a:lnTo>
                <a:lnTo>
                  <a:pt x="14668" y="11002"/>
                </a:lnTo>
                <a:lnTo>
                  <a:pt x="14596" y="11148"/>
                </a:lnTo>
                <a:lnTo>
                  <a:pt x="14521" y="11292"/>
                </a:lnTo>
                <a:lnTo>
                  <a:pt x="14441" y="11434"/>
                </a:lnTo>
                <a:lnTo>
                  <a:pt x="14358" y="11574"/>
                </a:lnTo>
                <a:lnTo>
                  <a:pt x="14272" y="11712"/>
                </a:lnTo>
                <a:lnTo>
                  <a:pt x="14183" y="11848"/>
                </a:lnTo>
                <a:lnTo>
                  <a:pt x="14092" y="11981"/>
                </a:lnTo>
                <a:lnTo>
                  <a:pt x="13996" y="12113"/>
                </a:lnTo>
                <a:lnTo>
                  <a:pt x="13898" y="12241"/>
                </a:lnTo>
                <a:lnTo>
                  <a:pt x="13797" y="12369"/>
                </a:lnTo>
                <a:lnTo>
                  <a:pt x="13693" y="12493"/>
                </a:lnTo>
                <a:lnTo>
                  <a:pt x="13586" y="12615"/>
                </a:lnTo>
                <a:lnTo>
                  <a:pt x="13476" y="12735"/>
                </a:lnTo>
                <a:lnTo>
                  <a:pt x="13364" y="12852"/>
                </a:lnTo>
                <a:lnTo>
                  <a:pt x="13248" y="12967"/>
                </a:lnTo>
                <a:close/>
                <a:moveTo>
                  <a:pt x="1073" y="8277"/>
                </a:moveTo>
                <a:lnTo>
                  <a:pt x="4248" y="8277"/>
                </a:lnTo>
                <a:lnTo>
                  <a:pt x="4253" y="8400"/>
                </a:lnTo>
                <a:lnTo>
                  <a:pt x="4258" y="8523"/>
                </a:lnTo>
                <a:lnTo>
                  <a:pt x="4265" y="8646"/>
                </a:lnTo>
                <a:lnTo>
                  <a:pt x="4273" y="8769"/>
                </a:lnTo>
                <a:lnTo>
                  <a:pt x="4282" y="8890"/>
                </a:lnTo>
                <a:lnTo>
                  <a:pt x="4294" y="9011"/>
                </a:lnTo>
                <a:lnTo>
                  <a:pt x="4306" y="9133"/>
                </a:lnTo>
                <a:lnTo>
                  <a:pt x="4319" y="9253"/>
                </a:lnTo>
                <a:lnTo>
                  <a:pt x="4335" y="9373"/>
                </a:lnTo>
                <a:lnTo>
                  <a:pt x="4351" y="9492"/>
                </a:lnTo>
                <a:lnTo>
                  <a:pt x="4370" y="9611"/>
                </a:lnTo>
                <a:lnTo>
                  <a:pt x="4388" y="9729"/>
                </a:lnTo>
                <a:lnTo>
                  <a:pt x="4410" y="9847"/>
                </a:lnTo>
                <a:lnTo>
                  <a:pt x="4431" y="9964"/>
                </a:lnTo>
                <a:lnTo>
                  <a:pt x="4455" y="10081"/>
                </a:lnTo>
                <a:lnTo>
                  <a:pt x="4479" y="10197"/>
                </a:lnTo>
                <a:lnTo>
                  <a:pt x="4505" y="10312"/>
                </a:lnTo>
                <a:lnTo>
                  <a:pt x="4533" y="10427"/>
                </a:lnTo>
                <a:lnTo>
                  <a:pt x="4560" y="10542"/>
                </a:lnTo>
                <a:lnTo>
                  <a:pt x="4590" y="10655"/>
                </a:lnTo>
                <a:lnTo>
                  <a:pt x="4622" y="10768"/>
                </a:lnTo>
                <a:lnTo>
                  <a:pt x="4654" y="10880"/>
                </a:lnTo>
                <a:lnTo>
                  <a:pt x="4688" y="10993"/>
                </a:lnTo>
                <a:lnTo>
                  <a:pt x="4723" y="11104"/>
                </a:lnTo>
                <a:lnTo>
                  <a:pt x="4758" y="11214"/>
                </a:lnTo>
                <a:lnTo>
                  <a:pt x="4795" y="11323"/>
                </a:lnTo>
                <a:lnTo>
                  <a:pt x="4834" y="11433"/>
                </a:lnTo>
                <a:lnTo>
                  <a:pt x="4874" y="11541"/>
                </a:lnTo>
                <a:lnTo>
                  <a:pt x="4915" y="11649"/>
                </a:lnTo>
                <a:lnTo>
                  <a:pt x="4958" y="11756"/>
                </a:lnTo>
                <a:lnTo>
                  <a:pt x="5001" y="11863"/>
                </a:lnTo>
                <a:lnTo>
                  <a:pt x="5045" y="11968"/>
                </a:lnTo>
                <a:lnTo>
                  <a:pt x="4982" y="11992"/>
                </a:lnTo>
                <a:lnTo>
                  <a:pt x="4920" y="12017"/>
                </a:lnTo>
                <a:lnTo>
                  <a:pt x="4857" y="12042"/>
                </a:lnTo>
                <a:lnTo>
                  <a:pt x="4795" y="12068"/>
                </a:lnTo>
                <a:lnTo>
                  <a:pt x="4734" y="12094"/>
                </a:lnTo>
                <a:lnTo>
                  <a:pt x="4672" y="12120"/>
                </a:lnTo>
                <a:lnTo>
                  <a:pt x="4611" y="12147"/>
                </a:lnTo>
                <a:lnTo>
                  <a:pt x="4550" y="12175"/>
                </a:lnTo>
                <a:lnTo>
                  <a:pt x="4490" y="12203"/>
                </a:lnTo>
                <a:lnTo>
                  <a:pt x="4429" y="12231"/>
                </a:lnTo>
                <a:lnTo>
                  <a:pt x="4370" y="12261"/>
                </a:lnTo>
                <a:lnTo>
                  <a:pt x="4309" y="12291"/>
                </a:lnTo>
                <a:lnTo>
                  <a:pt x="4191" y="12351"/>
                </a:lnTo>
                <a:lnTo>
                  <a:pt x="4073" y="12413"/>
                </a:lnTo>
                <a:lnTo>
                  <a:pt x="3956" y="12476"/>
                </a:lnTo>
                <a:lnTo>
                  <a:pt x="3841" y="12541"/>
                </a:lnTo>
                <a:lnTo>
                  <a:pt x="3726" y="12608"/>
                </a:lnTo>
                <a:lnTo>
                  <a:pt x="3613" y="12676"/>
                </a:lnTo>
                <a:lnTo>
                  <a:pt x="3501" y="12748"/>
                </a:lnTo>
                <a:lnTo>
                  <a:pt x="3389" y="12819"/>
                </a:lnTo>
                <a:lnTo>
                  <a:pt x="3280" y="12892"/>
                </a:lnTo>
                <a:lnTo>
                  <a:pt x="3171" y="12967"/>
                </a:lnTo>
                <a:lnTo>
                  <a:pt x="3056" y="12852"/>
                </a:lnTo>
                <a:lnTo>
                  <a:pt x="2943" y="12735"/>
                </a:lnTo>
                <a:lnTo>
                  <a:pt x="2833" y="12615"/>
                </a:lnTo>
                <a:lnTo>
                  <a:pt x="2727" y="12493"/>
                </a:lnTo>
                <a:lnTo>
                  <a:pt x="2623" y="12369"/>
                </a:lnTo>
                <a:lnTo>
                  <a:pt x="2521" y="12241"/>
                </a:lnTo>
                <a:lnTo>
                  <a:pt x="2423" y="12113"/>
                </a:lnTo>
                <a:lnTo>
                  <a:pt x="2328" y="11981"/>
                </a:lnTo>
                <a:lnTo>
                  <a:pt x="2236" y="11848"/>
                </a:lnTo>
                <a:lnTo>
                  <a:pt x="2147" y="11712"/>
                </a:lnTo>
                <a:lnTo>
                  <a:pt x="2062" y="11574"/>
                </a:lnTo>
                <a:lnTo>
                  <a:pt x="1978" y="11434"/>
                </a:lnTo>
                <a:lnTo>
                  <a:pt x="1899" y="11292"/>
                </a:lnTo>
                <a:lnTo>
                  <a:pt x="1824" y="11148"/>
                </a:lnTo>
                <a:lnTo>
                  <a:pt x="1751" y="11002"/>
                </a:lnTo>
                <a:lnTo>
                  <a:pt x="1682" y="10854"/>
                </a:lnTo>
                <a:lnTo>
                  <a:pt x="1615" y="10705"/>
                </a:lnTo>
                <a:lnTo>
                  <a:pt x="1554" y="10554"/>
                </a:lnTo>
                <a:lnTo>
                  <a:pt x="1494" y="10400"/>
                </a:lnTo>
                <a:lnTo>
                  <a:pt x="1440" y="10246"/>
                </a:lnTo>
                <a:lnTo>
                  <a:pt x="1387" y="10090"/>
                </a:lnTo>
                <a:lnTo>
                  <a:pt x="1340" y="9931"/>
                </a:lnTo>
                <a:lnTo>
                  <a:pt x="1296" y="9772"/>
                </a:lnTo>
                <a:lnTo>
                  <a:pt x="1255" y="9612"/>
                </a:lnTo>
                <a:lnTo>
                  <a:pt x="1219" y="9449"/>
                </a:lnTo>
                <a:lnTo>
                  <a:pt x="1186" y="9285"/>
                </a:lnTo>
                <a:lnTo>
                  <a:pt x="1158" y="9119"/>
                </a:lnTo>
                <a:lnTo>
                  <a:pt x="1132" y="8954"/>
                </a:lnTo>
                <a:lnTo>
                  <a:pt x="1111" y="8786"/>
                </a:lnTo>
                <a:lnTo>
                  <a:pt x="1095" y="8617"/>
                </a:lnTo>
                <a:lnTo>
                  <a:pt x="1082" y="8448"/>
                </a:lnTo>
                <a:lnTo>
                  <a:pt x="1073" y="8277"/>
                </a:lnTo>
                <a:close/>
                <a:moveTo>
                  <a:pt x="2878" y="3381"/>
                </a:moveTo>
                <a:lnTo>
                  <a:pt x="2935" y="3423"/>
                </a:lnTo>
                <a:lnTo>
                  <a:pt x="2992" y="3466"/>
                </a:lnTo>
                <a:lnTo>
                  <a:pt x="3050" y="3507"/>
                </a:lnTo>
                <a:lnTo>
                  <a:pt x="3107" y="3549"/>
                </a:lnTo>
                <a:lnTo>
                  <a:pt x="3165" y="3590"/>
                </a:lnTo>
                <a:lnTo>
                  <a:pt x="3223" y="3630"/>
                </a:lnTo>
                <a:lnTo>
                  <a:pt x="3282" y="3670"/>
                </a:lnTo>
                <a:lnTo>
                  <a:pt x="3341" y="3710"/>
                </a:lnTo>
                <a:lnTo>
                  <a:pt x="3401" y="3749"/>
                </a:lnTo>
                <a:lnTo>
                  <a:pt x="3460" y="3789"/>
                </a:lnTo>
                <a:lnTo>
                  <a:pt x="3521" y="3827"/>
                </a:lnTo>
                <a:lnTo>
                  <a:pt x="3581" y="3865"/>
                </a:lnTo>
                <a:lnTo>
                  <a:pt x="3642" y="3902"/>
                </a:lnTo>
                <a:lnTo>
                  <a:pt x="3702" y="3939"/>
                </a:lnTo>
                <a:lnTo>
                  <a:pt x="3764" y="3975"/>
                </a:lnTo>
                <a:lnTo>
                  <a:pt x="3826" y="4011"/>
                </a:lnTo>
                <a:lnTo>
                  <a:pt x="3887" y="4046"/>
                </a:lnTo>
                <a:lnTo>
                  <a:pt x="3950" y="4081"/>
                </a:lnTo>
                <a:lnTo>
                  <a:pt x="4012" y="4116"/>
                </a:lnTo>
                <a:lnTo>
                  <a:pt x="4076" y="4150"/>
                </a:lnTo>
                <a:lnTo>
                  <a:pt x="4139" y="4183"/>
                </a:lnTo>
                <a:lnTo>
                  <a:pt x="4202" y="4216"/>
                </a:lnTo>
                <a:lnTo>
                  <a:pt x="4267" y="4249"/>
                </a:lnTo>
                <a:lnTo>
                  <a:pt x="4331" y="4281"/>
                </a:lnTo>
                <a:lnTo>
                  <a:pt x="4395" y="4312"/>
                </a:lnTo>
                <a:lnTo>
                  <a:pt x="4461" y="4343"/>
                </a:lnTo>
                <a:lnTo>
                  <a:pt x="4525" y="4374"/>
                </a:lnTo>
                <a:lnTo>
                  <a:pt x="4591" y="4403"/>
                </a:lnTo>
                <a:lnTo>
                  <a:pt x="4657" y="4432"/>
                </a:lnTo>
                <a:lnTo>
                  <a:pt x="4724" y="4461"/>
                </a:lnTo>
                <a:lnTo>
                  <a:pt x="4789" y="4489"/>
                </a:lnTo>
                <a:lnTo>
                  <a:pt x="4856" y="4517"/>
                </a:lnTo>
                <a:lnTo>
                  <a:pt x="4822" y="4611"/>
                </a:lnTo>
                <a:lnTo>
                  <a:pt x="4789" y="4706"/>
                </a:lnTo>
                <a:lnTo>
                  <a:pt x="4756" y="4801"/>
                </a:lnTo>
                <a:lnTo>
                  <a:pt x="4726" y="4897"/>
                </a:lnTo>
                <a:lnTo>
                  <a:pt x="4695" y="4993"/>
                </a:lnTo>
                <a:lnTo>
                  <a:pt x="4665" y="5090"/>
                </a:lnTo>
                <a:lnTo>
                  <a:pt x="4637" y="5188"/>
                </a:lnTo>
                <a:lnTo>
                  <a:pt x="4610" y="5285"/>
                </a:lnTo>
                <a:lnTo>
                  <a:pt x="4583" y="5383"/>
                </a:lnTo>
                <a:lnTo>
                  <a:pt x="4557" y="5482"/>
                </a:lnTo>
                <a:lnTo>
                  <a:pt x="4533" y="5582"/>
                </a:lnTo>
                <a:lnTo>
                  <a:pt x="4509" y="5681"/>
                </a:lnTo>
                <a:lnTo>
                  <a:pt x="4486" y="5781"/>
                </a:lnTo>
                <a:lnTo>
                  <a:pt x="4465" y="5881"/>
                </a:lnTo>
                <a:lnTo>
                  <a:pt x="4444" y="5982"/>
                </a:lnTo>
                <a:lnTo>
                  <a:pt x="4425" y="6084"/>
                </a:lnTo>
                <a:lnTo>
                  <a:pt x="4406" y="6186"/>
                </a:lnTo>
                <a:lnTo>
                  <a:pt x="4388" y="6288"/>
                </a:lnTo>
                <a:lnTo>
                  <a:pt x="4372" y="6391"/>
                </a:lnTo>
                <a:lnTo>
                  <a:pt x="4356" y="6494"/>
                </a:lnTo>
                <a:lnTo>
                  <a:pt x="4342" y="6598"/>
                </a:lnTo>
                <a:lnTo>
                  <a:pt x="4328" y="6701"/>
                </a:lnTo>
                <a:lnTo>
                  <a:pt x="4315" y="6805"/>
                </a:lnTo>
                <a:lnTo>
                  <a:pt x="4304" y="6911"/>
                </a:lnTo>
                <a:lnTo>
                  <a:pt x="4294" y="7015"/>
                </a:lnTo>
                <a:lnTo>
                  <a:pt x="4284" y="7120"/>
                </a:lnTo>
                <a:lnTo>
                  <a:pt x="4275" y="7226"/>
                </a:lnTo>
                <a:lnTo>
                  <a:pt x="4268" y="7332"/>
                </a:lnTo>
                <a:lnTo>
                  <a:pt x="4262" y="7439"/>
                </a:lnTo>
                <a:lnTo>
                  <a:pt x="4257" y="7545"/>
                </a:lnTo>
                <a:lnTo>
                  <a:pt x="4253" y="7652"/>
                </a:lnTo>
                <a:lnTo>
                  <a:pt x="4248" y="7759"/>
                </a:lnTo>
                <a:lnTo>
                  <a:pt x="1073" y="7759"/>
                </a:lnTo>
                <a:lnTo>
                  <a:pt x="1081" y="7602"/>
                </a:lnTo>
                <a:lnTo>
                  <a:pt x="1092" y="7446"/>
                </a:lnTo>
                <a:lnTo>
                  <a:pt x="1107" y="7291"/>
                </a:lnTo>
                <a:lnTo>
                  <a:pt x="1125" y="7137"/>
                </a:lnTo>
                <a:lnTo>
                  <a:pt x="1146" y="6984"/>
                </a:lnTo>
                <a:lnTo>
                  <a:pt x="1171" y="6832"/>
                </a:lnTo>
                <a:lnTo>
                  <a:pt x="1200" y="6681"/>
                </a:lnTo>
                <a:lnTo>
                  <a:pt x="1231" y="6532"/>
                </a:lnTo>
                <a:lnTo>
                  <a:pt x="1265" y="6383"/>
                </a:lnTo>
                <a:lnTo>
                  <a:pt x="1304" y="6236"/>
                </a:lnTo>
                <a:lnTo>
                  <a:pt x="1345" y="6090"/>
                </a:lnTo>
                <a:lnTo>
                  <a:pt x="1389" y="5945"/>
                </a:lnTo>
                <a:lnTo>
                  <a:pt x="1437" y="5802"/>
                </a:lnTo>
                <a:lnTo>
                  <a:pt x="1487" y="5660"/>
                </a:lnTo>
                <a:lnTo>
                  <a:pt x="1540" y="5519"/>
                </a:lnTo>
                <a:lnTo>
                  <a:pt x="1597" y="5380"/>
                </a:lnTo>
                <a:lnTo>
                  <a:pt x="1656" y="5243"/>
                </a:lnTo>
                <a:lnTo>
                  <a:pt x="1719" y="5106"/>
                </a:lnTo>
                <a:lnTo>
                  <a:pt x="1785" y="4972"/>
                </a:lnTo>
                <a:lnTo>
                  <a:pt x="1852" y="4839"/>
                </a:lnTo>
                <a:lnTo>
                  <a:pt x="1923" y="4708"/>
                </a:lnTo>
                <a:lnTo>
                  <a:pt x="1997" y="4578"/>
                </a:lnTo>
                <a:lnTo>
                  <a:pt x="2074" y="4450"/>
                </a:lnTo>
                <a:lnTo>
                  <a:pt x="2153" y="4324"/>
                </a:lnTo>
                <a:lnTo>
                  <a:pt x="2234" y="4199"/>
                </a:lnTo>
                <a:lnTo>
                  <a:pt x="2319" y="4076"/>
                </a:lnTo>
                <a:lnTo>
                  <a:pt x="2405" y="3956"/>
                </a:lnTo>
                <a:lnTo>
                  <a:pt x="2496" y="3837"/>
                </a:lnTo>
                <a:lnTo>
                  <a:pt x="2587" y="3719"/>
                </a:lnTo>
                <a:lnTo>
                  <a:pt x="2681" y="3605"/>
                </a:lnTo>
                <a:lnTo>
                  <a:pt x="2779" y="3492"/>
                </a:lnTo>
                <a:lnTo>
                  <a:pt x="2878" y="3381"/>
                </a:lnTo>
                <a:close/>
                <a:moveTo>
                  <a:pt x="8474" y="7759"/>
                </a:moveTo>
                <a:lnTo>
                  <a:pt x="8474" y="5160"/>
                </a:lnTo>
                <a:lnTo>
                  <a:pt x="8559" y="5157"/>
                </a:lnTo>
                <a:lnTo>
                  <a:pt x="8644" y="5153"/>
                </a:lnTo>
                <a:lnTo>
                  <a:pt x="8728" y="5149"/>
                </a:lnTo>
                <a:lnTo>
                  <a:pt x="8812" y="5143"/>
                </a:lnTo>
                <a:lnTo>
                  <a:pt x="8896" y="5137"/>
                </a:lnTo>
                <a:lnTo>
                  <a:pt x="8980" y="5131"/>
                </a:lnTo>
                <a:lnTo>
                  <a:pt x="9063" y="5122"/>
                </a:lnTo>
                <a:lnTo>
                  <a:pt x="9146" y="5114"/>
                </a:lnTo>
                <a:lnTo>
                  <a:pt x="9230" y="5105"/>
                </a:lnTo>
                <a:lnTo>
                  <a:pt x="9313" y="5095"/>
                </a:lnTo>
                <a:lnTo>
                  <a:pt x="9395" y="5084"/>
                </a:lnTo>
                <a:lnTo>
                  <a:pt x="9477" y="5073"/>
                </a:lnTo>
                <a:lnTo>
                  <a:pt x="9559" y="5061"/>
                </a:lnTo>
                <a:lnTo>
                  <a:pt x="9641" y="5048"/>
                </a:lnTo>
                <a:lnTo>
                  <a:pt x="9723" y="5035"/>
                </a:lnTo>
                <a:lnTo>
                  <a:pt x="9804" y="5020"/>
                </a:lnTo>
                <a:lnTo>
                  <a:pt x="9885" y="5005"/>
                </a:lnTo>
                <a:lnTo>
                  <a:pt x="9965" y="4990"/>
                </a:lnTo>
                <a:lnTo>
                  <a:pt x="10046" y="4973"/>
                </a:lnTo>
                <a:lnTo>
                  <a:pt x="10126" y="4956"/>
                </a:lnTo>
                <a:lnTo>
                  <a:pt x="10206" y="4938"/>
                </a:lnTo>
                <a:lnTo>
                  <a:pt x="10287" y="4920"/>
                </a:lnTo>
                <a:lnTo>
                  <a:pt x="10366" y="4900"/>
                </a:lnTo>
                <a:lnTo>
                  <a:pt x="10445" y="4880"/>
                </a:lnTo>
                <a:lnTo>
                  <a:pt x="10524" y="4860"/>
                </a:lnTo>
                <a:lnTo>
                  <a:pt x="10602" y="4838"/>
                </a:lnTo>
                <a:lnTo>
                  <a:pt x="10681" y="4816"/>
                </a:lnTo>
                <a:lnTo>
                  <a:pt x="10759" y="4793"/>
                </a:lnTo>
                <a:lnTo>
                  <a:pt x="10836" y="4770"/>
                </a:lnTo>
                <a:lnTo>
                  <a:pt x="10914" y="4746"/>
                </a:lnTo>
                <a:lnTo>
                  <a:pt x="10990" y="4721"/>
                </a:lnTo>
                <a:lnTo>
                  <a:pt x="11066" y="4695"/>
                </a:lnTo>
                <a:lnTo>
                  <a:pt x="11099" y="4784"/>
                </a:lnTo>
                <a:lnTo>
                  <a:pt x="11130" y="4873"/>
                </a:lnTo>
                <a:lnTo>
                  <a:pt x="11161" y="4963"/>
                </a:lnTo>
                <a:lnTo>
                  <a:pt x="11191" y="5053"/>
                </a:lnTo>
                <a:lnTo>
                  <a:pt x="11219" y="5145"/>
                </a:lnTo>
                <a:lnTo>
                  <a:pt x="11247" y="5236"/>
                </a:lnTo>
                <a:lnTo>
                  <a:pt x="11274" y="5328"/>
                </a:lnTo>
                <a:lnTo>
                  <a:pt x="11299" y="5420"/>
                </a:lnTo>
                <a:lnTo>
                  <a:pt x="11325" y="5513"/>
                </a:lnTo>
                <a:lnTo>
                  <a:pt x="11349" y="5607"/>
                </a:lnTo>
                <a:lnTo>
                  <a:pt x="11372" y="5701"/>
                </a:lnTo>
                <a:lnTo>
                  <a:pt x="11395" y="5795"/>
                </a:lnTo>
                <a:lnTo>
                  <a:pt x="11415" y="5889"/>
                </a:lnTo>
                <a:lnTo>
                  <a:pt x="11436" y="5984"/>
                </a:lnTo>
                <a:lnTo>
                  <a:pt x="11455" y="6080"/>
                </a:lnTo>
                <a:lnTo>
                  <a:pt x="11474" y="6176"/>
                </a:lnTo>
                <a:lnTo>
                  <a:pt x="11491" y="6272"/>
                </a:lnTo>
                <a:lnTo>
                  <a:pt x="11509" y="6368"/>
                </a:lnTo>
                <a:lnTo>
                  <a:pt x="11524" y="6466"/>
                </a:lnTo>
                <a:lnTo>
                  <a:pt x="11538" y="6563"/>
                </a:lnTo>
                <a:lnTo>
                  <a:pt x="11553" y="6661"/>
                </a:lnTo>
                <a:lnTo>
                  <a:pt x="11565" y="6759"/>
                </a:lnTo>
                <a:lnTo>
                  <a:pt x="11577" y="6857"/>
                </a:lnTo>
                <a:lnTo>
                  <a:pt x="11589" y="6957"/>
                </a:lnTo>
                <a:lnTo>
                  <a:pt x="11598" y="7056"/>
                </a:lnTo>
                <a:lnTo>
                  <a:pt x="11607" y="7155"/>
                </a:lnTo>
                <a:lnTo>
                  <a:pt x="11615" y="7255"/>
                </a:lnTo>
                <a:lnTo>
                  <a:pt x="11623" y="7356"/>
                </a:lnTo>
                <a:lnTo>
                  <a:pt x="11629" y="7456"/>
                </a:lnTo>
                <a:lnTo>
                  <a:pt x="11634" y="7557"/>
                </a:lnTo>
                <a:lnTo>
                  <a:pt x="11638" y="7658"/>
                </a:lnTo>
                <a:lnTo>
                  <a:pt x="11641" y="7759"/>
                </a:lnTo>
                <a:lnTo>
                  <a:pt x="8474" y="7759"/>
                </a:lnTo>
                <a:close/>
                <a:moveTo>
                  <a:pt x="10879" y="11791"/>
                </a:moveTo>
                <a:lnTo>
                  <a:pt x="10807" y="11768"/>
                </a:lnTo>
                <a:lnTo>
                  <a:pt x="10735" y="11747"/>
                </a:lnTo>
                <a:lnTo>
                  <a:pt x="10663" y="11726"/>
                </a:lnTo>
                <a:lnTo>
                  <a:pt x="10590" y="11706"/>
                </a:lnTo>
                <a:lnTo>
                  <a:pt x="10518" y="11686"/>
                </a:lnTo>
                <a:lnTo>
                  <a:pt x="10446" y="11667"/>
                </a:lnTo>
                <a:lnTo>
                  <a:pt x="10373" y="11649"/>
                </a:lnTo>
                <a:lnTo>
                  <a:pt x="10299" y="11631"/>
                </a:lnTo>
                <a:lnTo>
                  <a:pt x="10226" y="11614"/>
                </a:lnTo>
                <a:lnTo>
                  <a:pt x="10152" y="11598"/>
                </a:lnTo>
                <a:lnTo>
                  <a:pt x="10078" y="11582"/>
                </a:lnTo>
                <a:lnTo>
                  <a:pt x="10003" y="11566"/>
                </a:lnTo>
                <a:lnTo>
                  <a:pt x="9929" y="11552"/>
                </a:lnTo>
                <a:lnTo>
                  <a:pt x="9854" y="11538"/>
                </a:lnTo>
                <a:lnTo>
                  <a:pt x="9780" y="11525"/>
                </a:lnTo>
                <a:lnTo>
                  <a:pt x="9704" y="11512"/>
                </a:lnTo>
                <a:lnTo>
                  <a:pt x="9629" y="11500"/>
                </a:lnTo>
                <a:lnTo>
                  <a:pt x="9553" y="11488"/>
                </a:lnTo>
                <a:lnTo>
                  <a:pt x="9477" y="11477"/>
                </a:lnTo>
                <a:lnTo>
                  <a:pt x="9401" y="11467"/>
                </a:lnTo>
                <a:lnTo>
                  <a:pt x="9325" y="11458"/>
                </a:lnTo>
                <a:lnTo>
                  <a:pt x="9249" y="11449"/>
                </a:lnTo>
                <a:lnTo>
                  <a:pt x="9172" y="11440"/>
                </a:lnTo>
                <a:lnTo>
                  <a:pt x="9095" y="11433"/>
                </a:lnTo>
                <a:lnTo>
                  <a:pt x="9018" y="11425"/>
                </a:lnTo>
                <a:lnTo>
                  <a:pt x="8941" y="11419"/>
                </a:lnTo>
                <a:lnTo>
                  <a:pt x="8864" y="11413"/>
                </a:lnTo>
                <a:lnTo>
                  <a:pt x="8786" y="11408"/>
                </a:lnTo>
                <a:lnTo>
                  <a:pt x="8708" y="11404"/>
                </a:lnTo>
                <a:lnTo>
                  <a:pt x="8630" y="11400"/>
                </a:lnTo>
                <a:lnTo>
                  <a:pt x="8552" y="11396"/>
                </a:lnTo>
                <a:lnTo>
                  <a:pt x="8474" y="11394"/>
                </a:lnTo>
                <a:lnTo>
                  <a:pt x="8474" y="8277"/>
                </a:lnTo>
                <a:lnTo>
                  <a:pt x="11641" y="8277"/>
                </a:lnTo>
                <a:lnTo>
                  <a:pt x="11637" y="8394"/>
                </a:lnTo>
                <a:lnTo>
                  <a:pt x="11632" y="8512"/>
                </a:lnTo>
                <a:lnTo>
                  <a:pt x="11626" y="8628"/>
                </a:lnTo>
                <a:lnTo>
                  <a:pt x="11617" y="8746"/>
                </a:lnTo>
                <a:lnTo>
                  <a:pt x="11608" y="8862"/>
                </a:lnTo>
                <a:lnTo>
                  <a:pt x="11598" y="8977"/>
                </a:lnTo>
                <a:lnTo>
                  <a:pt x="11586" y="9092"/>
                </a:lnTo>
                <a:lnTo>
                  <a:pt x="11572" y="9207"/>
                </a:lnTo>
                <a:lnTo>
                  <a:pt x="11558" y="9321"/>
                </a:lnTo>
                <a:lnTo>
                  <a:pt x="11542" y="9435"/>
                </a:lnTo>
                <a:lnTo>
                  <a:pt x="11525" y="9548"/>
                </a:lnTo>
                <a:lnTo>
                  <a:pt x="11506" y="9661"/>
                </a:lnTo>
                <a:lnTo>
                  <a:pt x="11486" y="9773"/>
                </a:lnTo>
                <a:lnTo>
                  <a:pt x="11466" y="9884"/>
                </a:lnTo>
                <a:lnTo>
                  <a:pt x="11443" y="9995"/>
                </a:lnTo>
                <a:lnTo>
                  <a:pt x="11419" y="10106"/>
                </a:lnTo>
                <a:lnTo>
                  <a:pt x="11395" y="10216"/>
                </a:lnTo>
                <a:lnTo>
                  <a:pt x="11368" y="10325"/>
                </a:lnTo>
                <a:lnTo>
                  <a:pt x="11341" y="10434"/>
                </a:lnTo>
                <a:lnTo>
                  <a:pt x="11313" y="10543"/>
                </a:lnTo>
                <a:lnTo>
                  <a:pt x="11283" y="10650"/>
                </a:lnTo>
                <a:lnTo>
                  <a:pt x="11252" y="10757"/>
                </a:lnTo>
                <a:lnTo>
                  <a:pt x="11220" y="10863"/>
                </a:lnTo>
                <a:lnTo>
                  <a:pt x="11186" y="10969"/>
                </a:lnTo>
                <a:lnTo>
                  <a:pt x="11152" y="11074"/>
                </a:lnTo>
                <a:lnTo>
                  <a:pt x="11117" y="11178"/>
                </a:lnTo>
                <a:lnTo>
                  <a:pt x="11080" y="11282"/>
                </a:lnTo>
                <a:lnTo>
                  <a:pt x="11042" y="11386"/>
                </a:lnTo>
                <a:lnTo>
                  <a:pt x="11003" y="11488"/>
                </a:lnTo>
                <a:lnTo>
                  <a:pt x="10962" y="11590"/>
                </a:lnTo>
                <a:lnTo>
                  <a:pt x="10921" y="11690"/>
                </a:lnTo>
                <a:lnTo>
                  <a:pt x="10879" y="11791"/>
                </a:lnTo>
                <a:close/>
                <a:moveTo>
                  <a:pt x="11162" y="12440"/>
                </a:moveTo>
                <a:lnTo>
                  <a:pt x="11275" y="12484"/>
                </a:lnTo>
                <a:lnTo>
                  <a:pt x="11387" y="12529"/>
                </a:lnTo>
                <a:lnTo>
                  <a:pt x="11497" y="12575"/>
                </a:lnTo>
                <a:lnTo>
                  <a:pt x="11606" y="12624"/>
                </a:lnTo>
                <a:lnTo>
                  <a:pt x="11715" y="12674"/>
                </a:lnTo>
                <a:lnTo>
                  <a:pt x="11824" y="12726"/>
                </a:lnTo>
                <a:lnTo>
                  <a:pt x="11930" y="12779"/>
                </a:lnTo>
                <a:lnTo>
                  <a:pt x="12036" y="12833"/>
                </a:lnTo>
                <a:lnTo>
                  <a:pt x="12142" y="12889"/>
                </a:lnTo>
                <a:lnTo>
                  <a:pt x="12245" y="12946"/>
                </a:lnTo>
                <a:lnTo>
                  <a:pt x="12349" y="13005"/>
                </a:lnTo>
                <a:lnTo>
                  <a:pt x="12451" y="13065"/>
                </a:lnTo>
                <a:lnTo>
                  <a:pt x="12552" y="13127"/>
                </a:lnTo>
                <a:lnTo>
                  <a:pt x="12653" y="13191"/>
                </a:lnTo>
                <a:lnTo>
                  <a:pt x="12751" y="13255"/>
                </a:lnTo>
                <a:lnTo>
                  <a:pt x="12850" y="13320"/>
                </a:lnTo>
                <a:lnTo>
                  <a:pt x="12759" y="13395"/>
                </a:lnTo>
                <a:lnTo>
                  <a:pt x="12666" y="13469"/>
                </a:lnTo>
                <a:lnTo>
                  <a:pt x="12573" y="13540"/>
                </a:lnTo>
                <a:lnTo>
                  <a:pt x="12477" y="13612"/>
                </a:lnTo>
                <a:lnTo>
                  <a:pt x="12381" y="13681"/>
                </a:lnTo>
                <a:lnTo>
                  <a:pt x="12283" y="13748"/>
                </a:lnTo>
                <a:lnTo>
                  <a:pt x="12185" y="13814"/>
                </a:lnTo>
                <a:lnTo>
                  <a:pt x="12084" y="13878"/>
                </a:lnTo>
                <a:lnTo>
                  <a:pt x="11984" y="13940"/>
                </a:lnTo>
                <a:lnTo>
                  <a:pt x="11881" y="14001"/>
                </a:lnTo>
                <a:lnTo>
                  <a:pt x="11779" y="14062"/>
                </a:lnTo>
                <a:lnTo>
                  <a:pt x="11674" y="14119"/>
                </a:lnTo>
                <a:lnTo>
                  <a:pt x="11568" y="14175"/>
                </a:lnTo>
                <a:lnTo>
                  <a:pt x="11461" y="14229"/>
                </a:lnTo>
                <a:lnTo>
                  <a:pt x="11354" y="14282"/>
                </a:lnTo>
                <a:lnTo>
                  <a:pt x="11245" y="14333"/>
                </a:lnTo>
                <a:lnTo>
                  <a:pt x="11136" y="14382"/>
                </a:lnTo>
                <a:lnTo>
                  <a:pt x="11025" y="14429"/>
                </a:lnTo>
                <a:lnTo>
                  <a:pt x="10914" y="14475"/>
                </a:lnTo>
                <a:lnTo>
                  <a:pt x="10802" y="14519"/>
                </a:lnTo>
                <a:lnTo>
                  <a:pt x="10688" y="14561"/>
                </a:lnTo>
                <a:lnTo>
                  <a:pt x="10573" y="14601"/>
                </a:lnTo>
                <a:lnTo>
                  <a:pt x="10458" y="14639"/>
                </a:lnTo>
                <a:lnTo>
                  <a:pt x="10342" y="14676"/>
                </a:lnTo>
                <a:lnTo>
                  <a:pt x="10225" y="14710"/>
                </a:lnTo>
                <a:lnTo>
                  <a:pt x="10107" y="14743"/>
                </a:lnTo>
                <a:lnTo>
                  <a:pt x="9989" y="14774"/>
                </a:lnTo>
                <a:lnTo>
                  <a:pt x="9869" y="14802"/>
                </a:lnTo>
                <a:lnTo>
                  <a:pt x="9749" y="14829"/>
                </a:lnTo>
                <a:lnTo>
                  <a:pt x="9628" y="14854"/>
                </a:lnTo>
                <a:lnTo>
                  <a:pt x="9507" y="14877"/>
                </a:lnTo>
                <a:lnTo>
                  <a:pt x="9383" y="14898"/>
                </a:lnTo>
                <a:lnTo>
                  <a:pt x="9450" y="14833"/>
                </a:lnTo>
                <a:lnTo>
                  <a:pt x="9516" y="14767"/>
                </a:lnTo>
                <a:lnTo>
                  <a:pt x="9582" y="14700"/>
                </a:lnTo>
                <a:lnTo>
                  <a:pt x="9645" y="14633"/>
                </a:lnTo>
                <a:lnTo>
                  <a:pt x="9710" y="14564"/>
                </a:lnTo>
                <a:lnTo>
                  <a:pt x="9772" y="14495"/>
                </a:lnTo>
                <a:lnTo>
                  <a:pt x="9835" y="14424"/>
                </a:lnTo>
                <a:lnTo>
                  <a:pt x="9897" y="14354"/>
                </a:lnTo>
                <a:lnTo>
                  <a:pt x="9958" y="14282"/>
                </a:lnTo>
                <a:lnTo>
                  <a:pt x="10019" y="14210"/>
                </a:lnTo>
                <a:lnTo>
                  <a:pt x="10078" y="14137"/>
                </a:lnTo>
                <a:lnTo>
                  <a:pt x="10138" y="14064"/>
                </a:lnTo>
                <a:lnTo>
                  <a:pt x="10195" y="13988"/>
                </a:lnTo>
                <a:lnTo>
                  <a:pt x="10254" y="13913"/>
                </a:lnTo>
                <a:lnTo>
                  <a:pt x="10310" y="13837"/>
                </a:lnTo>
                <a:lnTo>
                  <a:pt x="10367" y="13761"/>
                </a:lnTo>
                <a:lnTo>
                  <a:pt x="10422" y="13684"/>
                </a:lnTo>
                <a:lnTo>
                  <a:pt x="10476" y="13606"/>
                </a:lnTo>
                <a:lnTo>
                  <a:pt x="10531" y="13526"/>
                </a:lnTo>
                <a:lnTo>
                  <a:pt x="10584" y="13447"/>
                </a:lnTo>
                <a:lnTo>
                  <a:pt x="10636" y="13367"/>
                </a:lnTo>
                <a:lnTo>
                  <a:pt x="10688" y="13286"/>
                </a:lnTo>
                <a:lnTo>
                  <a:pt x="10739" y="13204"/>
                </a:lnTo>
                <a:lnTo>
                  <a:pt x="10789" y="13121"/>
                </a:lnTo>
                <a:lnTo>
                  <a:pt x="10839" y="13039"/>
                </a:lnTo>
                <a:lnTo>
                  <a:pt x="10888" y="12955"/>
                </a:lnTo>
                <a:lnTo>
                  <a:pt x="10935" y="12871"/>
                </a:lnTo>
                <a:lnTo>
                  <a:pt x="10982" y="12786"/>
                </a:lnTo>
                <a:lnTo>
                  <a:pt x="11028" y="12701"/>
                </a:lnTo>
                <a:lnTo>
                  <a:pt x="11074" y="12614"/>
                </a:lnTo>
                <a:lnTo>
                  <a:pt x="11119" y="12528"/>
                </a:lnTo>
                <a:lnTo>
                  <a:pt x="11162" y="12440"/>
                </a:lnTo>
                <a:close/>
                <a:moveTo>
                  <a:pt x="8474" y="14988"/>
                </a:moveTo>
                <a:lnTo>
                  <a:pt x="8474" y="11911"/>
                </a:lnTo>
                <a:lnTo>
                  <a:pt x="8545" y="11913"/>
                </a:lnTo>
                <a:lnTo>
                  <a:pt x="8616" y="11916"/>
                </a:lnTo>
                <a:lnTo>
                  <a:pt x="8687" y="11920"/>
                </a:lnTo>
                <a:lnTo>
                  <a:pt x="8757" y="11924"/>
                </a:lnTo>
                <a:lnTo>
                  <a:pt x="8828" y="11929"/>
                </a:lnTo>
                <a:lnTo>
                  <a:pt x="8899" y="11934"/>
                </a:lnTo>
                <a:lnTo>
                  <a:pt x="8969" y="11940"/>
                </a:lnTo>
                <a:lnTo>
                  <a:pt x="9039" y="11946"/>
                </a:lnTo>
                <a:lnTo>
                  <a:pt x="9108" y="11953"/>
                </a:lnTo>
                <a:lnTo>
                  <a:pt x="9178" y="11960"/>
                </a:lnTo>
                <a:lnTo>
                  <a:pt x="9248" y="11968"/>
                </a:lnTo>
                <a:lnTo>
                  <a:pt x="9317" y="11976"/>
                </a:lnTo>
                <a:lnTo>
                  <a:pt x="9387" y="11986"/>
                </a:lnTo>
                <a:lnTo>
                  <a:pt x="9455" y="11995"/>
                </a:lnTo>
                <a:lnTo>
                  <a:pt x="9524" y="12005"/>
                </a:lnTo>
                <a:lnTo>
                  <a:pt x="9593" y="12016"/>
                </a:lnTo>
                <a:lnTo>
                  <a:pt x="9661" y="12027"/>
                </a:lnTo>
                <a:lnTo>
                  <a:pt x="9729" y="12039"/>
                </a:lnTo>
                <a:lnTo>
                  <a:pt x="9797" y="12051"/>
                </a:lnTo>
                <a:lnTo>
                  <a:pt x="9865" y="12064"/>
                </a:lnTo>
                <a:lnTo>
                  <a:pt x="9932" y="12077"/>
                </a:lnTo>
                <a:lnTo>
                  <a:pt x="10000" y="12091"/>
                </a:lnTo>
                <a:lnTo>
                  <a:pt x="10067" y="12106"/>
                </a:lnTo>
                <a:lnTo>
                  <a:pt x="10134" y="12121"/>
                </a:lnTo>
                <a:lnTo>
                  <a:pt x="10200" y="12136"/>
                </a:lnTo>
                <a:lnTo>
                  <a:pt x="10267" y="12153"/>
                </a:lnTo>
                <a:lnTo>
                  <a:pt x="10334" y="12169"/>
                </a:lnTo>
                <a:lnTo>
                  <a:pt x="10399" y="12187"/>
                </a:lnTo>
                <a:lnTo>
                  <a:pt x="10465" y="12204"/>
                </a:lnTo>
                <a:lnTo>
                  <a:pt x="10531" y="12223"/>
                </a:lnTo>
                <a:lnTo>
                  <a:pt x="10596" y="12242"/>
                </a:lnTo>
                <a:lnTo>
                  <a:pt x="10661" y="12262"/>
                </a:lnTo>
                <a:lnTo>
                  <a:pt x="10610" y="12363"/>
                </a:lnTo>
                <a:lnTo>
                  <a:pt x="10557" y="12462"/>
                </a:lnTo>
                <a:lnTo>
                  <a:pt x="10504" y="12561"/>
                </a:lnTo>
                <a:lnTo>
                  <a:pt x="10450" y="12659"/>
                </a:lnTo>
                <a:lnTo>
                  <a:pt x="10393" y="12757"/>
                </a:lnTo>
                <a:lnTo>
                  <a:pt x="10337" y="12853"/>
                </a:lnTo>
                <a:lnTo>
                  <a:pt x="10279" y="12948"/>
                </a:lnTo>
                <a:lnTo>
                  <a:pt x="10220" y="13042"/>
                </a:lnTo>
                <a:lnTo>
                  <a:pt x="10159" y="13135"/>
                </a:lnTo>
                <a:lnTo>
                  <a:pt x="10099" y="13228"/>
                </a:lnTo>
                <a:lnTo>
                  <a:pt x="10036" y="13319"/>
                </a:lnTo>
                <a:lnTo>
                  <a:pt x="9972" y="13410"/>
                </a:lnTo>
                <a:lnTo>
                  <a:pt x="9909" y="13499"/>
                </a:lnTo>
                <a:lnTo>
                  <a:pt x="9843" y="13588"/>
                </a:lnTo>
                <a:lnTo>
                  <a:pt x="9776" y="13675"/>
                </a:lnTo>
                <a:lnTo>
                  <a:pt x="9710" y="13761"/>
                </a:lnTo>
                <a:lnTo>
                  <a:pt x="9641" y="13846"/>
                </a:lnTo>
                <a:lnTo>
                  <a:pt x="9571" y="13930"/>
                </a:lnTo>
                <a:lnTo>
                  <a:pt x="9501" y="14012"/>
                </a:lnTo>
                <a:lnTo>
                  <a:pt x="9430" y="14095"/>
                </a:lnTo>
                <a:lnTo>
                  <a:pt x="9358" y="14175"/>
                </a:lnTo>
                <a:lnTo>
                  <a:pt x="9284" y="14255"/>
                </a:lnTo>
                <a:lnTo>
                  <a:pt x="9210" y="14333"/>
                </a:lnTo>
                <a:lnTo>
                  <a:pt x="9135" y="14410"/>
                </a:lnTo>
                <a:lnTo>
                  <a:pt x="9059" y="14487"/>
                </a:lnTo>
                <a:lnTo>
                  <a:pt x="8982" y="14562"/>
                </a:lnTo>
                <a:lnTo>
                  <a:pt x="8904" y="14636"/>
                </a:lnTo>
                <a:lnTo>
                  <a:pt x="8825" y="14708"/>
                </a:lnTo>
                <a:lnTo>
                  <a:pt x="8746" y="14779"/>
                </a:lnTo>
                <a:lnTo>
                  <a:pt x="8666" y="14850"/>
                </a:lnTo>
                <a:lnTo>
                  <a:pt x="8584" y="14918"/>
                </a:lnTo>
                <a:lnTo>
                  <a:pt x="8502" y="14987"/>
                </a:lnTo>
                <a:lnTo>
                  <a:pt x="8474" y="14988"/>
                </a:lnTo>
                <a:close/>
                <a:moveTo>
                  <a:pt x="7036" y="14898"/>
                </a:moveTo>
                <a:lnTo>
                  <a:pt x="6913" y="14877"/>
                </a:lnTo>
                <a:lnTo>
                  <a:pt x="6791" y="14854"/>
                </a:lnTo>
                <a:lnTo>
                  <a:pt x="6670" y="14829"/>
                </a:lnTo>
                <a:lnTo>
                  <a:pt x="6550" y="14802"/>
                </a:lnTo>
                <a:lnTo>
                  <a:pt x="6431" y="14774"/>
                </a:lnTo>
                <a:lnTo>
                  <a:pt x="6312" y="14743"/>
                </a:lnTo>
                <a:lnTo>
                  <a:pt x="6194" y="14710"/>
                </a:lnTo>
                <a:lnTo>
                  <a:pt x="6077" y="14676"/>
                </a:lnTo>
                <a:lnTo>
                  <a:pt x="5961" y="14639"/>
                </a:lnTo>
                <a:lnTo>
                  <a:pt x="5846" y="14601"/>
                </a:lnTo>
                <a:lnTo>
                  <a:pt x="5731" y="14561"/>
                </a:lnTo>
                <a:lnTo>
                  <a:pt x="5618" y="14519"/>
                </a:lnTo>
                <a:lnTo>
                  <a:pt x="5505" y="14475"/>
                </a:lnTo>
                <a:lnTo>
                  <a:pt x="5395" y="14429"/>
                </a:lnTo>
                <a:lnTo>
                  <a:pt x="5284" y="14382"/>
                </a:lnTo>
                <a:lnTo>
                  <a:pt x="5174" y="14333"/>
                </a:lnTo>
                <a:lnTo>
                  <a:pt x="5065" y="14282"/>
                </a:lnTo>
                <a:lnTo>
                  <a:pt x="4958" y="14229"/>
                </a:lnTo>
                <a:lnTo>
                  <a:pt x="4851" y="14175"/>
                </a:lnTo>
                <a:lnTo>
                  <a:pt x="4746" y="14119"/>
                </a:lnTo>
                <a:lnTo>
                  <a:pt x="4641" y="14062"/>
                </a:lnTo>
                <a:lnTo>
                  <a:pt x="4538" y="14001"/>
                </a:lnTo>
                <a:lnTo>
                  <a:pt x="4436" y="13940"/>
                </a:lnTo>
                <a:lnTo>
                  <a:pt x="4335" y="13878"/>
                </a:lnTo>
                <a:lnTo>
                  <a:pt x="4235" y="13814"/>
                </a:lnTo>
                <a:lnTo>
                  <a:pt x="4137" y="13748"/>
                </a:lnTo>
                <a:lnTo>
                  <a:pt x="4038" y="13681"/>
                </a:lnTo>
                <a:lnTo>
                  <a:pt x="3943" y="13612"/>
                </a:lnTo>
                <a:lnTo>
                  <a:pt x="3847" y="13540"/>
                </a:lnTo>
                <a:lnTo>
                  <a:pt x="3753" y="13469"/>
                </a:lnTo>
                <a:lnTo>
                  <a:pt x="3660" y="13395"/>
                </a:lnTo>
                <a:lnTo>
                  <a:pt x="3569" y="13320"/>
                </a:lnTo>
                <a:lnTo>
                  <a:pt x="3668" y="13255"/>
                </a:lnTo>
                <a:lnTo>
                  <a:pt x="3767" y="13191"/>
                </a:lnTo>
                <a:lnTo>
                  <a:pt x="3867" y="13127"/>
                </a:lnTo>
                <a:lnTo>
                  <a:pt x="3968" y="13065"/>
                </a:lnTo>
                <a:lnTo>
                  <a:pt x="4071" y="13005"/>
                </a:lnTo>
                <a:lnTo>
                  <a:pt x="4174" y="12946"/>
                </a:lnTo>
                <a:lnTo>
                  <a:pt x="4278" y="12889"/>
                </a:lnTo>
                <a:lnTo>
                  <a:pt x="4383" y="12833"/>
                </a:lnTo>
                <a:lnTo>
                  <a:pt x="4489" y="12779"/>
                </a:lnTo>
                <a:lnTo>
                  <a:pt x="4596" y="12726"/>
                </a:lnTo>
                <a:lnTo>
                  <a:pt x="4704" y="12674"/>
                </a:lnTo>
                <a:lnTo>
                  <a:pt x="4813" y="12624"/>
                </a:lnTo>
                <a:lnTo>
                  <a:pt x="4923" y="12575"/>
                </a:lnTo>
                <a:lnTo>
                  <a:pt x="5033" y="12529"/>
                </a:lnTo>
                <a:lnTo>
                  <a:pt x="5144" y="12484"/>
                </a:lnTo>
                <a:lnTo>
                  <a:pt x="5257" y="12440"/>
                </a:lnTo>
                <a:lnTo>
                  <a:pt x="5301" y="12528"/>
                </a:lnTo>
                <a:lnTo>
                  <a:pt x="5345" y="12614"/>
                </a:lnTo>
                <a:lnTo>
                  <a:pt x="5391" y="12701"/>
                </a:lnTo>
                <a:lnTo>
                  <a:pt x="5437" y="12786"/>
                </a:lnTo>
                <a:lnTo>
                  <a:pt x="5484" y="12871"/>
                </a:lnTo>
                <a:lnTo>
                  <a:pt x="5532" y="12955"/>
                </a:lnTo>
                <a:lnTo>
                  <a:pt x="5580" y="13039"/>
                </a:lnTo>
                <a:lnTo>
                  <a:pt x="5630" y="13121"/>
                </a:lnTo>
                <a:lnTo>
                  <a:pt x="5680" y="13204"/>
                </a:lnTo>
                <a:lnTo>
                  <a:pt x="5731" y="13286"/>
                </a:lnTo>
                <a:lnTo>
                  <a:pt x="5783" y="13367"/>
                </a:lnTo>
                <a:lnTo>
                  <a:pt x="5835" y="13447"/>
                </a:lnTo>
                <a:lnTo>
                  <a:pt x="5888" y="13526"/>
                </a:lnTo>
                <a:lnTo>
                  <a:pt x="5943" y="13606"/>
                </a:lnTo>
                <a:lnTo>
                  <a:pt x="5997" y="13684"/>
                </a:lnTo>
                <a:lnTo>
                  <a:pt x="6052" y="13761"/>
                </a:lnTo>
                <a:lnTo>
                  <a:pt x="6109" y="13837"/>
                </a:lnTo>
                <a:lnTo>
                  <a:pt x="6166" y="13913"/>
                </a:lnTo>
                <a:lnTo>
                  <a:pt x="6224" y="13988"/>
                </a:lnTo>
                <a:lnTo>
                  <a:pt x="6282" y="14064"/>
                </a:lnTo>
                <a:lnTo>
                  <a:pt x="6341" y="14137"/>
                </a:lnTo>
                <a:lnTo>
                  <a:pt x="6400" y="14210"/>
                </a:lnTo>
                <a:lnTo>
                  <a:pt x="6461" y="14282"/>
                </a:lnTo>
                <a:lnTo>
                  <a:pt x="6522" y="14354"/>
                </a:lnTo>
                <a:lnTo>
                  <a:pt x="6584" y="14424"/>
                </a:lnTo>
                <a:lnTo>
                  <a:pt x="6647" y="14495"/>
                </a:lnTo>
                <a:lnTo>
                  <a:pt x="6710" y="14564"/>
                </a:lnTo>
                <a:lnTo>
                  <a:pt x="6774" y="14633"/>
                </a:lnTo>
                <a:lnTo>
                  <a:pt x="6839" y="14700"/>
                </a:lnTo>
                <a:lnTo>
                  <a:pt x="6903" y="14767"/>
                </a:lnTo>
                <a:lnTo>
                  <a:pt x="6969" y="14833"/>
                </a:lnTo>
                <a:lnTo>
                  <a:pt x="7036" y="14898"/>
                </a:lnTo>
                <a:close/>
                <a:moveTo>
                  <a:pt x="7945" y="8277"/>
                </a:moveTo>
                <a:lnTo>
                  <a:pt x="7945" y="11394"/>
                </a:lnTo>
                <a:lnTo>
                  <a:pt x="7867" y="11396"/>
                </a:lnTo>
                <a:lnTo>
                  <a:pt x="7789" y="11400"/>
                </a:lnTo>
                <a:lnTo>
                  <a:pt x="7711" y="11404"/>
                </a:lnTo>
                <a:lnTo>
                  <a:pt x="7633" y="11408"/>
                </a:lnTo>
                <a:lnTo>
                  <a:pt x="7555" y="11413"/>
                </a:lnTo>
                <a:lnTo>
                  <a:pt x="7478" y="11419"/>
                </a:lnTo>
                <a:lnTo>
                  <a:pt x="7401" y="11425"/>
                </a:lnTo>
                <a:lnTo>
                  <a:pt x="7324" y="11433"/>
                </a:lnTo>
                <a:lnTo>
                  <a:pt x="7247" y="11440"/>
                </a:lnTo>
                <a:lnTo>
                  <a:pt x="7170" y="11449"/>
                </a:lnTo>
                <a:lnTo>
                  <a:pt x="7094" y="11458"/>
                </a:lnTo>
                <a:lnTo>
                  <a:pt x="7018" y="11467"/>
                </a:lnTo>
                <a:lnTo>
                  <a:pt x="6942" y="11477"/>
                </a:lnTo>
                <a:lnTo>
                  <a:pt x="6866" y="11488"/>
                </a:lnTo>
                <a:lnTo>
                  <a:pt x="6790" y="11500"/>
                </a:lnTo>
                <a:lnTo>
                  <a:pt x="6715" y="11512"/>
                </a:lnTo>
                <a:lnTo>
                  <a:pt x="6640" y="11525"/>
                </a:lnTo>
                <a:lnTo>
                  <a:pt x="6565" y="11538"/>
                </a:lnTo>
                <a:lnTo>
                  <a:pt x="6491" y="11552"/>
                </a:lnTo>
                <a:lnTo>
                  <a:pt x="6416" y="11566"/>
                </a:lnTo>
                <a:lnTo>
                  <a:pt x="6342" y="11582"/>
                </a:lnTo>
                <a:lnTo>
                  <a:pt x="6268" y="11598"/>
                </a:lnTo>
                <a:lnTo>
                  <a:pt x="6194" y="11614"/>
                </a:lnTo>
                <a:lnTo>
                  <a:pt x="6120" y="11631"/>
                </a:lnTo>
                <a:lnTo>
                  <a:pt x="6047" y="11649"/>
                </a:lnTo>
                <a:lnTo>
                  <a:pt x="5973" y="11667"/>
                </a:lnTo>
                <a:lnTo>
                  <a:pt x="5901" y="11686"/>
                </a:lnTo>
                <a:lnTo>
                  <a:pt x="5829" y="11706"/>
                </a:lnTo>
                <a:lnTo>
                  <a:pt x="5756" y="11726"/>
                </a:lnTo>
                <a:lnTo>
                  <a:pt x="5684" y="11747"/>
                </a:lnTo>
                <a:lnTo>
                  <a:pt x="5612" y="11768"/>
                </a:lnTo>
                <a:lnTo>
                  <a:pt x="5540" y="11791"/>
                </a:lnTo>
                <a:lnTo>
                  <a:pt x="5498" y="11690"/>
                </a:lnTo>
                <a:lnTo>
                  <a:pt x="5457" y="11590"/>
                </a:lnTo>
                <a:lnTo>
                  <a:pt x="5417" y="11488"/>
                </a:lnTo>
                <a:lnTo>
                  <a:pt x="5377" y="11386"/>
                </a:lnTo>
                <a:lnTo>
                  <a:pt x="5339" y="11282"/>
                </a:lnTo>
                <a:lnTo>
                  <a:pt x="5303" y="11178"/>
                </a:lnTo>
                <a:lnTo>
                  <a:pt x="5267" y="11074"/>
                </a:lnTo>
                <a:lnTo>
                  <a:pt x="5233" y="10969"/>
                </a:lnTo>
                <a:lnTo>
                  <a:pt x="5200" y="10863"/>
                </a:lnTo>
                <a:lnTo>
                  <a:pt x="5167" y="10757"/>
                </a:lnTo>
                <a:lnTo>
                  <a:pt x="5136" y="10650"/>
                </a:lnTo>
                <a:lnTo>
                  <a:pt x="5106" y="10543"/>
                </a:lnTo>
                <a:lnTo>
                  <a:pt x="5079" y="10434"/>
                </a:lnTo>
                <a:lnTo>
                  <a:pt x="5051" y="10325"/>
                </a:lnTo>
                <a:lnTo>
                  <a:pt x="5025" y="10216"/>
                </a:lnTo>
                <a:lnTo>
                  <a:pt x="5000" y="10106"/>
                </a:lnTo>
                <a:lnTo>
                  <a:pt x="4976" y="9995"/>
                </a:lnTo>
                <a:lnTo>
                  <a:pt x="4954" y="9884"/>
                </a:lnTo>
                <a:lnTo>
                  <a:pt x="4933" y="9773"/>
                </a:lnTo>
                <a:lnTo>
                  <a:pt x="4913" y="9661"/>
                </a:lnTo>
                <a:lnTo>
                  <a:pt x="4895" y="9548"/>
                </a:lnTo>
                <a:lnTo>
                  <a:pt x="4877" y="9435"/>
                </a:lnTo>
                <a:lnTo>
                  <a:pt x="4861" y="9321"/>
                </a:lnTo>
                <a:lnTo>
                  <a:pt x="4847" y="9207"/>
                </a:lnTo>
                <a:lnTo>
                  <a:pt x="4833" y="9092"/>
                </a:lnTo>
                <a:lnTo>
                  <a:pt x="4822" y="8977"/>
                </a:lnTo>
                <a:lnTo>
                  <a:pt x="4811" y="8862"/>
                </a:lnTo>
                <a:lnTo>
                  <a:pt x="4802" y="8746"/>
                </a:lnTo>
                <a:lnTo>
                  <a:pt x="4794" y="8628"/>
                </a:lnTo>
                <a:lnTo>
                  <a:pt x="4787" y="8512"/>
                </a:lnTo>
                <a:lnTo>
                  <a:pt x="4782" y="8394"/>
                </a:lnTo>
                <a:lnTo>
                  <a:pt x="4779" y="8277"/>
                </a:lnTo>
                <a:lnTo>
                  <a:pt x="7945" y="8277"/>
                </a:lnTo>
                <a:close/>
                <a:moveTo>
                  <a:pt x="5353" y="4695"/>
                </a:moveTo>
                <a:lnTo>
                  <a:pt x="5430" y="4721"/>
                </a:lnTo>
                <a:lnTo>
                  <a:pt x="5507" y="4746"/>
                </a:lnTo>
                <a:lnTo>
                  <a:pt x="5583" y="4770"/>
                </a:lnTo>
                <a:lnTo>
                  <a:pt x="5661" y="4793"/>
                </a:lnTo>
                <a:lnTo>
                  <a:pt x="5739" y="4816"/>
                </a:lnTo>
                <a:lnTo>
                  <a:pt x="5817" y="4838"/>
                </a:lnTo>
                <a:lnTo>
                  <a:pt x="5896" y="4860"/>
                </a:lnTo>
                <a:lnTo>
                  <a:pt x="5974" y="4880"/>
                </a:lnTo>
                <a:lnTo>
                  <a:pt x="6053" y="4900"/>
                </a:lnTo>
                <a:lnTo>
                  <a:pt x="6134" y="4920"/>
                </a:lnTo>
                <a:lnTo>
                  <a:pt x="6213" y="4938"/>
                </a:lnTo>
                <a:lnTo>
                  <a:pt x="6293" y="4956"/>
                </a:lnTo>
                <a:lnTo>
                  <a:pt x="6373" y="4973"/>
                </a:lnTo>
                <a:lnTo>
                  <a:pt x="6454" y="4990"/>
                </a:lnTo>
                <a:lnTo>
                  <a:pt x="6535" y="5005"/>
                </a:lnTo>
                <a:lnTo>
                  <a:pt x="6615" y="5020"/>
                </a:lnTo>
                <a:lnTo>
                  <a:pt x="6697" y="5035"/>
                </a:lnTo>
                <a:lnTo>
                  <a:pt x="6778" y="5048"/>
                </a:lnTo>
                <a:lnTo>
                  <a:pt x="6860" y="5061"/>
                </a:lnTo>
                <a:lnTo>
                  <a:pt x="6942" y="5073"/>
                </a:lnTo>
                <a:lnTo>
                  <a:pt x="7024" y="5084"/>
                </a:lnTo>
                <a:lnTo>
                  <a:pt x="7106" y="5095"/>
                </a:lnTo>
                <a:lnTo>
                  <a:pt x="7189" y="5105"/>
                </a:lnTo>
                <a:lnTo>
                  <a:pt x="7273" y="5114"/>
                </a:lnTo>
                <a:lnTo>
                  <a:pt x="7356" y="5122"/>
                </a:lnTo>
                <a:lnTo>
                  <a:pt x="7439" y="5131"/>
                </a:lnTo>
                <a:lnTo>
                  <a:pt x="7523" y="5137"/>
                </a:lnTo>
                <a:lnTo>
                  <a:pt x="7607" y="5143"/>
                </a:lnTo>
                <a:lnTo>
                  <a:pt x="7691" y="5149"/>
                </a:lnTo>
                <a:lnTo>
                  <a:pt x="7775" y="5153"/>
                </a:lnTo>
                <a:lnTo>
                  <a:pt x="7860" y="5157"/>
                </a:lnTo>
                <a:lnTo>
                  <a:pt x="7945" y="5160"/>
                </a:lnTo>
                <a:lnTo>
                  <a:pt x="7945" y="7759"/>
                </a:lnTo>
                <a:lnTo>
                  <a:pt x="4779" y="7759"/>
                </a:lnTo>
                <a:lnTo>
                  <a:pt x="4782" y="7658"/>
                </a:lnTo>
                <a:lnTo>
                  <a:pt x="4786" y="7557"/>
                </a:lnTo>
                <a:lnTo>
                  <a:pt x="4791" y="7456"/>
                </a:lnTo>
                <a:lnTo>
                  <a:pt x="4797" y="7356"/>
                </a:lnTo>
                <a:lnTo>
                  <a:pt x="4805" y="7255"/>
                </a:lnTo>
                <a:lnTo>
                  <a:pt x="4812" y="7155"/>
                </a:lnTo>
                <a:lnTo>
                  <a:pt x="4821" y="7056"/>
                </a:lnTo>
                <a:lnTo>
                  <a:pt x="4831" y="6957"/>
                </a:lnTo>
                <a:lnTo>
                  <a:pt x="4843" y="6857"/>
                </a:lnTo>
                <a:lnTo>
                  <a:pt x="4854" y="6759"/>
                </a:lnTo>
                <a:lnTo>
                  <a:pt x="4867" y="6661"/>
                </a:lnTo>
                <a:lnTo>
                  <a:pt x="4881" y="6563"/>
                </a:lnTo>
                <a:lnTo>
                  <a:pt x="4896" y="6466"/>
                </a:lnTo>
                <a:lnTo>
                  <a:pt x="4911" y="6368"/>
                </a:lnTo>
                <a:lnTo>
                  <a:pt x="4928" y="6272"/>
                </a:lnTo>
                <a:lnTo>
                  <a:pt x="4945" y="6176"/>
                </a:lnTo>
                <a:lnTo>
                  <a:pt x="4964" y="6080"/>
                </a:lnTo>
                <a:lnTo>
                  <a:pt x="4983" y="5984"/>
                </a:lnTo>
                <a:lnTo>
                  <a:pt x="5004" y="5889"/>
                </a:lnTo>
                <a:lnTo>
                  <a:pt x="5025" y="5795"/>
                </a:lnTo>
                <a:lnTo>
                  <a:pt x="5048" y="5701"/>
                </a:lnTo>
                <a:lnTo>
                  <a:pt x="5070" y="5607"/>
                </a:lnTo>
                <a:lnTo>
                  <a:pt x="5095" y="5513"/>
                </a:lnTo>
                <a:lnTo>
                  <a:pt x="5120" y="5420"/>
                </a:lnTo>
                <a:lnTo>
                  <a:pt x="5145" y="5328"/>
                </a:lnTo>
                <a:lnTo>
                  <a:pt x="5172" y="5236"/>
                </a:lnTo>
                <a:lnTo>
                  <a:pt x="5201" y="5145"/>
                </a:lnTo>
                <a:lnTo>
                  <a:pt x="5228" y="5053"/>
                </a:lnTo>
                <a:lnTo>
                  <a:pt x="5258" y="4963"/>
                </a:lnTo>
                <a:lnTo>
                  <a:pt x="5289" y="4873"/>
                </a:lnTo>
                <a:lnTo>
                  <a:pt x="5321" y="4784"/>
                </a:lnTo>
                <a:lnTo>
                  <a:pt x="5353" y="4695"/>
                </a:lnTo>
                <a:close/>
                <a:moveTo>
                  <a:pt x="5056" y="4040"/>
                </a:moveTo>
                <a:lnTo>
                  <a:pt x="4994" y="4015"/>
                </a:lnTo>
                <a:lnTo>
                  <a:pt x="4934" y="3989"/>
                </a:lnTo>
                <a:lnTo>
                  <a:pt x="4873" y="3963"/>
                </a:lnTo>
                <a:lnTo>
                  <a:pt x="4813" y="3936"/>
                </a:lnTo>
                <a:lnTo>
                  <a:pt x="4753" y="3909"/>
                </a:lnTo>
                <a:lnTo>
                  <a:pt x="4693" y="3882"/>
                </a:lnTo>
                <a:lnTo>
                  <a:pt x="4633" y="3854"/>
                </a:lnTo>
                <a:lnTo>
                  <a:pt x="4575" y="3825"/>
                </a:lnTo>
                <a:lnTo>
                  <a:pt x="4515" y="3796"/>
                </a:lnTo>
                <a:lnTo>
                  <a:pt x="4457" y="3766"/>
                </a:lnTo>
                <a:lnTo>
                  <a:pt x="4398" y="3736"/>
                </a:lnTo>
                <a:lnTo>
                  <a:pt x="4341" y="3705"/>
                </a:lnTo>
                <a:lnTo>
                  <a:pt x="4282" y="3674"/>
                </a:lnTo>
                <a:lnTo>
                  <a:pt x="4225" y="3643"/>
                </a:lnTo>
                <a:lnTo>
                  <a:pt x="4168" y="3611"/>
                </a:lnTo>
                <a:lnTo>
                  <a:pt x="4111" y="3579"/>
                </a:lnTo>
                <a:lnTo>
                  <a:pt x="3998" y="3513"/>
                </a:lnTo>
                <a:lnTo>
                  <a:pt x="3886" y="3446"/>
                </a:lnTo>
                <a:lnTo>
                  <a:pt x="3776" y="3377"/>
                </a:lnTo>
                <a:lnTo>
                  <a:pt x="3667" y="3305"/>
                </a:lnTo>
                <a:lnTo>
                  <a:pt x="3559" y="3233"/>
                </a:lnTo>
                <a:lnTo>
                  <a:pt x="3451" y="3159"/>
                </a:lnTo>
                <a:lnTo>
                  <a:pt x="3345" y="3084"/>
                </a:lnTo>
                <a:lnTo>
                  <a:pt x="3241" y="3007"/>
                </a:lnTo>
                <a:lnTo>
                  <a:pt x="3337" y="2917"/>
                </a:lnTo>
                <a:lnTo>
                  <a:pt x="3436" y="2829"/>
                </a:lnTo>
                <a:lnTo>
                  <a:pt x="3535" y="2743"/>
                </a:lnTo>
                <a:lnTo>
                  <a:pt x="3637" y="2659"/>
                </a:lnTo>
                <a:lnTo>
                  <a:pt x="3740" y="2576"/>
                </a:lnTo>
                <a:lnTo>
                  <a:pt x="3845" y="2496"/>
                </a:lnTo>
                <a:lnTo>
                  <a:pt x="3951" y="2417"/>
                </a:lnTo>
                <a:lnTo>
                  <a:pt x="4059" y="2340"/>
                </a:lnTo>
                <a:lnTo>
                  <a:pt x="4168" y="2266"/>
                </a:lnTo>
                <a:lnTo>
                  <a:pt x="4279" y="2193"/>
                </a:lnTo>
                <a:lnTo>
                  <a:pt x="4391" y="2122"/>
                </a:lnTo>
                <a:lnTo>
                  <a:pt x="4505" y="2054"/>
                </a:lnTo>
                <a:lnTo>
                  <a:pt x="4620" y="1986"/>
                </a:lnTo>
                <a:lnTo>
                  <a:pt x="4736" y="1921"/>
                </a:lnTo>
                <a:lnTo>
                  <a:pt x="4854" y="1859"/>
                </a:lnTo>
                <a:lnTo>
                  <a:pt x="4973" y="1799"/>
                </a:lnTo>
                <a:lnTo>
                  <a:pt x="5093" y="1740"/>
                </a:lnTo>
                <a:lnTo>
                  <a:pt x="5215" y="1684"/>
                </a:lnTo>
                <a:lnTo>
                  <a:pt x="5338" y="1630"/>
                </a:lnTo>
                <a:lnTo>
                  <a:pt x="5461" y="1579"/>
                </a:lnTo>
                <a:lnTo>
                  <a:pt x="5587" y="1528"/>
                </a:lnTo>
                <a:lnTo>
                  <a:pt x="5714" y="1481"/>
                </a:lnTo>
                <a:lnTo>
                  <a:pt x="5841" y="1436"/>
                </a:lnTo>
                <a:lnTo>
                  <a:pt x="5969" y="1393"/>
                </a:lnTo>
                <a:lnTo>
                  <a:pt x="6100" y="1353"/>
                </a:lnTo>
                <a:lnTo>
                  <a:pt x="6230" y="1315"/>
                </a:lnTo>
                <a:lnTo>
                  <a:pt x="6362" y="1279"/>
                </a:lnTo>
                <a:lnTo>
                  <a:pt x="6495" y="1246"/>
                </a:lnTo>
                <a:lnTo>
                  <a:pt x="6628" y="1215"/>
                </a:lnTo>
                <a:lnTo>
                  <a:pt x="6764" y="1187"/>
                </a:lnTo>
                <a:lnTo>
                  <a:pt x="6899" y="1161"/>
                </a:lnTo>
                <a:lnTo>
                  <a:pt x="7036" y="1137"/>
                </a:lnTo>
                <a:lnTo>
                  <a:pt x="6960" y="1213"/>
                </a:lnTo>
                <a:lnTo>
                  <a:pt x="6884" y="1289"/>
                </a:lnTo>
                <a:lnTo>
                  <a:pt x="6809" y="1367"/>
                </a:lnTo>
                <a:lnTo>
                  <a:pt x="6735" y="1446"/>
                </a:lnTo>
                <a:lnTo>
                  <a:pt x="6662" y="1525"/>
                </a:lnTo>
                <a:lnTo>
                  <a:pt x="6589" y="1607"/>
                </a:lnTo>
                <a:lnTo>
                  <a:pt x="6518" y="1689"/>
                </a:lnTo>
                <a:lnTo>
                  <a:pt x="6448" y="1771"/>
                </a:lnTo>
                <a:lnTo>
                  <a:pt x="6379" y="1855"/>
                </a:lnTo>
                <a:lnTo>
                  <a:pt x="6310" y="1940"/>
                </a:lnTo>
                <a:lnTo>
                  <a:pt x="6242" y="2027"/>
                </a:lnTo>
                <a:lnTo>
                  <a:pt x="6176" y="2113"/>
                </a:lnTo>
                <a:lnTo>
                  <a:pt x="6110" y="2201"/>
                </a:lnTo>
                <a:lnTo>
                  <a:pt x="6045" y="2290"/>
                </a:lnTo>
                <a:lnTo>
                  <a:pt x="5982" y="2379"/>
                </a:lnTo>
                <a:lnTo>
                  <a:pt x="5919" y="2471"/>
                </a:lnTo>
                <a:lnTo>
                  <a:pt x="5857" y="2562"/>
                </a:lnTo>
                <a:lnTo>
                  <a:pt x="5797" y="2654"/>
                </a:lnTo>
                <a:lnTo>
                  <a:pt x="5736" y="2748"/>
                </a:lnTo>
                <a:lnTo>
                  <a:pt x="5678" y="2842"/>
                </a:lnTo>
                <a:lnTo>
                  <a:pt x="5620" y="2938"/>
                </a:lnTo>
                <a:lnTo>
                  <a:pt x="5564" y="3034"/>
                </a:lnTo>
                <a:lnTo>
                  <a:pt x="5508" y="3130"/>
                </a:lnTo>
                <a:lnTo>
                  <a:pt x="5453" y="3228"/>
                </a:lnTo>
                <a:lnTo>
                  <a:pt x="5400" y="3326"/>
                </a:lnTo>
                <a:lnTo>
                  <a:pt x="5347" y="3427"/>
                </a:lnTo>
                <a:lnTo>
                  <a:pt x="5296" y="3527"/>
                </a:lnTo>
                <a:lnTo>
                  <a:pt x="5246" y="3628"/>
                </a:lnTo>
                <a:lnTo>
                  <a:pt x="5197" y="3729"/>
                </a:lnTo>
                <a:lnTo>
                  <a:pt x="5148" y="3833"/>
                </a:lnTo>
                <a:lnTo>
                  <a:pt x="5102" y="3936"/>
                </a:lnTo>
                <a:lnTo>
                  <a:pt x="5056" y="4040"/>
                </a:lnTo>
                <a:close/>
                <a:moveTo>
                  <a:pt x="7945" y="1047"/>
                </a:moveTo>
                <a:lnTo>
                  <a:pt x="7945" y="4642"/>
                </a:lnTo>
                <a:lnTo>
                  <a:pt x="7867" y="4639"/>
                </a:lnTo>
                <a:lnTo>
                  <a:pt x="7789" y="4635"/>
                </a:lnTo>
                <a:lnTo>
                  <a:pt x="7711" y="4631"/>
                </a:lnTo>
                <a:lnTo>
                  <a:pt x="7633" y="4626"/>
                </a:lnTo>
                <a:lnTo>
                  <a:pt x="7556" y="4621"/>
                </a:lnTo>
                <a:lnTo>
                  <a:pt x="7478" y="4614"/>
                </a:lnTo>
                <a:lnTo>
                  <a:pt x="7401" y="4607"/>
                </a:lnTo>
                <a:lnTo>
                  <a:pt x="7325" y="4600"/>
                </a:lnTo>
                <a:lnTo>
                  <a:pt x="7248" y="4591"/>
                </a:lnTo>
                <a:lnTo>
                  <a:pt x="7172" y="4582"/>
                </a:lnTo>
                <a:lnTo>
                  <a:pt x="7095" y="4573"/>
                </a:lnTo>
                <a:lnTo>
                  <a:pt x="7020" y="4562"/>
                </a:lnTo>
                <a:lnTo>
                  <a:pt x="6944" y="4551"/>
                </a:lnTo>
                <a:lnTo>
                  <a:pt x="6868" y="4540"/>
                </a:lnTo>
                <a:lnTo>
                  <a:pt x="6793" y="4527"/>
                </a:lnTo>
                <a:lnTo>
                  <a:pt x="6718" y="4514"/>
                </a:lnTo>
                <a:lnTo>
                  <a:pt x="6644" y="4501"/>
                </a:lnTo>
                <a:lnTo>
                  <a:pt x="6569" y="4486"/>
                </a:lnTo>
                <a:lnTo>
                  <a:pt x="6495" y="4471"/>
                </a:lnTo>
                <a:lnTo>
                  <a:pt x="6421" y="4456"/>
                </a:lnTo>
                <a:lnTo>
                  <a:pt x="6347" y="4439"/>
                </a:lnTo>
                <a:lnTo>
                  <a:pt x="6273" y="4423"/>
                </a:lnTo>
                <a:lnTo>
                  <a:pt x="6200" y="4405"/>
                </a:lnTo>
                <a:lnTo>
                  <a:pt x="6127" y="4387"/>
                </a:lnTo>
                <a:lnTo>
                  <a:pt x="6055" y="4368"/>
                </a:lnTo>
                <a:lnTo>
                  <a:pt x="5982" y="4348"/>
                </a:lnTo>
                <a:lnTo>
                  <a:pt x="5910" y="4328"/>
                </a:lnTo>
                <a:lnTo>
                  <a:pt x="5838" y="4308"/>
                </a:lnTo>
                <a:lnTo>
                  <a:pt x="5766" y="4286"/>
                </a:lnTo>
                <a:lnTo>
                  <a:pt x="5694" y="4264"/>
                </a:lnTo>
                <a:lnTo>
                  <a:pt x="5624" y="4242"/>
                </a:lnTo>
                <a:lnTo>
                  <a:pt x="5553" y="4217"/>
                </a:lnTo>
                <a:lnTo>
                  <a:pt x="5605" y="4099"/>
                </a:lnTo>
                <a:lnTo>
                  <a:pt x="5658" y="3982"/>
                </a:lnTo>
                <a:lnTo>
                  <a:pt x="5714" y="3866"/>
                </a:lnTo>
                <a:lnTo>
                  <a:pt x="5771" y="3750"/>
                </a:lnTo>
                <a:lnTo>
                  <a:pt x="5830" y="3637"/>
                </a:lnTo>
                <a:lnTo>
                  <a:pt x="5889" y="3524"/>
                </a:lnTo>
                <a:lnTo>
                  <a:pt x="5951" y="3412"/>
                </a:lnTo>
                <a:lnTo>
                  <a:pt x="6014" y="3301"/>
                </a:lnTo>
                <a:lnTo>
                  <a:pt x="6078" y="3192"/>
                </a:lnTo>
                <a:lnTo>
                  <a:pt x="6144" y="3084"/>
                </a:lnTo>
                <a:lnTo>
                  <a:pt x="6212" y="2978"/>
                </a:lnTo>
                <a:lnTo>
                  <a:pt x="6279" y="2871"/>
                </a:lnTo>
                <a:lnTo>
                  <a:pt x="6349" y="2767"/>
                </a:lnTo>
                <a:lnTo>
                  <a:pt x="6421" y="2664"/>
                </a:lnTo>
                <a:lnTo>
                  <a:pt x="6494" y="2563"/>
                </a:lnTo>
                <a:lnTo>
                  <a:pt x="6568" y="2463"/>
                </a:lnTo>
                <a:lnTo>
                  <a:pt x="6643" y="2363"/>
                </a:lnTo>
                <a:lnTo>
                  <a:pt x="6718" y="2265"/>
                </a:lnTo>
                <a:lnTo>
                  <a:pt x="6796" y="2169"/>
                </a:lnTo>
                <a:lnTo>
                  <a:pt x="6875" y="2074"/>
                </a:lnTo>
                <a:lnTo>
                  <a:pt x="6955" y="1980"/>
                </a:lnTo>
                <a:lnTo>
                  <a:pt x="7038" y="1888"/>
                </a:lnTo>
                <a:lnTo>
                  <a:pt x="7121" y="1798"/>
                </a:lnTo>
                <a:lnTo>
                  <a:pt x="7204" y="1709"/>
                </a:lnTo>
                <a:lnTo>
                  <a:pt x="7289" y="1621"/>
                </a:lnTo>
                <a:lnTo>
                  <a:pt x="7375" y="1534"/>
                </a:lnTo>
                <a:lnTo>
                  <a:pt x="7463" y="1449"/>
                </a:lnTo>
                <a:lnTo>
                  <a:pt x="7552" y="1366"/>
                </a:lnTo>
                <a:lnTo>
                  <a:pt x="7642" y="1285"/>
                </a:lnTo>
                <a:lnTo>
                  <a:pt x="7732" y="1205"/>
                </a:lnTo>
                <a:lnTo>
                  <a:pt x="7825" y="1126"/>
                </a:lnTo>
                <a:lnTo>
                  <a:pt x="7918" y="1049"/>
                </a:lnTo>
                <a:lnTo>
                  <a:pt x="7931" y="1048"/>
                </a:lnTo>
                <a:lnTo>
                  <a:pt x="7945" y="1047"/>
                </a:lnTo>
                <a:close/>
                <a:moveTo>
                  <a:pt x="9383" y="1137"/>
                </a:moveTo>
                <a:lnTo>
                  <a:pt x="9520" y="1161"/>
                </a:lnTo>
                <a:lnTo>
                  <a:pt x="9656" y="1187"/>
                </a:lnTo>
                <a:lnTo>
                  <a:pt x="9791" y="1215"/>
                </a:lnTo>
                <a:lnTo>
                  <a:pt x="9924" y="1246"/>
                </a:lnTo>
                <a:lnTo>
                  <a:pt x="10058" y="1279"/>
                </a:lnTo>
                <a:lnTo>
                  <a:pt x="10189" y="1315"/>
                </a:lnTo>
                <a:lnTo>
                  <a:pt x="10320" y="1353"/>
                </a:lnTo>
                <a:lnTo>
                  <a:pt x="10450" y="1393"/>
                </a:lnTo>
                <a:lnTo>
                  <a:pt x="10578" y="1436"/>
                </a:lnTo>
                <a:lnTo>
                  <a:pt x="10706" y="1481"/>
                </a:lnTo>
                <a:lnTo>
                  <a:pt x="10832" y="1528"/>
                </a:lnTo>
                <a:lnTo>
                  <a:pt x="10958" y="1579"/>
                </a:lnTo>
                <a:lnTo>
                  <a:pt x="11082" y="1630"/>
                </a:lnTo>
                <a:lnTo>
                  <a:pt x="11205" y="1684"/>
                </a:lnTo>
                <a:lnTo>
                  <a:pt x="11326" y="1740"/>
                </a:lnTo>
                <a:lnTo>
                  <a:pt x="11446" y="1799"/>
                </a:lnTo>
                <a:lnTo>
                  <a:pt x="11565" y="1859"/>
                </a:lnTo>
                <a:lnTo>
                  <a:pt x="11683" y="1921"/>
                </a:lnTo>
                <a:lnTo>
                  <a:pt x="11799" y="1986"/>
                </a:lnTo>
                <a:lnTo>
                  <a:pt x="11914" y="2054"/>
                </a:lnTo>
                <a:lnTo>
                  <a:pt x="12028" y="2122"/>
                </a:lnTo>
                <a:lnTo>
                  <a:pt x="12140" y="2193"/>
                </a:lnTo>
                <a:lnTo>
                  <a:pt x="12251" y="2266"/>
                </a:lnTo>
                <a:lnTo>
                  <a:pt x="12360" y="2340"/>
                </a:lnTo>
                <a:lnTo>
                  <a:pt x="12468" y="2417"/>
                </a:lnTo>
                <a:lnTo>
                  <a:pt x="12574" y="2496"/>
                </a:lnTo>
                <a:lnTo>
                  <a:pt x="12679" y="2576"/>
                </a:lnTo>
                <a:lnTo>
                  <a:pt x="12782" y="2659"/>
                </a:lnTo>
                <a:lnTo>
                  <a:pt x="12884" y="2743"/>
                </a:lnTo>
                <a:lnTo>
                  <a:pt x="12983" y="2829"/>
                </a:lnTo>
                <a:lnTo>
                  <a:pt x="13082" y="2917"/>
                </a:lnTo>
                <a:lnTo>
                  <a:pt x="13178" y="3007"/>
                </a:lnTo>
                <a:lnTo>
                  <a:pt x="13074" y="3084"/>
                </a:lnTo>
                <a:lnTo>
                  <a:pt x="12968" y="3159"/>
                </a:lnTo>
                <a:lnTo>
                  <a:pt x="12861" y="3233"/>
                </a:lnTo>
                <a:lnTo>
                  <a:pt x="12752" y="3305"/>
                </a:lnTo>
                <a:lnTo>
                  <a:pt x="12644" y="3377"/>
                </a:lnTo>
                <a:lnTo>
                  <a:pt x="12533" y="3446"/>
                </a:lnTo>
                <a:lnTo>
                  <a:pt x="12421" y="3513"/>
                </a:lnTo>
                <a:lnTo>
                  <a:pt x="12308" y="3579"/>
                </a:lnTo>
                <a:lnTo>
                  <a:pt x="12252" y="3611"/>
                </a:lnTo>
                <a:lnTo>
                  <a:pt x="12194" y="3643"/>
                </a:lnTo>
                <a:lnTo>
                  <a:pt x="12137" y="3674"/>
                </a:lnTo>
                <a:lnTo>
                  <a:pt x="12078" y="3705"/>
                </a:lnTo>
                <a:lnTo>
                  <a:pt x="12021" y="3736"/>
                </a:lnTo>
                <a:lnTo>
                  <a:pt x="11962" y="3766"/>
                </a:lnTo>
                <a:lnTo>
                  <a:pt x="11904" y="3796"/>
                </a:lnTo>
                <a:lnTo>
                  <a:pt x="11844" y="3825"/>
                </a:lnTo>
                <a:lnTo>
                  <a:pt x="11786" y="3854"/>
                </a:lnTo>
                <a:lnTo>
                  <a:pt x="11726" y="3882"/>
                </a:lnTo>
                <a:lnTo>
                  <a:pt x="11667" y="3909"/>
                </a:lnTo>
                <a:lnTo>
                  <a:pt x="11606" y="3936"/>
                </a:lnTo>
                <a:lnTo>
                  <a:pt x="11546" y="3963"/>
                </a:lnTo>
                <a:lnTo>
                  <a:pt x="11485" y="3989"/>
                </a:lnTo>
                <a:lnTo>
                  <a:pt x="11425" y="4015"/>
                </a:lnTo>
                <a:lnTo>
                  <a:pt x="11363" y="4040"/>
                </a:lnTo>
                <a:lnTo>
                  <a:pt x="11317" y="3936"/>
                </a:lnTo>
                <a:lnTo>
                  <a:pt x="11271" y="3833"/>
                </a:lnTo>
                <a:lnTo>
                  <a:pt x="11222" y="3729"/>
                </a:lnTo>
                <a:lnTo>
                  <a:pt x="11173" y="3628"/>
                </a:lnTo>
                <a:lnTo>
                  <a:pt x="11123" y="3527"/>
                </a:lnTo>
                <a:lnTo>
                  <a:pt x="11072" y="3427"/>
                </a:lnTo>
                <a:lnTo>
                  <a:pt x="11019" y="3326"/>
                </a:lnTo>
                <a:lnTo>
                  <a:pt x="10966" y="3228"/>
                </a:lnTo>
                <a:lnTo>
                  <a:pt x="10911" y="3130"/>
                </a:lnTo>
                <a:lnTo>
                  <a:pt x="10855" y="3034"/>
                </a:lnTo>
                <a:lnTo>
                  <a:pt x="10799" y="2938"/>
                </a:lnTo>
                <a:lnTo>
                  <a:pt x="10741" y="2842"/>
                </a:lnTo>
                <a:lnTo>
                  <a:pt x="10683" y="2748"/>
                </a:lnTo>
                <a:lnTo>
                  <a:pt x="10623" y="2654"/>
                </a:lnTo>
                <a:lnTo>
                  <a:pt x="10562" y="2562"/>
                </a:lnTo>
                <a:lnTo>
                  <a:pt x="10500" y="2471"/>
                </a:lnTo>
                <a:lnTo>
                  <a:pt x="10437" y="2379"/>
                </a:lnTo>
                <a:lnTo>
                  <a:pt x="10374" y="2290"/>
                </a:lnTo>
                <a:lnTo>
                  <a:pt x="10309" y="2201"/>
                </a:lnTo>
                <a:lnTo>
                  <a:pt x="10243" y="2113"/>
                </a:lnTo>
                <a:lnTo>
                  <a:pt x="10177" y="2027"/>
                </a:lnTo>
                <a:lnTo>
                  <a:pt x="10109" y="1940"/>
                </a:lnTo>
                <a:lnTo>
                  <a:pt x="10041" y="1855"/>
                </a:lnTo>
                <a:lnTo>
                  <a:pt x="9971" y="1771"/>
                </a:lnTo>
                <a:lnTo>
                  <a:pt x="9901" y="1689"/>
                </a:lnTo>
                <a:lnTo>
                  <a:pt x="9830" y="1607"/>
                </a:lnTo>
                <a:lnTo>
                  <a:pt x="9758" y="1525"/>
                </a:lnTo>
                <a:lnTo>
                  <a:pt x="9685" y="1446"/>
                </a:lnTo>
                <a:lnTo>
                  <a:pt x="9610" y="1367"/>
                </a:lnTo>
                <a:lnTo>
                  <a:pt x="9536" y="1289"/>
                </a:lnTo>
                <a:lnTo>
                  <a:pt x="9460" y="1213"/>
                </a:lnTo>
                <a:lnTo>
                  <a:pt x="9383" y="1137"/>
                </a:lnTo>
                <a:close/>
                <a:moveTo>
                  <a:pt x="8502" y="1049"/>
                </a:moveTo>
                <a:lnTo>
                  <a:pt x="8595" y="1126"/>
                </a:lnTo>
                <a:lnTo>
                  <a:pt x="8687" y="1205"/>
                </a:lnTo>
                <a:lnTo>
                  <a:pt x="8778" y="1285"/>
                </a:lnTo>
                <a:lnTo>
                  <a:pt x="8867" y="1366"/>
                </a:lnTo>
                <a:lnTo>
                  <a:pt x="8957" y="1449"/>
                </a:lnTo>
                <a:lnTo>
                  <a:pt x="9044" y="1534"/>
                </a:lnTo>
                <a:lnTo>
                  <a:pt x="9130" y="1621"/>
                </a:lnTo>
                <a:lnTo>
                  <a:pt x="9215" y="1709"/>
                </a:lnTo>
                <a:lnTo>
                  <a:pt x="9299" y="1798"/>
                </a:lnTo>
                <a:lnTo>
                  <a:pt x="9382" y="1888"/>
                </a:lnTo>
                <a:lnTo>
                  <a:pt x="9464" y="1980"/>
                </a:lnTo>
                <a:lnTo>
                  <a:pt x="9544" y="2074"/>
                </a:lnTo>
                <a:lnTo>
                  <a:pt x="9623" y="2169"/>
                </a:lnTo>
                <a:lnTo>
                  <a:pt x="9701" y="2265"/>
                </a:lnTo>
                <a:lnTo>
                  <a:pt x="9778" y="2363"/>
                </a:lnTo>
                <a:lnTo>
                  <a:pt x="9852" y="2463"/>
                </a:lnTo>
                <a:lnTo>
                  <a:pt x="9926" y="2563"/>
                </a:lnTo>
                <a:lnTo>
                  <a:pt x="9999" y="2664"/>
                </a:lnTo>
                <a:lnTo>
                  <a:pt x="10070" y="2767"/>
                </a:lnTo>
                <a:lnTo>
                  <a:pt x="10140" y="2871"/>
                </a:lnTo>
                <a:lnTo>
                  <a:pt x="10209" y="2978"/>
                </a:lnTo>
                <a:lnTo>
                  <a:pt x="10275" y="3084"/>
                </a:lnTo>
                <a:lnTo>
                  <a:pt x="10341" y="3192"/>
                </a:lnTo>
                <a:lnTo>
                  <a:pt x="10406" y="3301"/>
                </a:lnTo>
                <a:lnTo>
                  <a:pt x="10468" y="3412"/>
                </a:lnTo>
                <a:lnTo>
                  <a:pt x="10530" y="3524"/>
                </a:lnTo>
                <a:lnTo>
                  <a:pt x="10589" y="3637"/>
                </a:lnTo>
                <a:lnTo>
                  <a:pt x="10648" y="3750"/>
                </a:lnTo>
                <a:lnTo>
                  <a:pt x="10705" y="3866"/>
                </a:lnTo>
                <a:lnTo>
                  <a:pt x="10761" y="3982"/>
                </a:lnTo>
                <a:lnTo>
                  <a:pt x="10815" y="4099"/>
                </a:lnTo>
                <a:lnTo>
                  <a:pt x="10867" y="4217"/>
                </a:lnTo>
                <a:lnTo>
                  <a:pt x="10797" y="4242"/>
                </a:lnTo>
                <a:lnTo>
                  <a:pt x="10725" y="4264"/>
                </a:lnTo>
                <a:lnTo>
                  <a:pt x="10654" y="4286"/>
                </a:lnTo>
                <a:lnTo>
                  <a:pt x="10582" y="4308"/>
                </a:lnTo>
                <a:lnTo>
                  <a:pt x="10510" y="4328"/>
                </a:lnTo>
                <a:lnTo>
                  <a:pt x="10437" y="4348"/>
                </a:lnTo>
                <a:lnTo>
                  <a:pt x="10366" y="4368"/>
                </a:lnTo>
                <a:lnTo>
                  <a:pt x="10293" y="4387"/>
                </a:lnTo>
                <a:lnTo>
                  <a:pt x="10219" y="4405"/>
                </a:lnTo>
                <a:lnTo>
                  <a:pt x="10146" y="4423"/>
                </a:lnTo>
                <a:lnTo>
                  <a:pt x="10072" y="4439"/>
                </a:lnTo>
                <a:lnTo>
                  <a:pt x="9998" y="4456"/>
                </a:lnTo>
                <a:lnTo>
                  <a:pt x="9924" y="4471"/>
                </a:lnTo>
                <a:lnTo>
                  <a:pt x="9850" y="4486"/>
                </a:lnTo>
                <a:lnTo>
                  <a:pt x="9775" y="4501"/>
                </a:lnTo>
                <a:lnTo>
                  <a:pt x="9701" y="4514"/>
                </a:lnTo>
                <a:lnTo>
                  <a:pt x="9626" y="4527"/>
                </a:lnTo>
                <a:lnTo>
                  <a:pt x="9551" y="4540"/>
                </a:lnTo>
                <a:lnTo>
                  <a:pt x="9475" y="4551"/>
                </a:lnTo>
                <a:lnTo>
                  <a:pt x="9400" y="4562"/>
                </a:lnTo>
                <a:lnTo>
                  <a:pt x="9324" y="4573"/>
                </a:lnTo>
                <a:lnTo>
                  <a:pt x="9247" y="4582"/>
                </a:lnTo>
                <a:lnTo>
                  <a:pt x="9171" y="4591"/>
                </a:lnTo>
                <a:lnTo>
                  <a:pt x="9094" y="4600"/>
                </a:lnTo>
                <a:lnTo>
                  <a:pt x="9018" y="4607"/>
                </a:lnTo>
                <a:lnTo>
                  <a:pt x="8940" y="4614"/>
                </a:lnTo>
                <a:lnTo>
                  <a:pt x="8863" y="4621"/>
                </a:lnTo>
                <a:lnTo>
                  <a:pt x="8786" y="4626"/>
                </a:lnTo>
                <a:lnTo>
                  <a:pt x="8708" y="4631"/>
                </a:lnTo>
                <a:lnTo>
                  <a:pt x="8630" y="4635"/>
                </a:lnTo>
                <a:lnTo>
                  <a:pt x="8552" y="4639"/>
                </a:lnTo>
                <a:lnTo>
                  <a:pt x="8474" y="4642"/>
                </a:lnTo>
                <a:lnTo>
                  <a:pt x="8474" y="1047"/>
                </a:lnTo>
                <a:lnTo>
                  <a:pt x="8489" y="1048"/>
                </a:lnTo>
                <a:lnTo>
                  <a:pt x="8502" y="1049"/>
                </a:lnTo>
                <a:close/>
                <a:moveTo>
                  <a:pt x="7917" y="14987"/>
                </a:moveTo>
                <a:lnTo>
                  <a:pt x="7835" y="14918"/>
                </a:lnTo>
                <a:lnTo>
                  <a:pt x="7754" y="14850"/>
                </a:lnTo>
                <a:lnTo>
                  <a:pt x="7673" y="14779"/>
                </a:lnTo>
                <a:lnTo>
                  <a:pt x="7594" y="14708"/>
                </a:lnTo>
                <a:lnTo>
                  <a:pt x="7515" y="14636"/>
                </a:lnTo>
                <a:lnTo>
                  <a:pt x="7437" y="14562"/>
                </a:lnTo>
                <a:lnTo>
                  <a:pt x="7360" y="14487"/>
                </a:lnTo>
                <a:lnTo>
                  <a:pt x="7284" y="14410"/>
                </a:lnTo>
                <a:lnTo>
                  <a:pt x="7209" y="14333"/>
                </a:lnTo>
                <a:lnTo>
                  <a:pt x="7135" y="14255"/>
                </a:lnTo>
                <a:lnTo>
                  <a:pt x="7061" y="14175"/>
                </a:lnTo>
                <a:lnTo>
                  <a:pt x="6989" y="14095"/>
                </a:lnTo>
                <a:lnTo>
                  <a:pt x="6919" y="14012"/>
                </a:lnTo>
                <a:lnTo>
                  <a:pt x="6848" y="13930"/>
                </a:lnTo>
                <a:lnTo>
                  <a:pt x="6778" y="13846"/>
                </a:lnTo>
                <a:lnTo>
                  <a:pt x="6710" y="13761"/>
                </a:lnTo>
                <a:lnTo>
                  <a:pt x="6643" y="13675"/>
                </a:lnTo>
                <a:lnTo>
                  <a:pt x="6576" y="13588"/>
                </a:lnTo>
                <a:lnTo>
                  <a:pt x="6511" y="13499"/>
                </a:lnTo>
                <a:lnTo>
                  <a:pt x="6447" y="13410"/>
                </a:lnTo>
                <a:lnTo>
                  <a:pt x="6383" y="13319"/>
                </a:lnTo>
                <a:lnTo>
                  <a:pt x="6321" y="13228"/>
                </a:lnTo>
                <a:lnTo>
                  <a:pt x="6260" y="13135"/>
                </a:lnTo>
                <a:lnTo>
                  <a:pt x="6199" y="13042"/>
                </a:lnTo>
                <a:lnTo>
                  <a:pt x="6141" y="12948"/>
                </a:lnTo>
                <a:lnTo>
                  <a:pt x="6082" y="12853"/>
                </a:lnTo>
                <a:lnTo>
                  <a:pt x="6026" y="12757"/>
                </a:lnTo>
                <a:lnTo>
                  <a:pt x="5969" y="12659"/>
                </a:lnTo>
                <a:lnTo>
                  <a:pt x="5915" y="12561"/>
                </a:lnTo>
                <a:lnTo>
                  <a:pt x="5862" y="12462"/>
                </a:lnTo>
                <a:lnTo>
                  <a:pt x="5809" y="12363"/>
                </a:lnTo>
                <a:lnTo>
                  <a:pt x="5758" y="12262"/>
                </a:lnTo>
                <a:lnTo>
                  <a:pt x="5823" y="12242"/>
                </a:lnTo>
                <a:lnTo>
                  <a:pt x="5888" y="12223"/>
                </a:lnTo>
                <a:lnTo>
                  <a:pt x="5954" y="12204"/>
                </a:lnTo>
                <a:lnTo>
                  <a:pt x="6020" y="12187"/>
                </a:lnTo>
                <a:lnTo>
                  <a:pt x="6086" y="12169"/>
                </a:lnTo>
                <a:lnTo>
                  <a:pt x="6152" y="12153"/>
                </a:lnTo>
                <a:lnTo>
                  <a:pt x="6219" y="12136"/>
                </a:lnTo>
                <a:lnTo>
                  <a:pt x="6285" y="12121"/>
                </a:lnTo>
                <a:lnTo>
                  <a:pt x="6352" y="12106"/>
                </a:lnTo>
                <a:lnTo>
                  <a:pt x="6420" y="12091"/>
                </a:lnTo>
                <a:lnTo>
                  <a:pt x="6487" y="12077"/>
                </a:lnTo>
                <a:lnTo>
                  <a:pt x="6554" y="12064"/>
                </a:lnTo>
                <a:lnTo>
                  <a:pt x="6622" y="12051"/>
                </a:lnTo>
                <a:lnTo>
                  <a:pt x="6691" y="12039"/>
                </a:lnTo>
                <a:lnTo>
                  <a:pt x="6758" y="12027"/>
                </a:lnTo>
                <a:lnTo>
                  <a:pt x="6827" y="12016"/>
                </a:lnTo>
                <a:lnTo>
                  <a:pt x="6895" y="12005"/>
                </a:lnTo>
                <a:lnTo>
                  <a:pt x="6964" y="11995"/>
                </a:lnTo>
                <a:lnTo>
                  <a:pt x="7033" y="11986"/>
                </a:lnTo>
                <a:lnTo>
                  <a:pt x="7102" y="11976"/>
                </a:lnTo>
                <a:lnTo>
                  <a:pt x="7171" y="11968"/>
                </a:lnTo>
                <a:lnTo>
                  <a:pt x="7241" y="11960"/>
                </a:lnTo>
                <a:lnTo>
                  <a:pt x="7311" y="11953"/>
                </a:lnTo>
                <a:lnTo>
                  <a:pt x="7380" y="11946"/>
                </a:lnTo>
                <a:lnTo>
                  <a:pt x="7450" y="11940"/>
                </a:lnTo>
                <a:lnTo>
                  <a:pt x="7521" y="11934"/>
                </a:lnTo>
                <a:lnTo>
                  <a:pt x="7591" y="11929"/>
                </a:lnTo>
                <a:lnTo>
                  <a:pt x="7662" y="11924"/>
                </a:lnTo>
                <a:lnTo>
                  <a:pt x="7732" y="11920"/>
                </a:lnTo>
                <a:lnTo>
                  <a:pt x="7803" y="11916"/>
                </a:lnTo>
                <a:lnTo>
                  <a:pt x="7874" y="11913"/>
                </a:lnTo>
                <a:lnTo>
                  <a:pt x="7945" y="11911"/>
                </a:lnTo>
                <a:lnTo>
                  <a:pt x="7945" y="14988"/>
                </a:lnTo>
                <a:lnTo>
                  <a:pt x="7917" y="14987"/>
                </a:lnTo>
                <a:close/>
                <a:moveTo>
                  <a:pt x="15347" y="7759"/>
                </a:moveTo>
                <a:lnTo>
                  <a:pt x="12171" y="7759"/>
                </a:lnTo>
                <a:lnTo>
                  <a:pt x="12168" y="7652"/>
                </a:lnTo>
                <a:lnTo>
                  <a:pt x="12163" y="7545"/>
                </a:lnTo>
                <a:lnTo>
                  <a:pt x="12157" y="7439"/>
                </a:lnTo>
                <a:lnTo>
                  <a:pt x="12151" y="7332"/>
                </a:lnTo>
                <a:lnTo>
                  <a:pt x="12144" y="7226"/>
                </a:lnTo>
                <a:lnTo>
                  <a:pt x="12136" y="7120"/>
                </a:lnTo>
                <a:lnTo>
                  <a:pt x="12126" y="7015"/>
                </a:lnTo>
                <a:lnTo>
                  <a:pt x="12115" y="6911"/>
                </a:lnTo>
                <a:lnTo>
                  <a:pt x="12104" y="6805"/>
                </a:lnTo>
                <a:lnTo>
                  <a:pt x="12092" y="6701"/>
                </a:lnTo>
                <a:lnTo>
                  <a:pt x="12078" y="6598"/>
                </a:lnTo>
                <a:lnTo>
                  <a:pt x="12063" y="6494"/>
                </a:lnTo>
                <a:lnTo>
                  <a:pt x="12047" y="6391"/>
                </a:lnTo>
                <a:lnTo>
                  <a:pt x="12031" y="6288"/>
                </a:lnTo>
                <a:lnTo>
                  <a:pt x="12014" y="6186"/>
                </a:lnTo>
                <a:lnTo>
                  <a:pt x="11995" y="6084"/>
                </a:lnTo>
                <a:lnTo>
                  <a:pt x="11976" y="5982"/>
                </a:lnTo>
                <a:lnTo>
                  <a:pt x="11954" y="5881"/>
                </a:lnTo>
                <a:lnTo>
                  <a:pt x="11933" y="5781"/>
                </a:lnTo>
                <a:lnTo>
                  <a:pt x="11910" y="5681"/>
                </a:lnTo>
                <a:lnTo>
                  <a:pt x="11886" y="5582"/>
                </a:lnTo>
                <a:lnTo>
                  <a:pt x="11862" y="5482"/>
                </a:lnTo>
                <a:lnTo>
                  <a:pt x="11836" y="5383"/>
                </a:lnTo>
                <a:lnTo>
                  <a:pt x="11810" y="5285"/>
                </a:lnTo>
                <a:lnTo>
                  <a:pt x="11783" y="5188"/>
                </a:lnTo>
                <a:lnTo>
                  <a:pt x="11754" y="5090"/>
                </a:lnTo>
                <a:lnTo>
                  <a:pt x="11724" y="4993"/>
                </a:lnTo>
                <a:lnTo>
                  <a:pt x="11694" y="4897"/>
                </a:lnTo>
                <a:lnTo>
                  <a:pt x="11663" y="4801"/>
                </a:lnTo>
                <a:lnTo>
                  <a:pt x="11630" y="4706"/>
                </a:lnTo>
                <a:lnTo>
                  <a:pt x="11597" y="4611"/>
                </a:lnTo>
                <a:lnTo>
                  <a:pt x="11563" y="4517"/>
                </a:lnTo>
                <a:lnTo>
                  <a:pt x="11630" y="4489"/>
                </a:lnTo>
                <a:lnTo>
                  <a:pt x="11695" y="4461"/>
                </a:lnTo>
                <a:lnTo>
                  <a:pt x="11762" y="4432"/>
                </a:lnTo>
                <a:lnTo>
                  <a:pt x="11828" y="4403"/>
                </a:lnTo>
                <a:lnTo>
                  <a:pt x="11894" y="4374"/>
                </a:lnTo>
                <a:lnTo>
                  <a:pt x="11959" y="4343"/>
                </a:lnTo>
                <a:lnTo>
                  <a:pt x="12024" y="4312"/>
                </a:lnTo>
                <a:lnTo>
                  <a:pt x="12088" y="4281"/>
                </a:lnTo>
                <a:lnTo>
                  <a:pt x="12153" y="4249"/>
                </a:lnTo>
                <a:lnTo>
                  <a:pt x="12217" y="4216"/>
                </a:lnTo>
                <a:lnTo>
                  <a:pt x="12280" y="4183"/>
                </a:lnTo>
                <a:lnTo>
                  <a:pt x="12344" y="4150"/>
                </a:lnTo>
                <a:lnTo>
                  <a:pt x="12407" y="4116"/>
                </a:lnTo>
                <a:lnTo>
                  <a:pt x="12469" y="4081"/>
                </a:lnTo>
                <a:lnTo>
                  <a:pt x="12532" y="4046"/>
                </a:lnTo>
                <a:lnTo>
                  <a:pt x="12593" y="4011"/>
                </a:lnTo>
                <a:lnTo>
                  <a:pt x="12655" y="3975"/>
                </a:lnTo>
                <a:lnTo>
                  <a:pt x="12717" y="3939"/>
                </a:lnTo>
                <a:lnTo>
                  <a:pt x="12778" y="3902"/>
                </a:lnTo>
                <a:lnTo>
                  <a:pt x="12839" y="3865"/>
                </a:lnTo>
                <a:lnTo>
                  <a:pt x="12899" y="3827"/>
                </a:lnTo>
                <a:lnTo>
                  <a:pt x="12959" y="3789"/>
                </a:lnTo>
                <a:lnTo>
                  <a:pt x="13019" y="3749"/>
                </a:lnTo>
                <a:lnTo>
                  <a:pt x="13078" y="3710"/>
                </a:lnTo>
                <a:lnTo>
                  <a:pt x="13137" y="3670"/>
                </a:lnTo>
                <a:lnTo>
                  <a:pt x="13196" y="3630"/>
                </a:lnTo>
                <a:lnTo>
                  <a:pt x="13254" y="3590"/>
                </a:lnTo>
                <a:lnTo>
                  <a:pt x="13313" y="3549"/>
                </a:lnTo>
                <a:lnTo>
                  <a:pt x="13370" y="3507"/>
                </a:lnTo>
                <a:lnTo>
                  <a:pt x="13428" y="3466"/>
                </a:lnTo>
                <a:lnTo>
                  <a:pt x="13485" y="3423"/>
                </a:lnTo>
                <a:lnTo>
                  <a:pt x="13542" y="3381"/>
                </a:lnTo>
                <a:lnTo>
                  <a:pt x="13641" y="3492"/>
                </a:lnTo>
                <a:lnTo>
                  <a:pt x="13738" y="3605"/>
                </a:lnTo>
                <a:lnTo>
                  <a:pt x="13832" y="3719"/>
                </a:lnTo>
                <a:lnTo>
                  <a:pt x="13924" y="3837"/>
                </a:lnTo>
                <a:lnTo>
                  <a:pt x="14014" y="3956"/>
                </a:lnTo>
                <a:lnTo>
                  <a:pt x="14101" y="4076"/>
                </a:lnTo>
                <a:lnTo>
                  <a:pt x="14185" y="4199"/>
                </a:lnTo>
                <a:lnTo>
                  <a:pt x="14266" y="4324"/>
                </a:lnTo>
                <a:lnTo>
                  <a:pt x="14346" y="4450"/>
                </a:lnTo>
                <a:lnTo>
                  <a:pt x="14422" y="4578"/>
                </a:lnTo>
                <a:lnTo>
                  <a:pt x="14496" y="4708"/>
                </a:lnTo>
                <a:lnTo>
                  <a:pt x="14567" y="4839"/>
                </a:lnTo>
                <a:lnTo>
                  <a:pt x="14634" y="4972"/>
                </a:lnTo>
                <a:lnTo>
                  <a:pt x="14700" y="5106"/>
                </a:lnTo>
                <a:lnTo>
                  <a:pt x="14763" y="5243"/>
                </a:lnTo>
                <a:lnTo>
                  <a:pt x="14822" y="5380"/>
                </a:lnTo>
                <a:lnTo>
                  <a:pt x="14879" y="5519"/>
                </a:lnTo>
                <a:lnTo>
                  <a:pt x="14932" y="5660"/>
                </a:lnTo>
                <a:lnTo>
                  <a:pt x="14982" y="5802"/>
                </a:lnTo>
                <a:lnTo>
                  <a:pt x="15031" y="5945"/>
                </a:lnTo>
                <a:lnTo>
                  <a:pt x="15075" y="6090"/>
                </a:lnTo>
                <a:lnTo>
                  <a:pt x="15116" y="6236"/>
                </a:lnTo>
                <a:lnTo>
                  <a:pt x="15154" y="6383"/>
                </a:lnTo>
                <a:lnTo>
                  <a:pt x="15189" y="6532"/>
                </a:lnTo>
                <a:lnTo>
                  <a:pt x="15220" y="6681"/>
                </a:lnTo>
                <a:lnTo>
                  <a:pt x="15248" y="6832"/>
                </a:lnTo>
                <a:lnTo>
                  <a:pt x="15273" y="6984"/>
                </a:lnTo>
                <a:lnTo>
                  <a:pt x="15294" y="7137"/>
                </a:lnTo>
                <a:lnTo>
                  <a:pt x="15313" y="7291"/>
                </a:lnTo>
                <a:lnTo>
                  <a:pt x="15327" y="7446"/>
                </a:lnTo>
                <a:lnTo>
                  <a:pt x="15338" y="7602"/>
                </a:lnTo>
                <a:lnTo>
                  <a:pt x="15347" y="7759"/>
                </a:lnTo>
                <a:close/>
                <a:moveTo>
                  <a:pt x="8210" y="0"/>
                </a:moveTo>
                <a:lnTo>
                  <a:pt x="7787" y="10"/>
                </a:lnTo>
                <a:lnTo>
                  <a:pt x="7370" y="41"/>
                </a:lnTo>
                <a:lnTo>
                  <a:pt x="6960" y="92"/>
                </a:lnTo>
                <a:lnTo>
                  <a:pt x="6555" y="162"/>
                </a:lnTo>
                <a:lnTo>
                  <a:pt x="6158" y="253"/>
                </a:lnTo>
                <a:lnTo>
                  <a:pt x="5768" y="361"/>
                </a:lnTo>
                <a:lnTo>
                  <a:pt x="5386" y="486"/>
                </a:lnTo>
                <a:lnTo>
                  <a:pt x="5014" y="630"/>
                </a:lnTo>
                <a:lnTo>
                  <a:pt x="4651" y="791"/>
                </a:lnTo>
                <a:lnTo>
                  <a:pt x="4297" y="967"/>
                </a:lnTo>
                <a:lnTo>
                  <a:pt x="3953" y="1161"/>
                </a:lnTo>
                <a:lnTo>
                  <a:pt x="3619" y="1369"/>
                </a:lnTo>
                <a:lnTo>
                  <a:pt x="3298" y="1593"/>
                </a:lnTo>
                <a:lnTo>
                  <a:pt x="2987" y="1831"/>
                </a:lnTo>
                <a:lnTo>
                  <a:pt x="2690" y="2083"/>
                </a:lnTo>
                <a:lnTo>
                  <a:pt x="2404" y="2348"/>
                </a:lnTo>
                <a:lnTo>
                  <a:pt x="2132" y="2627"/>
                </a:lnTo>
                <a:lnTo>
                  <a:pt x="1875" y="2918"/>
                </a:lnTo>
                <a:lnTo>
                  <a:pt x="1631" y="3220"/>
                </a:lnTo>
                <a:lnTo>
                  <a:pt x="1402" y="3535"/>
                </a:lnTo>
                <a:lnTo>
                  <a:pt x="1188" y="3861"/>
                </a:lnTo>
                <a:lnTo>
                  <a:pt x="991" y="4195"/>
                </a:lnTo>
                <a:lnTo>
                  <a:pt x="810" y="4541"/>
                </a:lnTo>
                <a:lnTo>
                  <a:pt x="645" y="4897"/>
                </a:lnTo>
                <a:lnTo>
                  <a:pt x="498" y="5261"/>
                </a:lnTo>
                <a:lnTo>
                  <a:pt x="369" y="5634"/>
                </a:lnTo>
                <a:lnTo>
                  <a:pt x="259" y="6014"/>
                </a:lnTo>
                <a:lnTo>
                  <a:pt x="167" y="6402"/>
                </a:lnTo>
                <a:lnTo>
                  <a:pt x="94" y="6797"/>
                </a:lnTo>
                <a:lnTo>
                  <a:pt x="42" y="7198"/>
                </a:lnTo>
                <a:lnTo>
                  <a:pt x="10" y="7605"/>
                </a:lnTo>
                <a:lnTo>
                  <a:pt x="0" y="8018"/>
                </a:lnTo>
                <a:lnTo>
                  <a:pt x="10" y="8431"/>
                </a:lnTo>
                <a:lnTo>
                  <a:pt x="42" y="8838"/>
                </a:lnTo>
                <a:lnTo>
                  <a:pt x="94" y="9239"/>
                </a:lnTo>
                <a:lnTo>
                  <a:pt x="167" y="9634"/>
                </a:lnTo>
                <a:lnTo>
                  <a:pt x="259" y="10021"/>
                </a:lnTo>
                <a:lnTo>
                  <a:pt x="369" y="10402"/>
                </a:lnTo>
                <a:lnTo>
                  <a:pt x="498" y="10774"/>
                </a:lnTo>
                <a:lnTo>
                  <a:pt x="645" y="11139"/>
                </a:lnTo>
                <a:lnTo>
                  <a:pt x="810" y="11494"/>
                </a:lnTo>
                <a:lnTo>
                  <a:pt x="991" y="11840"/>
                </a:lnTo>
                <a:lnTo>
                  <a:pt x="1188" y="12175"/>
                </a:lnTo>
                <a:lnTo>
                  <a:pt x="1402" y="12501"/>
                </a:lnTo>
                <a:lnTo>
                  <a:pt x="1631" y="12815"/>
                </a:lnTo>
                <a:lnTo>
                  <a:pt x="1875" y="13118"/>
                </a:lnTo>
                <a:lnTo>
                  <a:pt x="2132" y="13409"/>
                </a:lnTo>
                <a:lnTo>
                  <a:pt x="2404" y="13688"/>
                </a:lnTo>
                <a:lnTo>
                  <a:pt x="2690" y="13953"/>
                </a:lnTo>
                <a:lnTo>
                  <a:pt x="2987" y="14205"/>
                </a:lnTo>
                <a:lnTo>
                  <a:pt x="3298" y="14443"/>
                </a:lnTo>
                <a:lnTo>
                  <a:pt x="3619" y="14667"/>
                </a:lnTo>
                <a:lnTo>
                  <a:pt x="3953" y="14875"/>
                </a:lnTo>
                <a:lnTo>
                  <a:pt x="4297" y="15068"/>
                </a:lnTo>
                <a:lnTo>
                  <a:pt x="4651" y="15245"/>
                </a:lnTo>
                <a:lnTo>
                  <a:pt x="5014" y="15406"/>
                </a:lnTo>
                <a:lnTo>
                  <a:pt x="5386" y="15550"/>
                </a:lnTo>
                <a:lnTo>
                  <a:pt x="5768" y="15675"/>
                </a:lnTo>
                <a:lnTo>
                  <a:pt x="6158" y="15783"/>
                </a:lnTo>
                <a:lnTo>
                  <a:pt x="6555" y="15873"/>
                </a:lnTo>
                <a:lnTo>
                  <a:pt x="6960" y="15944"/>
                </a:lnTo>
                <a:lnTo>
                  <a:pt x="7370" y="15995"/>
                </a:lnTo>
                <a:lnTo>
                  <a:pt x="7787" y="16026"/>
                </a:lnTo>
                <a:lnTo>
                  <a:pt x="8210" y="16036"/>
                </a:lnTo>
                <a:lnTo>
                  <a:pt x="8632" y="16026"/>
                </a:lnTo>
                <a:lnTo>
                  <a:pt x="9049" y="15995"/>
                </a:lnTo>
                <a:lnTo>
                  <a:pt x="9459" y="15944"/>
                </a:lnTo>
                <a:lnTo>
                  <a:pt x="9864" y="15873"/>
                </a:lnTo>
                <a:lnTo>
                  <a:pt x="10261" y="15783"/>
                </a:lnTo>
                <a:lnTo>
                  <a:pt x="10651" y="15675"/>
                </a:lnTo>
                <a:lnTo>
                  <a:pt x="11033" y="15550"/>
                </a:lnTo>
                <a:lnTo>
                  <a:pt x="11405" y="15406"/>
                </a:lnTo>
                <a:lnTo>
                  <a:pt x="11768" y="15245"/>
                </a:lnTo>
                <a:lnTo>
                  <a:pt x="12122" y="15068"/>
                </a:lnTo>
                <a:lnTo>
                  <a:pt x="12466" y="14875"/>
                </a:lnTo>
                <a:lnTo>
                  <a:pt x="12800" y="14667"/>
                </a:lnTo>
                <a:lnTo>
                  <a:pt x="13122" y="14443"/>
                </a:lnTo>
                <a:lnTo>
                  <a:pt x="13432" y="14205"/>
                </a:lnTo>
                <a:lnTo>
                  <a:pt x="13729" y="13953"/>
                </a:lnTo>
                <a:lnTo>
                  <a:pt x="14015" y="13688"/>
                </a:lnTo>
                <a:lnTo>
                  <a:pt x="14287" y="13409"/>
                </a:lnTo>
                <a:lnTo>
                  <a:pt x="14544" y="13118"/>
                </a:lnTo>
                <a:lnTo>
                  <a:pt x="14788" y="12815"/>
                </a:lnTo>
                <a:lnTo>
                  <a:pt x="15017" y="12501"/>
                </a:lnTo>
                <a:lnTo>
                  <a:pt x="15231" y="12175"/>
                </a:lnTo>
                <a:lnTo>
                  <a:pt x="15428" y="11840"/>
                </a:lnTo>
                <a:lnTo>
                  <a:pt x="15609" y="11494"/>
                </a:lnTo>
                <a:lnTo>
                  <a:pt x="15774" y="11139"/>
                </a:lnTo>
                <a:lnTo>
                  <a:pt x="15921" y="10774"/>
                </a:lnTo>
                <a:lnTo>
                  <a:pt x="16050" y="10402"/>
                </a:lnTo>
                <a:lnTo>
                  <a:pt x="16160" y="10021"/>
                </a:lnTo>
                <a:lnTo>
                  <a:pt x="16253" y="9634"/>
                </a:lnTo>
                <a:lnTo>
                  <a:pt x="16325" y="9239"/>
                </a:lnTo>
                <a:lnTo>
                  <a:pt x="16377" y="8838"/>
                </a:lnTo>
                <a:lnTo>
                  <a:pt x="16409" y="8431"/>
                </a:lnTo>
                <a:lnTo>
                  <a:pt x="16419" y="8018"/>
                </a:lnTo>
                <a:lnTo>
                  <a:pt x="16409" y="7605"/>
                </a:lnTo>
                <a:lnTo>
                  <a:pt x="16377" y="7198"/>
                </a:lnTo>
                <a:lnTo>
                  <a:pt x="16325" y="6797"/>
                </a:lnTo>
                <a:lnTo>
                  <a:pt x="16253" y="6402"/>
                </a:lnTo>
                <a:lnTo>
                  <a:pt x="16160" y="6014"/>
                </a:lnTo>
                <a:lnTo>
                  <a:pt x="16050" y="5634"/>
                </a:lnTo>
                <a:lnTo>
                  <a:pt x="15921" y="5261"/>
                </a:lnTo>
                <a:lnTo>
                  <a:pt x="15774" y="4897"/>
                </a:lnTo>
                <a:lnTo>
                  <a:pt x="15609" y="4541"/>
                </a:lnTo>
                <a:lnTo>
                  <a:pt x="15428" y="4195"/>
                </a:lnTo>
                <a:lnTo>
                  <a:pt x="15231" y="3861"/>
                </a:lnTo>
                <a:lnTo>
                  <a:pt x="15017" y="3535"/>
                </a:lnTo>
                <a:lnTo>
                  <a:pt x="14788" y="3220"/>
                </a:lnTo>
                <a:lnTo>
                  <a:pt x="14544" y="2918"/>
                </a:lnTo>
                <a:lnTo>
                  <a:pt x="14287" y="2627"/>
                </a:lnTo>
                <a:lnTo>
                  <a:pt x="14015" y="2348"/>
                </a:lnTo>
                <a:lnTo>
                  <a:pt x="13729" y="2083"/>
                </a:lnTo>
                <a:lnTo>
                  <a:pt x="13432" y="1831"/>
                </a:lnTo>
                <a:lnTo>
                  <a:pt x="13122" y="1593"/>
                </a:lnTo>
                <a:lnTo>
                  <a:pt x="12800" y="1369"/>
                </a:lnTo>
                <a:lnTo>
                  <a:pt x="12466" y="1161"/>
                </a:lnTo>
                <a:lnTo>
                  <a:pt x="12122" y="967"/>
                </a:lnTo>
                <a:lnTo>
                  <a:pt x="11768" y="791"/>
                </a:lnTo>
                <a:lnTo>
                  <a:pt x="11405" y="630"/>
                </a:lnTo>
                <a:lnTo>
                  <a:pt x="11033" y="486"/>
                </a:lnTo>
                <a:lnTo>
                  <a:pt x="10651" y="361"/>
                </a:lnTo>
                <a:lnTo>
                  <a:pt x="10261" y="253"/>
                </a:lnTo>
                <a:lnTo>
                  <a:pt x="9864" y="162"/>
                </a:lnTo>
                <a:lnTo>
                  <a:pt x="9459" y="92"/>
                </a:lnTo>
                <a:lnTo>
                  <a:pt x="9049" y="41"/>
                </a:lnTo>
                <a:lnTo>
                  <a:pt x="8632" y="10"/>
                </a:lnTo>
                <a:lnTo>
                  <a:pt x="8210" y="0"/>
                </a:lnTo>
                <a:close/>
              </a:path>
            </a:pathLst>
          </a:custGeom>
          <a:solidFill>
            <a:schemeClr val="bg1">
              <a:lumMod val="65000"/>
            </a:schemeClr>
          </a:solidFill>
          <a:ln>
            <a:noFill/>
          </a:ln>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cxnSp>
        <p:nvCxnSpPr>
          <p:cNvPr id="47" name="直接连接符 46"/>
          <p:cNvCxnSpPr/>
          <p:nvPr/>
        </p:nvCxnSpPr>
        <p:spPr>
          <a:xfrm>
            <a:off x="7247334" y="5445224"/>
            <a:ext cx="0" cy="33627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a:off x="6095206" y="5445224"/>
            <a:ext cx="0" cy="33627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直接连接符 48"/>
          <p:cNvCxnSpPr/>
          <p:nvPr/>
        </p:nvCxnSpPr>
        <p:spPr>
          <a:xfrm>
            <a:off x="4943078" y="5445224"/>
            <a:ext cx="0" cy="33627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0" name="矩形 49"/>
          <p:cNvSpPr/>
          <p:nvPr/>
        </p:nvSpPr>
        <p:spPr>
          <a:xfrm>
            <a:off x="0" y="6254873"/>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0" advTm="2000"/>
    </mc:Choice>
    <mc:Fallback>
      <p:transition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100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p:tgtEl>
                                          <p:spTgt spid="28"/>
                                        </p:tgtEl>
                                        <p:attrNameLst>
                                          <p:attrName>ppt_y</p:attrName>
                                        </p:attrNameLst>
                                      </p:cBhvr>
                                      <p:tavLst>
                                        <p:tav tm="0">
                                          <p:val>
                                            <p:strVal val="#ppt_y+#ppt_h*1.125000"/>
                                          </p:val>
                                        </p:tav>
                                        <p:tav tm="100000">
                                          <p:val>
                                            <p:strVal val="#ppt_y"/>
                                          </p:val>
                                        </p:tav>
                                      </p:tavLst>
                                    </p:anim>
                                    <p:animEffect transition="in" filter="wipe(up)">
                                      <p:cBhvr>
                                        <p:cTn id="8" dur="500"/>
                                        <p:tgtEl>
                                          <p:spTgt spid="28"/>
                                        </p:tgtEl>
                                      </p:cBhvr>
                                    </p:animEffect>
                                  </p:childTnLst>
                                </p:cTn>
                              </p:par>
                            </p:childTnLst>
                          </p:cTn>
                        </p:par>
                        <p:par>
                          <p:cTn id="9" fill="hold">
                            <p:stCondLst>
                              <p:cond delay="1500"/>
                            </p:stCondLst>
                            <p:childTnLst>
                              <p:par>
                                <p:cTn id="10" presetID="42" presetClass="entr" presetSubtype="0" fill="hold" grpId="0" nodeType="after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1000" fill="hold"/>
                                        <p:tgtEl>
                                          <p:spTgt spid="29"/>
                                        </p:tgtEl>
                                        <p:attrNameLst>
                                          <p:attrName>ppt_y</p:attrName>
                                        </p:attrNameLst>
                                      </p:cBhvr>
                                      <p:tavLst>
                                        <p:tav tm="0">
                                          <p:val>
                                            <p:strVal val="#ppt_y+.1"/>
                                          </p:val>
                                        </p:tav>
                                        <p:tav tm="100000">
                                          <p:val>
                                            <p:strVal val="#ppt_y"/>
                                          </p:val>
                                        </p:tav>
                                      </p:tavLst>
                                    </p:anim>
                                  </p:childTnLst>
                                </p:cTn>
                              </p:par>
                              <p:par>
                                <p:cTn id="15" presetID="10" presetClass="entr" presetSubtype="0" fill="hold" nodeType="withEffect">
                                  <p:stCondLst>
                                    <p:cond delay="50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par>
                                <p:cTn id="18" presetID="10" presetClass="entr" presetSubtype="0" fill="hold" nodeType="withEffect">
                                  <p:stCondLst>
                                    <p:cond delay="500"/>
                                  </p:stCondLst>
                                  <p:childTnLst>
                                    <p:set>
                                      <p:cBhvr>
                                        <p:cTn id="19" dur="1" fill="hold">
                                          <p:stCondLst>
                                            <p:cond delay="0"/>
                                          </p:stCondLst>
                                        </p:cTn>
                                        <p:tgtEl>
                                          <p:spTgt spid="35"/>
                                        </p:tgtEl>
                                        <p:attrNameLst>
                                          <p:attrName>style.visibility</p:attrName>
                                        </p:attrNameLst>
                                      </p:cBhvr>
                                      <p:to>
                                        <p:strVal val="visible"/>
                                      </p:to>
                                    </p:set>
                                    <p:animEffect transition="in" filter="fade">
                                      <p:cBhvr>
                                        <p:cTn id="20" dur="500"/>
                                        <p:tgtEl>
                                          <p:spTgt spid="35"/>
                                        </p:tgtEl>
                                      </p:cBhvr>
                                    </p:animEffect>
                                  </p:childTnLst>
                                </p:cTn>
                              </p:par>
                              <p:par>
                                <p:cTn id="21" presetID="10" presetClass="entr" presetSubtype="0" fill="hold" nodeType="withEffect">
                                  <p:stCondLst>
                                    <p:cond delay="500"/>
                                  </p:stCondLst>
                                  <p:childTnLst>
                                    <p:set>
                                      <p:cBhvr>
                                        <p:cTn id="22" dur="1" fill="hold">
                                          <p:stCondLst>
                                            <p:cond delay="0"/>
                                          </p:stCondLst>
                                        </p:cTn>
                                        <p:tgtEl>
                                          <p:spTgt spid="39"/>
                                        </p:tgtEl>
                                        <p:attrNameLst>
                                          <p:attrName>style.visibility</p:attrName>
                                        </p:attrNameLst>
                                      </p:cBhvr>
                                      <p:to>
                                        <p:strVal val="visible"/>
                                      </p:to>
                                    </p:set>
                                    <p:animEffect transition="in" filter="fade">
                                      <p:cBhvr>
                                        <p:cTn id="23" dur="500"/>
                                        <p:tgtEl>
                                          <p:spTgt spid="39"/>
                                        </p:tgtEl>
                                      </p:cBhvr>
                                    </p:animEffect>
                                  </p:childTnLst>
                                </p:cTn>
                              </p:par>
                              <p:par>
                                <p:cTn id="24" presetID="10" presetClass="entr" presetSubtype="0" fill="hold" grpId="0" nodeType="withEffect">
                                  <p:stCondLst>
                                    <p:cond delay="500"/>
                                  </p:stCondLst>
                                  <p:childTnLst>
                                    <p:set>
                                      <p:cBhvr>
                                        <p:cTn id="25" dur="1" fill="hold">
                                          <p:stCondLst>
                                            <p:cond delay="0"/>
                                          </p:stCondLst>
                                        </p:cTn>
                                        <p:tgtEl>
                                          <p:spTgt spid="42"/>
                                        </p:tgtEl>
                                        <p:attrNameLst>
                                          <p:attrName>style.visibility</p:attrName>
                                        </p:attrNameLst>
                                      </p:cBhvr>
                                      <p:to>
                                        <p:strVal val="visible"/>
                                      </p:to>
                                    </p:set>
                                    <p:animEffect transition="in" filter="fade">
                                      <p:cBhvr>
                                        <p:cTn id="26" dur="500"/>
                                        <p:tgtEl>
                                          <p:spTgt spid="42"/>
                                        </p:tgtEl>
                                      </p:cBhvr>
                                    </p:animEffect>
                                  </p:childTnLst>
                                </p:cTn>
                              </p:par>
                              <p:par>
                                <p:cTn id="27" presetID="16" presetClass="entr" presetSubtype="42" fill="hold" nodeType="withEffect">
                                  <p:stCondLst>
                                    <p:cond delay="1000"/>
                                  </p:stCondLst>
                                  <p:childTnLst>
                                    <p:set>
                                      <p:cBhvr>
                                        <p:cTn id="28" dur="1" fill="hold">
                                          <p:stCondLst>
                                            <p:cond delay="0"/>
                                          </p:stCondLst>
                                        </p:cTn>
                                        <p:tgtEl>
                                          <p:spTgt spid="49"/>
                                        </p:tgtEl>
                                        <p:attrNameLst>
                                          <p:attrName>style.visibility</p:attrName>
                                        </p:attrNameLst>
                                      </p:cBhvr>
                                      <p:to>
                                        <p:strVal val="visible"/>
                                      </p:to>
                                    </p:set>
                                    <p:animEffect transition="in" filter="barn(outHorizontal)">
                                      <p:cBhvr>
                                        <p:cTn id="29" dur="500"/>
                                        <p:tgtEl>
                                          <p:spTgt spid="49"/>
                                        </p:tgtEl>
                                      </p:cBhvr>
                                    </p:animEffect>
                                  </p:childTnLst>
                                </p:cTn>
                              </p:par>
                              <p:par>
                                <p:cTn id="30" presetID="16" presetClass="entr" presetSubtype="42" fill="hold" nodeType="withEffect">
                                  <p:stCondLst>
                                    <p:cond delay="1000"/>
                                  </p:stCondLst>
                                  <p:childTnLst>
                                    <p:set>
                                      <p:cBhvr>
                                        <p:cTn id="31" dur="1" fill="hold">
                                          <p:stCondLst>
                                            <p:cond delay="0"/>
                                          </p:stCondLst>
                                        </p:cTn>
                                        <p:tgtEl>
                                          <p:spTgt spid="48"/>
                                        </p:tgtEl>
                                        <p:attrNameLst>
                                          <p:attrName>style.visibility</p:attrName>
                                        </p:attrNameLst>
                                      </p:cBhvr>
                                      <p:to>
                                        <p:strVal val="visible"/>
                                      </p:to>
                                    </p:set>
                                    <p:animEffect transition="in" filter="barn(outHorizontal)">
                                      <p:cBhvr>
                                        <p:cTn id="32" dur="500"/>
                                        <p:tgtEl>
                                          <p:spTgt spid="48"/>
                                        </p:tgtEl>
                                      </p:cBhvr>
                                    </p:animEffect>
                                  </p:childTnLst>
                                </p:cTn>
                              </p:par>
                              <p:par>
                                <p:cTn id="33" presetID="16" presetClass="entr" presetSubtype="42" fill="hold" nodeType="withEffect">
                                  <p:stCondLst>
                                    <p:cond delay="1000"/>
                                  </p:stCondLst>
                                  <p:childTnLst>
                                    <p:set>
                                      <p:cBhvr>
                                        <p:cTn id="34" dur="1" fill="hold">
                                          <p:stCondLst>
                                            <p:cond delay="0"/>
                                          </p:stCondLst>
                                        </p:cTn>
                                        <p:tgtEl>
                                          <p:spTgt spid="47"/>
                                        </p:tgtEl>
                                        <p:attrNameLst>
                                          <p:attrName>style.visibility</p:attrName>
                                        </p:attrNameLst>
                                      </p:cBhvr>
                                      <p:to>
                                        <p:strVal val="visible"/>
                                      </p:to>
                                    </p:set>
                                    <p:animEffect transition="in" filter="barn(outHorizontal)">
                                      <p:cBhvr>
                                        <p:cTn id="35" dur="500"/>
                                        <p:tgtEl>
                                          <p:spTgt spid="47"/>
                                        </p:tgtEl>
                                      </p:cBhvr>
                                    </p:animEffect>
                                  </p:childTnLst>
                                </p:cTn>
                              </p:par>
                            </p:childTnLst>
                          </p:cTn>
                        </p:par>
                        <p:par>
                          <p:cTn id="36" fill="hold">
                            <p:stCondLst>
                              <p:cond delay="2500"/>
                            </p:stCondLst>
                            <p:childTnLst>
                              <p:par>
                                <p:cTn id="37" presetID="42" presetClass="entr" presetSubtype="0" fill="hold" grpId="0" nodeType="afterEffect">
                                  <p:stCondLst>
                                    <p:cond delay="0"/>
                                  </p:stCondLst>
                                  <p:childTnLst>
                                    <p:set>
                                      <p:cBhvr>
                                        <p:cTn id="38" dur="1" fill="hold">
                                          <p:stCondLst>
                                            <p:cond delay="0"/>
                                          </p:stCondLst>
                                        </p:cTn>
                                        <p:tgtEl>
                                          <p:spTgt spid="50"/>
                                        </p:tgtEl>
                                        <p:attrNameLst>
                                          <p:attrName>style.visibility</p:attrName>
                                        </p:attrNameLst>
                                      </p:cBhvr>
                                      <p:to>
                                        <p:strVal val="visible"/>
                                      </p:to>
                                    </p:set>
                                    <p:animEffect transition="in" filter="fade">
                                      <p:cBhvr>
                                        <p:cTn id="39" dur="1000"/>
                                        <p:tgtEl>
                                          <p:spTgt spid="50"/>
                                        </p:tgtEl>
                                      </p:cBhvr>
                                    </p:animEffect>
                                    <p:anim calcmode="lin" valueType="num">
                                      <p:cBhvr>
                                        <p:cTn id="40" dur="1000" fill="hold"/>
                                        <p:tgtEl>
                                          <p:spTgt spid="50"/>
                                        </p:tgtEl>
                                        <p:attrNameLst>
                                          <p:attrName>ppt_x</p:attrName>
                                        </p:attrNameLst>
                                      </p:cBhvr>
                                      <p:tavLst>
                                        <p:tav tm="0">
                                          <p:val>
                                            <p:strVal val="#ppt_x"/>
                                          </p:val>
                                        </p:tav>
                                        <p:tav tm="100000">
                                          <p:val>
                                            <p:strVal val="#ppt_x"/>
                                          </p:val>
                                        </p:tav>
                                      </p:tavLst>
                                    </p:anim>
                                    <p:anim calcmode="lin" valueType="num">
                                      <p:cBhvr>
                                        <p:cTn id="41" dur="1000" fill="hold"/>
                                        <p:tgtEl>
                                          <p:spTgt spid="50"/>
                                        </p:tgtEl>
                                        <p:attrNameLst>
                                          <p:attrName>ppt_y</p:attrName>
                                        </p:attrNameLst>
                                      </p:cBhvr>
                                      <p:tavLst>
                                        <p:tav tm="0">
                                          <p:val>
                                            <p:strVal val="#ppt_y+.1"/>
                                          </p:val>
                                        </p:tav>
                                        <p:tav tm="100000">
                                          <p:val>
                                            <p:strVal val="#ppt_y"/>
                                          </p:val>
                                        </p:tav>
                                      </p:tavLst>
                                    </p:anim>
                                  </p:childTnLst>
                                </p:cTn>
                              </p:par>
                              <p:par>
                                <p:cTn id="42" presetID="47" presetClass="entr" presetSubtype="0" fill="hold" grpId="0" nodeType="with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fade">
                                      <p:cBhvr>
                                        <p:cTn id="44" dur="1000"/>
                                        <p:tgtEl>
                                          <p:spTgt spid="31"/>
                                        </p:tgtEl>
                                      </p:cBhvr>
                                    </p:animEffect>
                                    <p:anim calcmode="lin" valueType="num">
                                      <p:cBhvr>
                                        <p:cTn id="45" dur="1000" fill="hold"/>
                                        <p:tgtEl>
                                          <p:spTgt spid="31"/>
                                        </p:tgtEl>
                                        <p:attrNameLst>
                                          <p:attrName>ppt_x</p:attrName>
                                        </p:attrNameLst>
                                      </p:cBhvr>
                                      <p:tavLst>
                                        <p:tav tm="0">
                                          <p:val>
                                            <p:strVal val="#ppt_x"/>
                                          </p:val>
                                        </p:tav>
                                        <p:tav tm="100000">
                                          <p:val>
                                            <p:strVal val="#ppt_x"/>
                                          </p:val>
                                        </p:tav>
                                      </p:tavLst>
                                    </p:anim>
                                    <p:anim calcmode="lin" valueType="num">
                                      <p:cBhvr>
                                        <p:cTn id="46"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28" grpId="0"/>
      <p:bldP spid="29" grpId="0"/>
      <p:bldP spid="42" grpId="0" animBg="1"/>
      <p:bldP spid="5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Administrator\Desktop\未56题-1.pn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12190413" cy="6888163"/>
          </a:xfrm>
          <a:prstGeom prst="rect">
            <a:avLst/>
          </a:prstGeom>
          <a:noFill/>
          <a:extLst>
            <a:ext uri="{909E8E84-426E-40DD-AFC4-6F175D3DCCD1}">
              <a14:hiddenFill xmlns:a14="http://schemas.microsoft.com/office/drawing/2010/main">
                <a:solidFill>
                  <a:srgbClr val="FFFFFF"/>
                </a:solidFill>
              </a14:hiddenFill>
            </a:ext>
          </a:extLst>
        </p:spPr>
      </p:pic>
      <p:sp>
        <p:nvSpPr>
          <p:cNvPr id="27" name="圆角矩形 26"/>
          <p:cNvSpPr/>
          <p:nvPr/>
        </p:nvSpPr>
        <p:spPr>
          <a:xfrm>
            <a:off x="4871070" y="-1323528"/>
            <a:ext cx="2484278" cy="397856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TextBox 59"/>
          <p:cNvSpPr>
            <a:spLocks noChangeArrowheads="1"/>
          </p:cNvSpPr>
          <p:nvPr/>
        </p:nvSpPr>
        <p:spPr bwMode="auto">
          <a:xfrm flipH="1">
            <a:off x="4943078" y="1628800"/>
            <a:ext cx="234026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3200" b="1" dirty="0">
                <a:solidFill>
                  <a:schemeClr val="bg1"/>
                </a:solidFill>
                <a:latin typeface="微软雅黑" panose="020B0503020204020204" pitchFamily="34" charset="-122"/>
                <a:ea typeface="微软雅黑" panose="020B0503020204020204" pitchFamily="34" charset="-122"/>
                <a:sym typeface="方正兰亭黑_GBK" pitchFamily="2" charset="-122"/>
              </a:rPr>
              <a:t>第三章</a:t>
            </a:r>
            <a:endParaRPr lang="en-US" altLang="zh-CN" sz="3200" b="1" dirty="0">
              <a:solidFill>
                <a:schemeClr val="bg1"/>
              </a:solidFill>
              <a:latin typeface="Arial Unicode MS" panose="020B0604020202020204" pitchFamily="34" charset="-122"/>
              <a:ea typeface="Arial Unicode MS" panose="020B0604020202020204" pitchFamily="34" charset="-122"/>
              <a:cs typeface="Arial Unicode MS" panose="020B0604020202020204" pitchFamily="34" charset="-122"/>
              <a:sym typeface="方正兰亭黑_GBK" pitchFamily="2" charset="-122"/>
            </a:endParaRPr>
          </a:p>
        </p:txBody>
      </p:sp>
      <p:sp>
        <p:nvSpPr>
          <p:cNvPr id="29" name="TextBox 28"/>
          <p:cNvSpPr txBox="1"/>
          <p:nvPr/>
        </p:nvSpPr>
        <p:spPr>
          <a:xfrm>
            <a:off x="3711731" y="2708920"/>
            <a:ext cx="4733400" cy="1015663"/>
          </a:xfrm>
          <a:prstGeom prst="rect">
            <a:avLst/>
          </a:prstGeom>
          <a:noFill/>
        </p:spPr>
        <p:txBody>
          <a:bodyPr wrap="square" rtlCol="0">
            <a:spAutoFit/>
          </a:bodyPr>
          <a:lstStyle/>
          <a:p>
            <a:pPr algn="ctr"/>
            <a:r>
              <a:rPr lang="zh-CN" altLang="en-US" sz="6000" b="1" dirty="0">
                <a:solidFill>
                  <a:schemeClr val="tx1">
                    <a:lumMod val="75000"/>
                    <a:lumOff val="25000"/>
                  </a:schemeClr>
                </a:solidFill>
                <a:latin typeface="微软雅黑" panose="020B0503020204020204" pitchFamily="34" charset="-122"/>
                <a:ea typeface="微软雅黑" panose="020B0503020204020204" pitchFamily="34" charset="-122"/>
              </a:rPr>
              <a:t>运营基地</a:t>
            </a:r>
            <a:endParaRPr lang="en-US" sz="60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6" name="矩形 25"/>
          <p:cNvSpPr/>
          <p:nvPr/>
        </p:nvSpPr>
        <p:spPr>
          <a:xfrm>
            <a:off x="0" y="6254873"/>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Group 5"/>
          <p:cNvGrpSpPr/>
          <p:nvPr/>
        </p:nvGrpSpPr>
        <p:grpSpPr>
          <a:xfrm>
            <a:off x="4295006" y="5450271"/>
            <a:ext cx="379414" cy="354993"/>
            <a:chOff x="6964363" y="2108200"/>
            <a:chExt cx="690562" cy="646113"/>
          </a:xfrm>
          <a:solidFill>
            <a:schemeClr val="bg1">
              <a:lumMod val="65000"/>
            </a:schemeClr>
          </a:solidFill>
        </p:grpSpPr>
        <p:sp>
          <p:nvSpPr>
            <p:cNvPr id="30" name="Freeform 91"/>
            <p:cNvSpPr>
              <a:spLocks noEditPoints="1"/>
            </p:cNvSpPr>
            <p:nvPr/>
          </p:nvSpPr>
          <p:spPr bwMode="auto">
            <a:xfrm>
              <a:off x="7050088" y="2193925"/>
              <a:ext cx="519112" cy="344488"/>
            </a:xfrm>
            <a:custGeom>
              <a:avLst/>
              <a:gdLst>
                <a:gd name="T0" fmla="*/ 503 w 12071"/>
                <a:gd name="T1" fmla="*/ 502 h 8033"/>
                <a:gd name="T2" fmla="*/ 11568 w 12071"/>
                <a:gd name="T3" fmla="*/ 0 h 8033"/>
                <a:gd name="T4" fmla="*/ 452 w 12071"/>
                <a:gd name="T5" fmla="*/ 5 h 8033"/>
                <a:gd name="T6" fmla="*/ 377 w 12071"/>
                <a:gd name="T7" fmla="*/ 18 h 8033"/>
                <a:gd name="T8" fmla="*/ 307 w 12071"/>
                <a:gd name="T9" fmla="*/ 41 h 8033"/>
                <a:gd name="T10" fmla="*/ 242 w 12071"/>
                <a:gd name="T11" fmla="*/ 74 h 8033"/>
                <a:gd name="T12" fmla="*/ 183 w 12071"/>
                <a:gd name="T13" fmla="*/ 116 h 8033"/>
                <a:gd name="T14" fmla="*/ 131 w 12071"/>
                <a:gd name="T15" fmla="*/ 166 h 8033"/>
                <a:gd name="T16" fmla="*/ 85 w 12071"/>
                <a:gd name="T17" fmla="*/ 222 h 8033"/>
                <a:gd name="T18" fmla="*/ 49 w 12071"/>
                <a:gd name="T19" fmla="*/ 284 h 8033"/>
                <a:gd name="T20" fmla="*/ 22 w 12071"/>
                <a:gd name="T21" fmla="*/ 353 h 8033"/>
                <a:gd name="T22" fmla="*/ 6 w 12071"/>
                <a:gd name="T23" fmla="*/ 426 h 8033"/>
                <a:gd name="T24" fmla="*/ 0 w 12071"/>
                <a:gd name="T25" fmla="*/ 502 h 8033"/>
                <a:gd name="T26" fmla="*/ 3 w 12071"/>
                <a:gd name="T27" fmla="*/ 7582 h 8033"/>
                <a:gd name="T28" fmla="*/ 16 w 12071"/>
                <a:gd name="T29" fmla="*/ 7656 h 8033"/>
                <a:gd name="T30" fmla="*/ 39 w 12071"/>
                <a:gd name="T31" fmla="*/ 7726 h 8033"/>
                <a:gd name="T32" fmla="*/ 72 w 12071"/>
                <a:gd name="T33" fmla="*/ 7792 h 8033"/>
                <a:gd name="T34" fmla="*/ 115 w 12071"/>
                <a:gd name="T35" fmla="*/ 7850 h 8033"/>
                <a:gd name="T36" fmla="*/ 165 w 12071"/>
                <a:gd name="T37" fmla="*/ 7902 h 8033"/>
                <a:gd name="T38" fmla="*/ 221 w 12071"/>
                <a:gd name="T39" fmla="*/ 7947 h 8033"/>
                <a:gd name="T40" fmla="*/ 285 w 12071"/>
                <a:gd name="T41" fmla="*/ 7983 h 8033"/>
                <a:gd name="T42" fmla="*/ 353 w 12071"/>
                <a:gd name="T43" fmla="*/ 8011 h 8033"/>
                <a:gd name="T44" fmla="*/ 426 w 12071"/>
                <a:gd name="T45" fmla="*/ 8027 h 8033"/>
                <a:gd name="T46" fmla="*/ 503 w 12071"/>
                <a:gd name="T47" fmla="*/ 8033 h 8033"/>
                <a:gd name="T48" fmla="*/ 11619 w 12071"/>
                <a:gd name="T49" fmla="*/ 8030 h 8033"/>
                <a:gd name="T50" fmla="*/ 11694 w 12071"/>
                <a:gd name="T51" fmla="*/ 8017 h 8033"/>
                <a:gd name="T52" fmla="*/ 11764 w 12071"/>
                <a:gd name="T53" fmla="*/ 7994 h 8033"/>
                <a:gd name="T54" fmla="*/ 11829 w 12071"/>
                <a:gd name="T55" fmla="*/ 7960 h 8033"/>
                <a:gd name="T56" fmla="*/ 11888 w 12071"/>
                <a:gd name="T57" fmla="*/ 7918 h 8033"/>
                <a:gd name="T58" fmla="*/ 11940 w 12071"/>
                <a:gd name="T59" fmla="*/ 7868 h 8033"/>
                <a:gd name="T60" fmla="*/ 11986 w 12071"/>
                <a:gd name="T61" fmla="*/ 7812 h 8033"/>
                <a:gd name="T62" fmla="*/ 12022 w 12071"/>
                <a:gd name="T63" fmla="*/ 7749 h 8033"/>
                <a:gd name="T64" fmla="*/ 12049 w 12071"/>
                <a:gd name="T65" fmla="*/ 7680 h 8033"/>
                <a:gd name="T66" fmla="*/ 12065 w 12071"/>
                <a:gd name="T67" fmla="*/ 7607 h 8033"/>
                <a:gd name="T68" fmla="*/ 12071 w 12071"/>
                <a:gd name="T69" fmla="*/ 7531 h 8033"/>
                <a:gd name="T70" fmla="*/ 12068 w 12071"/>
                <a:gd name="T71" fmla="*/ 451 h 8033"/>
                <a:gd name="T72" fmla="*/ 12055 w 12071"/>
                <a:gd name="T73" fmla="*/ 377 h 8033"/>
                <a:gd name="T74" fmla="*/ 12032 w 12071"/>
                <a:gd name="T75" fmla="*/ 306 h 8033"/>
                <a:gd name="T76" fmla="*/ 11999 w 12071"/>
                <a:gd name="T77" fmla="*/ 242 h 8033"/>
                <a:gd name="T78" fmla="*/ 11956 w 12071"/>
                <a:gd name="T79" fmla="*/ 183 h 8033"/>
                <a:gd name="T80" fmla="*/ 11906 w 12071"/>
                <a:gd name="T81" fmla="*/ 131 h 8033"/>
                <a:gd name="T82" fmla="*/ 11850 w 12071"/>
                <a:gd name="T83" fmla="*/ 85 h 8033"/>
                <a:gd name="T84" fmla="*/ 11786 w 12071"/>
                <a:gd name="T85" fmla="*/ 49 h 8033"/>
                <a:gd name="T86" fmla="*/ 11718 w 12071"/>
                <a:gd name="T87" fmla="*/ 22 h 8033"/>
                <a:gd name="T88" fmla="*/ 11645 w 12071"/>
                <a:gd name="T89" fmla="*/ 6 h 8033"/>
                <a:gd name="T90" fmla="*/ 11568 w 12071"/>
                <a:gd name="T91" fmla="*/ 0 h 80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071" h="8033">
                  <a:moveTo>
                    <a:pt x="11568" y="7533"/>
                  </a:moveTo>
                  <a:lnTo>
                    <a:pt x="503" y="7533"/>
                  </a:lnTo>
                  <a:lnTo>
                    <a:pt x="503" y="502"/>
                  </a:lnTo>
                  <a:lnTo>
                    <a:pt x="11568" y="502"/>
                  </a:lnTo>
                  <a:lnTo>
                    <a:pt x="11568" y="7533"/>
                  </a:lnTo>
                  <a:close/>
                  <a:moveTo>
                    <a:pt x="11568" y="0"/>
                  </a:moveTo>
                  <a:lnTo>
                    <a:pt x="503" y="2"/>
                  </a:lnTo>
                  <a:lnTo>
                    <a:pt x="477" y="3"/>
                  </a:lnTo>
                  <a:lnTo>
                    <a:pt x="452" y="5"/>
                  </a:lnTo>
                  <a:lnTo>
                    <a:pt x="426" y="8"/>
                  </a:lnTo>
                  <a:lnTo>
                    <a:pt x="401" y="12"/>
                  </a:lnTo>
                  <a:lnTo>
                    <a:pt x="377" y="18"/>
                  </a:lnTo>
                  <a:lnTo>
                    <a:pt x="353" y="24"/>
                  </a:lnTo>
                  <a:lnTo>
                    <a:pt x="330" y="32"/>
                  </a:lnTo>
                  <a:lnTo>
                    <a:pt x="307" y="41"/>
                  </a:lnTo>
                  <a:lnTo>
                    <a:pt x="285" y="51"/>
                  </a:lnTo>
                  <a:lnTo>
                    <a:pt x="263" y="62"/>
                  </a:lnTo>
                  <a:lnTo>
                    <a:pt x="242" y="74"/>
                  </a:lnTo>
                  <a:lnTo>
                    <a:pt x="221" y="87"/>
                  </a:lnTo>
                  <a:lnTo>
                    <a:pt x="202" y="102"/>
                  </a:lnTo>
                  <a:lnTo>
                    <a:pt x="183" y="116"/>
                  </a:lnTo>
                  <a:lnTo>
                    <a:pt x="165" y="132"/>
                  </a:lnTo>
                  <a:lnTo>
                    <a:pt x="147" y="148"/>
                  </a:lnTo>
                  <a:lnTo>
                    <a:pt x="131" y="166"/>
                  </a:lnTo>
                  <a:lnTo>
                    <a:pt x="115" y="184"/>
                  </a:lnTo>
                  <a:lnTo>
                    <a:pt x="99" y="202"/>
                  </a:lnTo>
                  <a:lnTo>
                    <a:pt x="85" y="222"/>
                  </a:lnTo>
                  <a:lnTo>
                    <a:pt x="72" y="242"/>
                  </a:lnTo>
                  <a:lnTo>
                    <a:pt x="60" y="263"/>
                  </a:lnTo>
                  <a:lnTo>
                    <a:pt x="49" y="284"/>
                  </a:lnTo>
                  <a:lnTo>
                    <a:pt x="39" y="307"/>
                  </a:lnTo>
                  <a:lnTo>
                    <a:pt x="30" y="329"/>
                  </a:lnTo>
                  <a:lnTo>
                    <a:pt x="22" y="353"/>
                  </a:lnTo>
                  <a:lnTo>
                    <a:pt x="16" y="377"/>
                  </a:lnTo>
                  <a:lnTo>
                    <a:pt x="10" y="401"/>
                  </a:lnTo>
                  <a:lnTo>
                    <a:pt x="6" y="426"/>
                  </a:lnTo>
                  <a:lnTo>
                    <a:pt x="3" y="451"/>
                  </a:lnTo>
                  <a:lnTo>
                    <a:pt x="1" y="476"/>
                  </a:lnTo>
                  <a:lnTo>
                    <a:pt x="0" y="502"/>
                  </a:lnTo>
                  <a:lnTo>
                    <a:pt x="0" y="7531"/>
                  </a:lnTo>
                  <a:lnTo>
                    <a:pt x="1" y="7557"/>
                  </a:lnTo>
                  <a:lnTo>
                    <a:pt x="3" y="7582"/>
                  </a:lnTo>
                  <a:lnTo>
                    <a:pt x="6" y="7607"/>
                  </a:lnTo>
                  <a:lnTo>
                    <a:pt x="10" y="7632"/>
                  </a:lnTo>
                  <a:lnTo>
                    <a:pt x="16" y="7656"/>
                  </a:lnTo>
                  <a:lnTo>
                    <a:pt x="22" y="7680"/>
                  </a:lnTo>
                  <a:lnTo>
                    <a:pt x="30" y="7703"/>
                  </a:lnTo>
                  <a:lnTo>
                    <a:pt x="39" y="7726"/>
                  </a:lnTo>
                  <a:lnTo>
                    <a:pt x="49" y="7749"/>
                  </a:lnTo>
                  <a:lnTo>
                    <a:pt x="60" y="7771"/>
                  </a:lnTo>
                  <a:lnTo>
                    <a:pt x="72" y="7792"/>
                  </a:lnTo>
                  <a:lnTo>
                    <a:pt x="85" y="7812"/>
                  </a:lnTo>
                  <a:lnTo>
                    <a:pt x="99" y="7831"/>
                  </a:lnTo>
                  <a:lnTo>
                    <a:pt x="115" y="7850"/>
                  </a:lnTo>
                  <a:lnTo>
                    <a:pt x="131" y="7868"/>
                  </a:lnTo>
                  <a:lnTo>
                    <a:pt x="147" y="7886"/>
                  </a:lnTo>
                  <a:lnTo>
                    <a:pt x="165" y="7902"/>
                  </a:lnTo>
                  <a:lnTo>
                    <a:pt x="183" y="7918"/>
                  </a:lnTo>
                  <a:lnTo>
                    <a:pt x="202" y="7933"/>
                  </a:lnTo>
                  <a:lnTo>
                    <a:pt x="221" y="7947"/>
                  </a:lnTo>
                  <a:lnTo>
                    <a:pt x="242" y="7960"/>
                  </a:lnTo>
                  <a:lnTo>
                    <a:pt x="263" y="7972"/>
                  </a:lnTo>
                  <a:lnTo>
                    <a:pt x="285" y="7983"/>
                  </a:lnTo>
                  <a:lnTo>
                    <a:pt x="307" y="7994"/>
                  </a:lnTo>
                  <a:lnTo>
                    <a:pt x="330" y="8003"/>
                  </a:lnTo>
                  <a:lnTo>
                    <a:pt x="353" y="8011"/>
                  </a:lnTo>
                  <a:lnTo>
                    <a:pt x="377" y="8017"/>
                  </a:lnTo>
                  <a:lnTo>
                    <a:pt x="401" y="8023"/>
                  </a:lnTo>
                  <a:lnTo>
                    <a:pt x="426" y="8027"/>
                  </a:lnTo>
                  <a:lnTo>
                    <a:pt x="452" y="8030"/>
                  </a:lnTo>
                  <a:lnTo>
                    <a:pt x="477" y="8032"/>
                  </a:lnTo>
                  <a:lnTo>
                    <a:pt x="503" y="8033"/>
                  </a:lnTo>
                  <a:lnTo>
                    <a:pt x="11568" y="8033"/>
                  </a:lnTo>
                  <a:lnTo>
                    <a:pt x="11594" y="8032"/>
                  </a:lnTo>
                  <a:lnTo>
                    <a:pt x="11619" y="8030"/>
                  </a:lnTo>
                  <a:lnTo>
                    <a:pt x="11645" y="8027"/>
                  </a:lnTo>
                  <a:lnTo>
                    <a:pt x="11670" y="8023"/>
                  </a:lnTo>
                  <a:lnTo>
                    <a:pt x="11694" y="8017"/>
                  </a:lnTo>
                  <a:lnTo>
                    <a:pt x="11718" y="8011"/>
                  </a:lnTo>
                  <a:lnTo>
                    <a:pt x="11741" y="8003"/>
                  </a:lnTo>
                  <a:lnTo>
                    <a:pt x="11764" y="7994"/>
                  </a:lnTo>
                  <a:lnTo>
                    <a:pt x="11786" y="7983"/>
                  </a:lnTo>
                  <a:lnTo>
                    <a:pt x="11809" y="7972"/>
                  </a:lnTo>
                  <a:lnTo>
                    <a:pt x="11829" y="7960"/>
                  </a:lnTo>
                  <a:lnTo>
                    <a:pt x="11850" y="7947"/>
                  </a:lnTo>
                  <a:lnTo>
                    <a:pt x="11869" y="7933"/>
                  </a:lnTo>
                  <a:lnTo>
                    <a:pt x="11888" y="7918"/>
                  </a:lnTo>
                  <a:lnTo>
                    <a:pt x="11906" y="7902"/>
                  </a:lnTo>
                  <a:lnTo>
                    <a:pt x="11924" y="7886"/>
                  </a:lnTo>
                  <a:lnTo>
                    <a:pt x="11940" y="7868"/>
                  </a:lnTo>
                  <a:lnTo>
                    <a:pt x="11956" y="7850"/>
                  </a:lnTo>
                  <a:lnTo>
                    <a:pt x="11972" y="7831"/>
                  </a:lnTo>
                  <a:lnTo>
                    <a:pt x="11986" y="7812"/>
                  </a:lnTo>
                  <a:lnTo>
                    <a:pt x="11999" y="7792"/>
                  </a:lnTo>
                  <a:lnTo>
                    <a:pt x="12011" y="7771"/>
                  </a:lnTo>
                  <a:lnTo>
                    <a:pt x="12022" y="7749"/>
                  </a:lnTo>
                  <a:lnTo>
                    <a:pt x="12032" y="7726"/>
                  </a:lnTo>
                  <a:lnTo>
                    <a:pt x="12041" y="7703"/>
                  </a:lnTo>
                  <a:lnTo>
                    <a:pt x="12049" y="7680"/>
                  </a:lnTo>
                  <a:lnTo>
                    <a:pt x="12055" y="7656"/>
                  </a:lnTo>
                  <a:lnTo>
                    <a:pt x="12061" y="7632"/>
                  </a:lnTo>
                  <a:lnTo>
                    <a:pt x="12065" y="7607"/>
                  </a:lnTo>
                  <a:lnTo>
                    <a:pt x="12068" y="7582"/>
                  </a:lnTo>
                  <a:lnTo>
                    <a:pt x="12070" y="7557"/>
                  </a:lnTo>
                  <a:lnTo>
                    <a:pt x="12071" y="7531"/>
                  </a:lnTo>
                  <a:lnTo>
                    <a:pt x="12071" y="502"/>
                  </a:lnTo>
                  <a:lnTo>
                    <a:pt x="12070" y="476"/>
                  </a:lnTo>
                  <a:lnTo>
                    <a:pt x="12068" y="451"/>
                  </a:lnTo>
                  <a:lnTo>
                    <a:pt x="12065" y="426"/>
                  </a:lnTo>
                  <a:lnTo>
                    <a:pt x="12061" y="401"/>
                  </a:lnTo>
                  <a:lnTo>
                    <a:pt x="12055" y="377"/>
                  </a:lnTo>
                  <a:lnTo>
                    <a:pt x="12049" y="353"/>
                  </a:lnTo>
                  <a:lnTo>
                    <a:pt x="12041" y="329"/>
                  </a:lnTo>
                  <a:lnTo>
                    <a:pt x="12032" y="306"/>
                  </a:lnTo>
                  <a:lnTo>
                    <a:pt x="12022" y="284"/>
                  </a:lnTo>
                  <a:lnTo>
                    <a:pt x="12011" y="263"/>
                  </a:lnTo>
                  <a:lnTo>
                    <a:pt x="11999" y="242"/>
                  </a:lnTo>
                  <a:lnTo>
                    <a:pt x="11986" y="221"/>
                  </a:lnTo>
                  <a:lnTo>
                    <a:pt x="11972" y="202"/>
                  </a:lnTo>
                  <a:lnTo>
                    <a:pt x="11956" y="183"/>
                  </a:lnTo>
                  <a:lnTo>
                    <a:pt x="11940" y="165"/>
                  </a:lnTo>
                  <a:lnTo>
                    <a:pt x="11924" y="147"/>
                  </a:lnTo>
                  <a:lnTo>
                    <a:pt x="11906" y="131"/>
                  </a:lnTo>
                  <a:lnTo>
                    <a:pt x="11888" y="115"/>
                  </a:lnTo>
                  <a:lnTo>
                    <a:pt x="11869" y="100"/>
                  </a:lnTo>
                  <a:lnTo>
                    <a:pt x="11850" y="85"/>
                  </a:lnTo>
                  <a:lnTo>
                    <a:pt x="11829" y="72"/>
                  </a:lnTo>
                  <a:lnTo>
                    <a:pt x="11809" y="60"/>
                  </a:lnTo>
                  <a:lnTo>
                    <a:pt x="11786" y="49"/>
                  </a:lnTo>
                  <a:lnTo>
                    <a:pt x="11764" y="39"/>
                  </a:lnTo>
                  <a:lnTo>
                    <a:pt x="11741" y="30"/>
                  </a:lnTo>
                  <a:lnTo>
                    <a:pt x="11718" y="22"/>
                  </a:lnTo>
                  <a:lnTo>
                    <a:pt x="11694" y="16"/>
                  </a:lnTo>
                  <a:lnTo>
                    <a:pt x="11670" y="10"/>
                  </a:lnTo>
                  <a:lnTo>
                    <a:pt x="11645" y="6"/>
                  </a:lnTo>
                  <a:lnTo>
                    <a:pt x="11619" y="3"/>
                  </a:lnTo>
                  <a:lnTo>
                    <a:pt x="11594" y="1"/>
                  </a:lnTo>
                  <a:lnTo>
                    <a:pt x="1156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sp>
          <p:nvSpPr>
            <p:cNvPr id="31" name="Freeform 92"/>
            <p:cNvSpPr>
              <a:spLocks noEditPoints="1"/>
            </p:cNvSpPr>
            <p:nvPr/>
          </p:nvSpPr>
          <p:spPr bwMode="auto">
            <a:xfrm>
              <a:off x="6964363" y="2108200"/>
              <a:ext cx="690562" cy="646113"/>
            </a:xfrm>
            <a:custGeom>
              <a:avLst/>
              <a:gdLst>
                <a:gd name="T0" fmla="*/ 15066 w 16095"/>
                <a:gd name="T1" fmla="*/ 11696 h 15059"/>
                <a:gd name="T2" fmla="*/ 14988 w 16095"/>
                <a:gd name="T3" fmla="*/ 11847 h 15059"/>
                <a:gd name="T4" fmla="*/ 14867 w 16095"/>
                <a:gd name="T5" fmla="*/ 11963 h 15059"/>
                <a:gd name="T6" fmla="*/ 14712 w 16095"/>
                <a:gd name="T7" fmla="*/ 12033 h 15059"/>
                <a:gd name="T8" fmla="*/ 6036 w 16095"/>
                <a:gd name="T9" fmla="*/ 12049 h 15059"/>
                <a:gd name="T10" fmla="*/ 1359 w 16095"/>
                <a:gd name="T11" fmla="*/ 12027 h 15059"/>
                <a:gd name="T12" fmla="*/ 1208 w 16095"/>
                <a:gd name="T13" fmla="*/ 11949 h 15059"/>
                <a:gd name="T14" fmla="*/ 1091 w 16095"/>
                <a:gd name="T15" fmla="*/ 11828 h 15059"/>
                <a:gd name="T16" fmla="*/ 1022 w 16095"/>
                <a:gd name="T17" fmla="*/ 11672 h 15059"/>
                <a:gd name="T18" fmla="*/ 1007 w 16095"/>
                <a:gd name="T19" fmla="*/ 1480 h 15059"/>
                <a:gd name="T20" fmla="*/ 1045 w 16095"/>
                <a:gd name="T21" fmla="*/ 1310 h 15059"/>
                <a:gd name="T22" fmla="*/ 1137 w 16095"/>
                <a:gd name="T23" fmla="*/ 1169 h 15059"/>
                <a:gd name="T24" fmla="*/ 1268 w 16095"/>
                <a:gd name="T25" fmla="*/ 1064 h 15059"/>
                <a:gd name="T26" fmla="*/ 1432 w 16095"/>
                <a:gd name="T27" fmla="*/ 1010 h 15059"/>
                <a:gd name="T28" fmla="*/ 14663 w 16095"/>
                <a:gd name="T29" fmla="*/ 1010 h 15059"/>
                <a:gd name="T30" fmla="*/ 14826 w 16095"/>
                <a:gd name="T31" fmla="*/ 1064 h 15059"/>
                <a:gd name="T32" fmla="*/ 14958 w 16095"/>
                <a:gd name="T33" fmla="*/ 1169 h 15059"/>
                <a:gd name="T34" fmla="*/ 15050 w 16095"/>
                <a:gd name="T35" fmla="*/ 1310 h 15059"/>
                <a:gd name="T36" fmla="*/ 15088 w 16095"/>
                <a:gd name="T37" fmla="*/ 1480 h 15059"/>
                <a:gd name="T38" fmla="*/ 1279 w 16095"/>
                <a:gd name="T39" fmla="*/ 17 h 15059"/>
                <a:gd name="T40" fmla="*/ 790 w 16095"/>
                <a:gd name="T41" fmla="*/ 182 h 15059"/>
                <a:gd name="T42" fmla="*/ 391 w 16095"/>
                <a:gd name="T43" fmla="*/ 493 h 15059"/>
                <a:gd name="T44" fmla="*/ 119 w 16095"/>
                <a:gd name="T45" fmla="*/ 920 h 15059"/>
                <a:gd name="T46" fmla="*/ 2 w 16095"/>
                <a:gd name="T47" fmla="*/ 1429 h 15059"/>
                <a:gd name="T48" fmla="*/ 47 w 16095"/>
                <a:gd name="T49" fmla="*/ 11922 h 15059"/>
                <a:gd name="T50" fmla="*/ 257 w 16095"/>
                <a:gd name="T51" fmla="*/ 12387 h 15059"/>
                <a:gd name="T52" fmla="*/ 604 w 16095"/>
                <a:gd name="T53" fmla="*/ 12752 h 15059"/>
                <a:gd name="T54" fmla="*/ 1056 w 16095"/>
                <a:gd name="T55" fmla="*/ 12984 h 15059"/>
                <a:gd name="T56" fmla="*/ 6539 w 16095"/>
                <a:gd name="T57" fmla="*/ 13053 h 15059"/>
                <a:gd name="T58" fmla="*/ 3299 w 16095"/>
                <a:gd name="T59" fmla="*/ 14106 h 15059"/>
                <a:gd name="T60" fmla="*/ 3180 w 16095"/>
                <a:gd name="T61" fmla="*/ 14188 h 15059"/>
                <a:gd name="T62" fmla="*/ 3089 w 16095"/>
                <a:gd name="T63" fmla="*/ 14299 h 15059"/>
                <a:gd name="T64" fmla="*/ 3034 w 16095"/>
                <a:gd name="T65" fmla="*/ 14431 h 15059"/>
                <a:gd name="T66" fmla="*/ 3019 w 16095"/>
                <a:gd name="T67" fmla="*/ 14583 h 15059"/>
                <a:gd name="T68" fmla="*/ 3057 w 16095"/>
                <a:gd name="T69" fmla="*/ 14753 h 15059"/>
                <a:gd name="T70" fmla="*/ 3149 w 16095"/>
                <a:gd name="T71" fmla="*/ 14894 h 15059"/>
                <a:gd name="T72" fmla="*/ 3280 w 16095"/>
                <a:gd name="T73" fmla="*/ 14999 h 15059"/>
                <a:gd name="T74" fmla="*/ 3444 w 16095"/>
                <a:gd name="T75" fmla="*/ 15053 h 15059"/>
                <a:gd name="T76" fmla="*/ 12651 w 16095"/>
                <a:gd name="T77" fmla="*/ 15053 h 15059"/>
                <a:gd name="T78" fmla="*/ 12814 w 16095"/>
                <a:gd name="T79" fmla="*/ 14999 h 15059"/>
                <a:gd name="T80" fmla="*/ 12946 w 16095"/>
                <a:gd name="T81" fmla="*/ 14894 h 15059"/>
                <a:gd name="T82" fmla="*/ 13038 w 16095"/>
                <a:gd name="T83" fmla="*/ 14753 h 15059"/>
                <a:gd name="T84" fmla="*/ 13076 w 16095"/>
                <a:gd name="T85" fmla="*/ 14583 h 15059"/>
                <a:gd name="T86" fmla="*/ 13061 w 16095"/>
                <a:gd name="T87" fmla="*/ 14431 h 15059"/>
                <a:gd name="T88" fmla="*/ 13006 w 16095"/>
                <a:gd name="T89" fmla="*/ 14299 h 15059"/>
                <a:gd name="T90" fmla="*/ 12915 w 16095"/>
                <a:gd name="T91" fmla="*/ 14188 h 15059"/>
                <a:gd name="T92" fmla="*/ 12796 w 16095"/>
                <a:gd name="T93" fmla="*/ 14106 h 15059"/>
                <a:gd name="T94" fmla="*/ 9556 w 16095"/>
                <a:gd name="T95" fmla="*/ 13053 h 15059"/>
                <a:gd name="T96" fmla="*/ 15039 w 16095"/>
                <a:gd name="T97" fmla="*/ 12984 h 15059"/>
                <a:gd name="T98" fmla="*/ 15491 w 16095"/>
                <a:gd name="T99" fmla="*/ 12752 h 15059"/>
                <a:gd name="T100" fmla="*/ 15838 w 16095"/>
                <a:gd name="T101" fmla="*/ 12387 h 15059"/>
                <a:gd name="T102" fmla="*/ 16048 w 16095"/>
                <a:gd name="T103" fmla="*/ 11922 h 15059"/>
                <a:gd name="T104" fmla="*/ 16093 w 16095"/>
                <a:gd name="T105" fmla="*/ 1429 h 15059"/>
                <a:gd name="T106" fmla="*/ 15976 w 16095"/>
                <a:gd name="T107" fmla="*/ 920 h 15059"/>
                <a:gd name="T108" fmla="*/ 15703 w 16095"/>
                <a:gd name="T109" fmla="*/ 493 h 15059"/>
                <a:gd name="T110" fmla="*/ 15305 w 16095"/>
                <a:gd name="T111" fmla="*/ 182 h 15059"/>
                <a:gd name="T112" fmla="*/ 14815 w 16095"/>
                <a:gd name="T113" fmla="*/ 17 h 15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095" h="15059">
                  <a:moveTo>
                    <a:pt x="15089" y="11547"/>
                  </a:moveTo>
                  <a:lnTo>
                    <a:pt x="15088" y="11573"/>
                  </a:lnTo>
                  <a:lnTo>
                    <a:pt x="15086" y="11598"/>
                  </a:lnTo>
                  <a:lnTo>
                    <a:pt x="15083" y="11623"/>
                  </a:lnTo>
                  <a:lnTo>
                    <a:pt x="15079" y="11648"/>
                  </a:lnTo>
                  <a:lnTo>
                    <a:pt x="15073" y="11672"/>
                  </a:lnTo>
                  <a:lnTo>
                    <a:pt x="15066" y="11696"/>
                  </a:lnTo>
                  <a:lnTo>
                    <a:pt x="15059" y="11719"/>
                  </a:lnTo>
                  <a:lnTo>
                    <a:pt x="15050" y="11743"/>
                  </a:lnTo>
                  <a:lnTo>
                    <a:pt x="15040" y="11765"/>
                  </a:lnTo>
                  <a:lnTo>
                    <a:pt x="15029" y="11786"/>
                  </a:lnTo>
                  <a:lnTo>
                    <a:pt x="15016" y="11807"/>
                  </a:lnTo>
                  <a:lnTo>
                    <a:pt x="15003" y="11828"/>
                  </a:lnTo>
                  <a:lnTo>
                    <a:pt x="14988" y="11847"/>
                  </a:lnTo>
                  <a:lnTo>
                    <a:pt x="14974" y="11866"/>
                  </a:lnTo>
                  <a:lnTo>
                    <a:pt x="14958" y="11884"/>
                  </a:lnTo>
                  <a:lnTo>
                    <a:pt x="14941" y="11902"/>
                  </a:lnTo>
                  <a:lnTo>
                    <a:pt x="14924" y="11918"/>
                  </a:lnTo>
                  <a:lnTo>
                    <a:pt x="14906" y="11934"/>
                  </a:lnTo>
                  <a:lnTo>
                    <a:pt x="14887" y="11949"/>
                  </a:lnTo>
                  <a:lnTo>
                    <a:pt x="14867" y="11963"/>
                  </a:lnTo>
                  <a:lnTo>
                    <a:pt x="14847" y="11977"/>
                  </a:lnTo>
                  <a:lnTo>
                    <a:pt x="14826" y="11989"/>
                  </a:lnTo>
                  <a:lnTo>
                    <a:pt x="14803" y="12000"/>
                  </a:lnTo>
                  <a:lnTo>
                    <a:pt x="14781" y="12010"/>
                  </a:lnTo>
                  <a:lnTo>
                    <a:pt x="14759" y="12019"/>
                  </a:lnTo>
                  <a:lnTo>
                    <a:pt x="14735" y="12027"/>
                  </a:lnTo>
                  <a:lnTo>
                    <a:pt x="14712" y="12033"/>
                  </a:lnTo>
                  <a:lnTo>
                    <a:pt x="14687" y="12039"/>
                  </a:lnTo>
                  <a:lnTo>
                    <a:pt x="14663" y="12043"/>
                  </a:lnTo>
                  <a:lnTo>
                    <a:pt x="14637" y="12047"/>
                  </a:lnTo>
                  <a:lnTo>
                    <a:pt x="14612" y="12048"/>
                  </a:lnTo>
                  <a:lnTo>
                    <a:pt x="14586" y="12049"/>
                  </a:lnTo>
                  <a:lnTo>
                    <a:pt x="10059" y="12049"/>
                  </a:lnTo>
                  <a:lnTo>
                    <a:pt x="6036" y="12049"/>
                  </a:lnTo>
                  <a:lnTo>
                    <a:pt x="1509" y="12049"/>
                  </a:lnTo>
                  <a:lnTo>
                    <a:pt x="1483" y="12048"/>
                  </a:lnTo>
                  <a:lnTo>
                    <a:pt x="1458" y="12047"/>
                  </a:lnTo>
                  <a:lnTo>
                    <a:pt x="1432" y="12043"/>
                  </a:lnTo>
                  <a:lnTo>
                    <a:pt x="1407" y="12039"/>
                  </a:lnTo>
                  <a:lnTo>
                    <a:pt x="1383" y="12033"/>
                  </a:lnTo>
                  <a:lnTo>
                    <a:pt x="1359" y="12027"/>
                  </a:lnTo>
                  <a:lnTo>
                    <a:pt x="1336" y="12019"/>
                  </a:lnTo>
                  <a:lnTo>
                    <a:pt x="1313" y="12010"/>
                  </a:lnTo>
                  <a:lnTo>
                    <a:pt x="1291" y="12000"/>
                  </a:lnTo>
                  <a:lnTo>
                    <a:pt x="1268" y="11989"/>
                  </a:lnTo>
                  <a:lnTo>
                    <a:pt x="1248" y="11977"/>
                  </a:lnTo>
                  <a:lnTo>
                    <a:pt x="1227" y="11963"/>
                  </a:lnTo>
                  <a:lnTo>
                    <a:pt x="1208" y="11949"/>
                  </a:lnTo>
                  <a:lnTo>
                    <a:pt x="1189" y="11934"/>
                  </a:lnTo>
                  <a:lnTo>
                    <a:pt x="1171" y="11918"/>
                  </a:lnTo>
                  <a:lnTo>
                    <a:pt x="1153" y="11902"/>
                  </a:lnTo>
                  <a:lnTo>
                    <a:pt x="1137" y="11884"/>
                  </a:lnTo>
                  <a:lnTo>
                    <a:pt x="1121" y="11866"/>
                  </a:lnTo>
                  <a:lnTo>
                    <a:pt x="1106" y="11847"/>
                  </a:lnTo>
                  <a:lnTo>
                    <a:pt x="1091" y="11828"/>
                  </a:lnTo>
                  <a:lnTo>
                    <a:pt x="1078" y="11807"/>
                  </a:lnTo>
                  <a:lnTo>
                    <a:pt x="1066" y="11786"/>
                  </a:lnTo>
                  <a:lnTo>
                    <a:pt x="1055" y="11765"/>
                  </a:lnTo>
                  <a:lnTo>
                    <a:pt x="1045" y="11743"/>
                  </a:lnTo>
                  <a:lnTo>
                    <a:pt x="1036" y="11719"/>
                  </a:lnTo>
                  <a:lnTo>
                    <a:pt x="1028" y="11696"/>
                  </a:lnTo>
                  <a:lnTo>
                    <a:pt x="1022" y="11672"/>
                  </a:lnTo>
                  <a:lnTo>
                    <a:pt x="1016" y="11648"/>
                  </a:lnTo>
                  <a:lnTo>
                    <a:pt x="1012" y="11623"/>
                  </a:lnTo>
                  <a:lnTo>
                    <a:pt x="1009" y="11598"/>
                  </a:lnTo>
                  <a:lnTo>
                    <a:pt x="1007" y="11573"/>
                  </a:lnTo>
                  <a:lnTo>
                    <a:pt x="1006" y="11547"/>
                  </a:lnTo>
                  <a:lnTo>
                    <a:pt x="1006" y="1506"/>
                  </a:lnTo>
                  <a:lnTo>
                    <a:pt x="1007" y="1480"/>
                  </a:lnTo>
                  <a:lnTo>
                    <a:pt x="1009" y="1455"/>
                  </a:lnTo>
                  <a:lnTo>
                    <a:pt x="1012" y="1430"/>
                  </a:lnTo>
                  <a:lnTo>
                    <a:pt x="1016" y="1405"/>
                  </a:lnTo>
                  <a:lnTo>
                    <a:pt x="1022" y="1381"/>
                  </a:lnTo>
                  <a:lnTo>
                    <a:pt x="1028" y="1356"/>
                  </a:lnTo>
                  <a:lnTo>
                    <a:pt x="1036" y="1333"/>
                  </a:lnTo>
                  <a:lnTo>
                    <a:pt x="1045" y="1310"/>
                  </a:lnTo>
                  <a:lnTo>
                    <a:pt x="1055" y="1288"/>
                  </a:lnTo>
                  <a:lnTo>
                    <a:pt x="1066" y="1267"/>
                  </a:lnTo>
                  <a:lnTo>
                    <a:pt x="1078" y="1246"/>
                  </a:lnTo>
                  <a:lnTo>
                    <a:pt x="1091" y="1225"/>
                  </a:lnTo>
                  <a:lnTo>
                    <a:pt x="1106" y="1206"/>
                  </a:lnTo>
                  <a:lnTo>
                    <a:pt x="1121" y="1187"/>
                  </a:lnTo>
                  <a:lnTo>
                    <a:pt x="1137" y="1169"/>
                  </a:lnTo>
                  <a:lnTo>
                    <a:pt x="1153" y="1151"/>
                  </a:lnTo>
                  <a:lnTo>
                    <a:pt x="1171" y="1135"/>
                  </a:lnTo>
                  <a:lnTo>
                    <a:pt x="1189" y="1119"/>
                  </a:lnTo>
                  <a:lnTo>
                    <a:pt x="1208" y="1103"/>
                  </a:lnTo>
                  <a:lnTo>
                    <a:pt x="1227" y="1090"/>
                  </a:lnTo>
                  <a:lnTo>
                    <a:pt x="1248" y="1077"/>
                  </a:lnTo>
                  <a:lnTo>
                    <a:pt x="1268" y="1064"/>
                  </a:lnTo>
                  <a:lnTo>
                    <a:pt x="1291" y="1053"/>
                  </a:lnTo>
                  <a:lnTo>
                    <a:pt x="1313" y="1043"/>
                  </a:lnTo>
                  <a:lnTo>
                    <a:pt x="1336" y="1034"/>
                  </a:lnTo>
                  <a:lnTo>
                    <a:pt x="1359" y="1027"/>
                  </a:lnTo>
                  <a:lnTo>
                    <a:pt x="1383" y="1020"/>
                  </a:lnTo>
                  <a:lnTo>
                    <a:pt x="1407" y="1014"/>
                  </a:lnTo>
                  <a:lnTo>
                    <a:pt x="1432" y="1010"/>
                  </a:lnTo>
                  <a:lnTo>
                    <a:pt x="1458" y="1007"/>
                  </a:lnTo>
                  <a:lnTo>
                    <a:pt x="1483" y="1005"/>
                  </a:lnTo>
                  <a:lnTo>
                    <a:pt x="1509" y="1004"/>
                  </a:lnTo>
                  <a:lnTo>
                    <a:pt x="14586" y="1004"/>
                  </a:lnTo>
                  <a:lnTo>
                    <a:pt x="14612" y="1005"/>
                  </a:lnTo>
                  <a:lnTo>
                    <a:pt x="14637" y="1007"/>
                  </a:lnTo>
                  <a:lnTo>
                    <a:pt x="14663" y="1010"/>
                  </a:lnTo>
                  <a:lnTo>
                    <a:pt x="14687" y="1014"/>
                  </a:lnTo>
                  <a:lnTo>
                    <a:pt x="14712" y="1020"/>
                  </a:lnTo>
                  <a:lnTo>
                    <a:pt x="14735" y="1027"/>
                  </a:lnTo>
                  <a:lnTo>
                    <a:pt x="14759" y="1034"/>
                  </a:lnTo>
                  <a:lnTo>
                    <a:pt x="14781" y="1043"/>
                  </a:lnTo>
                  <a:lnTo>
                    <a:pt x="14803" y="1053"/>
                  </a:lnTo>
                  <a:lnTo>
                    <a:pt x="14826" y="1064"/>
                  </a:lnTo>
                  <a:lnTo>
                    <a:pt x="14847" y="1077"/>
                  </a:lnTo>
                  <a:lnTo>
                    <a:pt x="14867" y="1090"/>
                  </a:lnTo>
                  <a:lnTo>
                    <a:pt x="14887" y="1103"/>
                  </a:lnTo>
                  <a:lnTo>
                    <a:pt x="14906" y="1119"/>
                  </a:lnTo>
                  <a:lnTo>
                    <a:pt x="14924" y="1135"/>
                  </a:lnTo>
                  <a:lnTo>
                    <a:pt x="14941" y="1151"/>
                  </a:lnTo>
                  <a:lnTo>
                    <a:pt x="14958" y="1169"/>
                  </a:lnTo>
                  <a:lnTo>
                    <a:pt x="14974" y="1187"/>
                  </a:lnTo>
                  <a:lnTo>
                    <a:pt x="14988" y="1206"/>
                  </a:lnTo>
                  <a:lnTo>
                    <a:pt x="15003" y="1225"/>
                  </a:lnTo>
                  <a:lnTo>
                    <a:pt x="15016" y="1246"/>
                  </a:lnTo>
                  <a:lnTo>
                    <a:pt x="15029" y="1267"/>
                  </a:lnTo>
                  <a:lnTo>
                    <a:pt x="15040" y="1288"/>
                  </a:lnTo>
                  <a:lnTo>
                    <a:pt x="15050" y="1310"/>
                  </a:lnTo>
                  <a:lnTo>
                    <a:pt x="15059" y="1333"/>
                  </a:lnTo>
                  <a:lnTo>
                    <a:pt x="15066" y="1356"/>
                  </a:lnTo>
                  <a:lnTo>
                    <a:pt x="15073" y="1381"/>
                  </a:lnTo>
                  <a:lnTo>
                    <a:pt x="15079" y="1405"/>
                  </a:lnTo>
                  <a:lnTo>
                    <a:pt x="15083" y="1430"/>
                  </a:lnTo>
                  <a:lnTo>
                    <a:pt x="15086" y="1455"/>
                  </a:lnTo>
                  <a:lnTo>
                    <a:pt x="15088" y="1480"/>
                  </a:lnTo>
                  <a:lnTo>
                    <a:pt x="15089" y="1506"/>
                  </a:lnTo>
                  <a:lnTo>
                    <a:pt x="15089" y="11547"/>
                  </a:lnTo>
                  <a:close/>
                  <a:moveTo>
                    <a:pt x="14586" y="0"/>
                  </a:moveTo>
                  <a:lnTo>
                    <a:pt x="1509" y="0"/>
                  </a:lnTo>
                  <a:lnTo>
                    <a:pt x="1431" y="2"/>
                  </a:lnTo>
                  <a:lnTo>
                    <a:pt x="1354" y="8"/>
                  </a:lnTo>
                  <a:lnTo>
                    <a:pt x="1279" y="17"/>
                  </a:lnTo>
                  <a:lnTo>
                    <a:pt x="1204" y="30"/>
                  </a:lnTo>
                  <a:lnTo>
                    <a:pt x="1132" y="47"/>
                  </a:lnTo>
                  <a:lnTo>
                    <a:pt x="1060" y="67"/>
                  </a:lnTo>
                  <a:lnTo>
                    <a:pt x="990" y="91"/>
                  </a:lnTo>
                  <a:lnTo>
                    <a:pt x="921" y="118"/>
                  </a:lnTo>
                  <a:lnTo>
                    <a:pt x="854" y="149"/>
                  </a:lnTo>
                  <a:lnTo>
                    <a:pt x="790" y="182"/>
                  </a:lnTo>
                  <a:lnTo>
                    <a:pt x="726" y="218"/>
                  </a:lnTo>
                  <a:lnTo>
                    <a:pt x="665" y="257"/>
                  </a:lnTo>
                  <a:lnTo>
                    <a:pt x="606" y="299"/>
                  </a:lnTo>
                  <a:lnTo>
                    <a:pt x="549" y="344"/>
                  </a:lnTo>
                  <a:lnTo>
                    <a:pt x="494" y="392"/>
                  </a:lnTo>
                  <a:lnTo>
                    <a:pt x="442" y="441"/>
                  </a:lnTo>
                  <a:lnTo>
                    <a:pt x="391" y="493"/>
                  </a:lnTo>
                  <a:lnTo>
                    <a:pt x="344" y="548"/>
                  </a:lnTo>
                  <a:lnTo>
                    <a:pt x="300" y="605"/>
                  </a:lnTo>
                  <a:lnTo>
                    <a:pt x="258" y="664"/>
                  </a:lnTo>
                  <a:lnTo>
                    <a:pt x="218" y="725"/>
                  </a:lnTo>
                  <a:lnTo>
                    <a:pt x="182" y="788"/>
                  </a:lnTo>
                  <a:lnTo>
                    <a:pt x="149" y="853"/>
                  </a:lnTo>
                  <a:lnTo>
                    <a:pt x="119" y="920"/>
                  </a:lnTo>
                  <a:lnTo>
                    <a:pt x="92" y="988"/>
                  </a:lnTo>
                  <a:lnTo>
                    <a:pt x="67" y="1058"/>
                  </a:lnTo>
                  <a:lnTo>
                    <a:pt x="47" y="1130"/>
                  </a:lnTo>
                  <a:lnTo>
                    <a:pt x="30" y="1203"/>
                  </a:lnTo>
                  <a:lnTo>
                    <a:pt x="17" y="1277"/>
                  </a:lnTo>
                  <a:lnTo>
                    <a:pt x="8" y="1352"/>
                  </a:lnTo>
                  <a:lnTo>
                    <a:pt x="2" y="1429"/>
                  </a:lnTo>
                  <a:lnTo>
                    <a:pt x="0" y="1506"/>
                  </a:lnTo>
                  <a:lnTo>
                    <a:pt x="0" y="11547"/>
                  </a:lnTo>
                  <a:lnTo>
                    <a:pt x="2" y="11624"/>
                  </a:lnTo>
                  <a:lnTo>
                    <a:pt x="8" y="11700"/>
                  </a:lnTo>
                  <a:lnTo>
                    <a:pt x="17" y="11776"/>
                  </a:lnTo>
                  <a:lnTo>
                    <a:pt x="30" y="11850"/>
                  </a:lnTo>
                  <a:lnTo>
                    <a:pt x="47" y="11922"/>
                  </a:lnTo>
                  <a:lnTo>
                    <a:pt x="67" y="11994"/>
                  </a:lnTo>
                  <a:lnTo>
                    <a:pt x="92" y="12064"/>
                  </a:lnTo>
                  <a:lnTo>
                    <a:pt x="118" y="12132"/>
                  </a:lnTo>
                  <a:lnTo>
                    <a:pt x="148" y="12198"/>
                  </a:lnTo>
                  <a:lnTo>
                    <a:pt x="181" y="12264"/>
                  </a:lnTo>
                  <a:lnTo>
                    <a:pt x="217" y="12326"/>
                  </a:lnTo>
                  <a:lnTo>
                    <a:pt x="257" y="12387"/>
                  </a:lnTo>
                  <a:lnTo>
                    <a:pt x="299" y="12446"/>
                  </a:lnTo>
                  <a:lnTo>
                    <a:pt x="343" y="12504"/>
                  </a:lnTo>
                  <a:lnTo>
                    <a:pt x="390" y="12558"/>
                  </a:lnTo>
                  <a:lnTo>
                    <a:pt x="441" y="12610"/>
                  </a:lnTo>
                  <a:lnTo>
                    <a:pt x="493" y="12660"/>
                  </a:lnTo>
                  <a:lnTo>
                    <a:pt x="547" y="12707"/>
                  </a:lnTo>
                  <a:lnTo>
                    <a:pt x="604" y="12752"/>
                  </a:lnTo>
                  <a:lnTo>
                    <a:pt x="663" y="12794"/>
                  </a:lnTo>
                  <a:lnTo>
                    <a:pt x="724" y="12833"/>
                  </a:lnTo>
                  <a:lnTo>
                    <a:pt x="787" y="12869"/>
                  </a:lnTo>
                  <a:lnTo>
                    <a:pt x="852" y="12902"/>
                  </a:lnTo>
                  <a:lnTo>
                    <a:pt x="918" y="12933"/>
                  </a:lnTo>
                  <a:lnTo>
                    <a:pt x="987" y="12959"/>
                  </a:lnTo>
                  <a:lnTo>
                    <a:pt x="1056" y="12984"/>
                  </a:lnTo>
                  <a:lnTo>
                    <a:pt x="1128" y="13004"/>
                  </a:lnTo>
                  <a:lnTo>
                    <a:pt x="1201" y="13021"/>
                  </a:lnTo>
                  <a:lnTo>
                    <a:pt x="1275" y="13035"/>
                  </a:lnTo>
                  <a:lnTo>
                    <a:pt x="1350" y="13044"/>
                  </a:lnTo>
                  <a:lnTo>
                    <a:pt x="1426" y="13050"/>
                  </a:lnTo>
                  <a:lnTo>
                    <a:pt x="1504" y="13053"/>
                  </a:lnTo>
                  <a:lnTo>
                    <a:pt x="6539" y="13053"/>
                  </a:lnTo>
                  <a:lnTo>
                    <a:pt x="6539" y="13663"/>
                  </a:lnTo>
                  <a:lnTo>
                    <a:pt x="3399" y="14070"/>
                  </a:lnTo>
                  <a:lnTo>
                    <a:pt x="3378" y="14076"/>
                  </a:lnTo>
                  <a:lnTo>
                    <a:pt x="3358" y="14082"/>
                  </a:lnTo>
                  <a:lnTo>
                    <a:pt x="3338" y="14090"/>
                  </a:lnTo>
                  <a:lnTo>
                    <a:pt x="3319" y="14098"/>
                  </a:lnTo>
                  <a:lnTo>
                    <a:pt x="3299" y="14106"/>
                  </a:lnTo>
                  <a:lnTo>
                    <a:pt x="3280" y="14116"/>
                  </a:lnTo>
                  <a:lnTo>
                    <a:pt x="3262" y="14126"/>
                  </a:lnTo>
                  <a:lnTo>
                    <a:pt x="3245" y="14137"/>
                  </a:lnTo>
                  <a:lnTo>
                    <a:pt x="3228" y="14149"/>
                  </a:lnTo>
                  <a:lnTo>
                    <a:pt x="3211" y="14161"/>
                  </a:lnTo>
                  <a:lnTo>
                    <a:pt x="3196" y="14174"/>
                  </a:lnTo>
                  <a:lnTo>
                    <a:pt x="3180" y="14188"/>
                  </a:lnTo>
                  <a:lnTo>
                    <a:pt x="3166" y="14203"/>
                  </a:lnTo>
                  <a:lnTo>
                    <a:pt x="3151" y="14217"/>
                  </a:lnTo>
                  <a:lnTo>
                    <a:pt x="3138" y="14233"/>
                  </a:lnTo>
                  <a:lnTo>
                    <a:pt x="3124" y="14249"/>
                  </a:lnTo>
                  <a:lnTo>
                    <a:pt x="3112" y="14265"/>
                  </a:lnTo>
                  <a:lnTo>
                    <a:pt x="3100" y="14282"/>
                  </a:lnTo>
                  <a:lnTo>
                    <a:pt x="3089" y="14299"/>
                  </a:lnTo>
                  <a:lnTo>
                    <a:pt x="3079" y="14316"/>
                  </a:lnTo>
                  <a:lnTo>
                    <a:pt x="3070" y="14335"/>
                  </a:lnTo>
                  <a:lnTo>
                    <a:pt x="3061" y="14353"/>
                  </a:lnTo>
                  <a:lnTo>
                    <a:pt x="3053" y="14372"/>
                  </a:lnTo>
                  <a:lnTo>
                    <a:pt x="3046" y="14391"/>
                  </a:lnTo>
                  <a:lnTo>
                    <a:pt x="3039" y="14411"/>
                  </a:lnTo>
                  <a:lnTo>
                    <a:pt x="3034" y="14431"/>
                  </a:lnTo>
                  <a:lnTo>
                    <a:pt x="3029" y="14452"/>
                  </a:lnTo>
                  <a:lnTo>
                    <a:pt x="3025" y="14473"/>
                  </a:lnTo>
                  <a:lnTo>
                    <a:pt x="3022" y="14493"/>
                  </a:lnTo>
                  <a:lnTo>
                    <a:pt x="3020" y="14514"/>
                  </a:lnTo>
                  <a:lnTo>
                    <a:pt x="3018" y="14536"/>
                  </a:lnTo>
                  <a:lnTo>
                    <a:pt x="3018" y="14557"/>
                  </a:lnTo>
                  <a:lnTo>
                    <a:pt x="3019" y="14583"/>
                  </a:lnTo>
                  <a:lnTo>
                    <a:pt x="3020" y="14608"/>
                  </a:lnTo>
                  <a:lnTo>
                    <a:pt x="3024" y="14633"/>
                  </a:lnTo>
                  <a:lnTo>
                    <a:pt x="3028" y="14658"/>
                  </a:lnTo>
                  <a:lnTo>
                    <a:pt x="3034" y="14682"/>
                  </a:lnTo>
                  <a:lnTo>
                    <a:pt x="3040" y="14707"/>
                  </a:lnTo>
                  <a:lnTo>
                    <a:pt x="3048" y="14730"/>
                  </a:lnTo>
                  <a:lnTo>
                    <a:pt x="3057" y="14753"/>
                  </a:lnTo>
                  <a:lnTo>
                    <a:pt x="3067" y="14775"/>
                  </a:lnTo>
                  <a:lnTo>
                    <a:pt x="3078" y="14797"/>
                  </a:lnTo>
                  <a:lnTo>
                    <a:pt x="3090" y="14818"/>
                  </a:lnTo>
                  <a:lnTo>
                    <a:pt x="3103" y="14838"/>
                  </a:lnTo>
                  <a:lnTo>
                    <a:pt x="3117" y="14857"/>
                  </a:lnTo>
                  <a:lnTo>
                    <a:pt x="3132" y="14876"/>
                  </a:lnTo>
                  <a:lnTo>
                    <a:pt x="3149" y="14894"/>
                  </a:lnTo>
                  <a:lnTo>
                    <a:pt x="3165" y="14912"/>
                  </a:lnTo>
                  <a:lnTo>
                    <a:pt x="3183" y="14928"/>
                  </a:lnTo>
                  <a:lnTo>
                    <a:pt x="3201" y="14945"/>
                  </a:lnTo>
                  <a:lnTo>
                    <a:pt x="3220" y="14960"/>
                  </a:lnTo>
                  <a:lnTo>
                    <a:pt x="3239" y="14974"/>
                  </a:lnTo>
                  <a:lnTo>
                    <a:pt x="3260" y="14987"/>
                  </a:lnTo>
                  <a:lnTo>
                    <a:pt x="3280" y="14999"/>
                  </a:lnTo>
                  <a:lnTo>
                    <a:pt x="3302" y="15010"/>
                  </a:lnTo>
                  <a:lnTo>
                    <a:pt x="3325" y="15020"/>
                  </a:lnTo>
                  <a:lnTo>
                    <a:pt x="3348" y="15029"/>
                  </a:lnTo>
                  <a:lnTo>
                    <a:pt x="3371" y="15037"/>
                  </a:lnTo>
                  <a:lnTo>
                    <a:pt x="3395" y="15043"/>
                  </a:lnTo>
                  <a:lnTo>
                    <a:pt x="3419" y="15049"/>
                  </a:lnTo>
                  <a:lnTo>
                    <a:pt x="3444" y="15053"/>
                  </a:lnTo>
                  <a:lnTo>
                    <a:pt x="3469" y="15056"/>
                  </a:lnTo>
                  <a:lnTo>
                    <a:pt x="3495" y="15058"/>
                  </a:lnTo>
                  <a:lnTo>
                    <a:pt x="3521" y="15059"/>
                  </a:lnTo>
                  <a:lnTo>
                    <a:pt x="12574" y="15059"/>
                  </a:lnTo>
                  <a:lnTo>
                    <a:pt x="12600" y="15058"/>
                  </a:lnTo>
                  <a:lnTo>
                    <a:pt x="12626" y="15056"/>
                  </a:lnTo>
                  <a:lnTo>
                    <a:pt x="12651" y="15053"/>
                  </a:lnTo>
                  <a:lnTo>
                    <a:pt x="12676" y="15049"/>
                  </a:lnTo>
                  <a:lnTo>
                    <a:pt x="12700" y="15043"/>
                  </a:lnTo>
                  <a:lnTo>
                    <a:pt x="12724" y="15037"/>
                  </a:lnTo>
                  <a:lnTo>
                    <a:pt x="12747" y="15029"/>
                  </a:lnTo>
                  <a:lnTo>
                    <a:pt x="12770" y="15020"/>
                  </a:lnTo>
                  <a:lnTo>
                    <a:pt x="12793" y="15010"/>
                  </a:lnTo>
                  <a:lnTo>
                    <a:pt x="12814" y="14999"/>
                  </a:lnTo>
                  <a:lnTo>
                    <a:pt x="12835" y="14987"/>
                  </a:lnTo>
                  <a:lnTo>
                    <a:pt x="12856" y="14974"/>
                  </a:lnTo>
                  <a:lnTo>
                    <a:pt x="12875" y="14960"/>
                  </a:lnTo>
                  <a:lnTo>
                    <a:pt x="12894" y="14945"/>
                  </a:lnTo>
                  <a:lnTo>
                    <a:pt x="12912" y="14928"/>
                  </a:lnTo>
                  <a:lnTo>
                    <a:pt x="12930" y="14912"/>
                  </a:lnTo>
                  <a:lnTo>
                    <a:pt x="12946" y="14894"/>
                  </a:lnTo>
                  <a:lnTo>
                    <a:pt x="12963" y="14876"/>
                  </a:lnTo>
                  <a:lnTo>
                    <a:pt x="12978" y="14857"/>
                  </a:lnTo>
                  <a:lnTo>
                    <a:pt x="12992" y="14838"/>
                  </a:lnTo>
                  <a:lnTo>
                    <a:pt x="13005" y="14818"/>
                  </a:lnTo>
                  <a:lnTo>
                    <a:pt x="13017" y="14797"/>
                  </a:lnTo>
                  <a:lnTo>
                    <a:pt x="13028" y="14775"/>
                  </a:lnTo>
                  <a:lnTo>
                    <a:pt x="13038" y="14753"/>
                  </a:lnTo>
                  <a:lnTo>
                    <a:pt x="13047" y="14730"/>
                  </a:lnTo>
                  <a:lnTo>
                    <a:pt x="13055" y="14707"/>
                  </a:lnTo>
                  <a:lnTo>
                    <a:pt x="13061" y="14682"/>
                  </a:lnTo>
                  <a:lnTo>
                    <a:pt x="13067" y="14658"/>
                  </a:lnTo>
                  <a:lnTo>
                    <a:pt x="13071" y="14633"/>
                  </a:lnTo>
                  <a:lnTo>
                    <a:pt x="13074" y="14608"/>
                  </a:lnTo>
                  <a:lnTo>
                    <a:pt x="13076" y="14583"/>
                  </a:lnTo>
                  <a:lnTo>
                    <a:pt x="13077" y="14557"/>
                  </a:lnTo>
                  <a:lnTo>
                    <a:pt x="13077" y="14536"/>
                  </a:lnTo>
                  <a:lnTo>
                    <a:pt x="13075" y="14514"/>
                  </a:lnTo>
                  <a:lnTo>
                    <a:pt x="13073" y="14493"/>
                  </a:lnTo>
                  <a:lnTo>
                    <a:pt x="13070" y="14473"/>
                  </a:lnTo>
                  <a:lnTo>
                    <a:pt x="13066" y="14452"/>
                  </a:lnTo>
                  <a:lnTo>
                    <a:pt x="13061" y="14431"/>
                  </a:lnTo>
                  <a:lnTo>
                    <a:pt x="13056" y="14411"/>
                  </a:lnTo>
                  <a:lnTo>
                    <a:pt x="13049" y="14391"/>
                  </a:lnTo>
                  <a:lnTo>
                    <a:pt x="13042" y="14372"/>
                  </a:lnTo>
                  <a:lnTo>
                    <a:pt x="13034" y="14353"/>
                  </a:lnTo>
                  <a:lnTo>
                    <a:pt x="13025" y="14335"/>
                  </a:lnTo>
                  <a:lnTo>
                    <a:pt x="13016" y="14316"/>
                  </a:lnTo>
                  <a:lnTo>
                    <a:pt x="13006" y="14299"/>
                  </a:lnTo>
                  <a:lnTo>
                    <a:pt x="12995" y="14282"/>
                  </a:lnTo>
                  <a:lnTo>
                    <a:pt x="12983" y="14265"/>
                  </a:lnTo>
                  <a:lnTo>
                    <a:pt x="12971" y="14249"/>
                  </a:lnTo>
                  <a:lnTo>
                    <a:pt x="12957" y="14233"/>
                  </a:lnTo>
                  <a:lnTo>
                    <a:pt x="12944" y="14217"/>
                  </a:lnTo>
                  <a:lnTo>
                    <a:pt x="12930" y="14203"/>
                  </a:lnTo>
                  <a:lnTo>
                    <a:pt x="12915" y="14188"/>
                  </a:lnTo>
                  <a:lnTo>
                    <a:pt x="12900" y="14174"/>
                  </a:lnTo>
                  <a:lnTo>
                    <a:pt x="12884" y="14161"/>
                  </a:lnTo>
                  <a:lnTo>
                    <a:pt x="12867" y="14149"/>
                  </a:lnTo>
                  <a:lnTo>
                    <a:pt x="12850" y="14137"/>
                  </a:lnTo>
                  <a:lnTo>
                    <a:pt x="12833" y="14126"/>
                  </a:lnTo>
                  <a:lnTo>
                    <a:pt x="12815" y="14116"/>
                  </a:lnTo>
                  <a:lnTo>
                    <a:pt x="12796" y="14106"/>
                  </a:lnTo>
                  <a:lnTo>
                    <a:pt x="12776" y="14098"/>
                  </a:lnTo>
                  <a:lnTo>
                    <a:pt x="12757" y="14090"/>
                  </a:lnTo>
                  <a:lnTo>
                    <a:pt x="12737" y="14082"/>
                  </a:lnTo>
                  <a:lnTo>
                    <a:pt x="12717" y="14076"/>
                  </a:lnTo>
                  <a:lnTo>
                    <a:pt x="12696" y="14070"/>
                  </a:lnTo>
                  <a:lnTo>
                    <a:pt x="9556" y="13663"/>
                  </a:lnTo>
                  <a:lnTo>
                    <a:pt x="9556" y="13053"/>
                  </a:lnTo>
                  <a:lnTo>
                    <a:pt x="14591" y="13053"/>
                  </a:lnTo>
                  <a:lnTo>
                    <a:pt x="14669" y="13050"/>
                  </a:lnTo>
                  <a:lnTo>
                    <a:pt x="14745" y="13044"/>
                  </a:lnTo>
                  <a:lnTo>
                    <a:pt x="14820" y="13035"/>
                  </a:lnTo>
                  <a:lnTo>
                    <a:pt x="14894" y="13021"/>
                  </a:lnTo>
                  <a:lnTo>
                    <a:pt x="14967" y="13004"/>
                  </a:lnTo>
                  <a:lnTo>
                    <a:pt x="15039" y="12984"/>
                  </a:lnTo>
                  <a:lnTo>
                    <a:pt x="15108" y="12959"/>
                  </a:lnTo>
                  <a:lnTo>
                    <a:pt x="15177" y="12933"/>
                  </a:lnTo>
                  <a:lnTo>
                    <a:pt x="15243" y="12902"/>
                  </a:lnTo>
                  <a:lnTo>
                    <a:pt x="15308" y="12869"/>
                  </a:lnTo>
                  <a:lnTo>
                    <a:pt x="15371" y="12833"/>
                  </a:lnTo>
                  <a:lnTo>
                    <a:pt x="15432" y="12794"/>
                  </a:lnTo>
                  <a:lnTo>
                    <a:pt x="15491" y="12752"/>
                  </a:lnTo>
                  <a:lnTo>
                    <a:pt x="15548" y="12707"/>
                  </a:lnTo>
                  <a:lnTo>
                    <a:pt x="15602" y="12660"/>
                  </a:lnTo>
                  <a:lnTo>
                    <a:pt x="15654" y="12610"/>
                  </a:lnTo>
                  <a:lnTo>
                    <a:pt x="15705" y="12558"/>
                  </a:lnTo>
                  <a:lnTo>
                    <a:pt x="15752" y="12504"/>
                  </a:lnTo>
                  <a:lnTo>
                    <a:pt x="15796" y="12446"/>
                  </a:lnTo>
                  <a:lnTo>
                    <a:pt x="15838" y="12387"/>
                  </a:lnTo>
                  <a:lnTo>
                    <a:pt x="15878" y="12326"/>
                  </a:lnTo>
                  <a:lnTo>
                    <a:pt x="15914" y="12264"/>
                  </a:lnTo>
                  <a:lnTo>
                    <a:pt x="15947" y="12198"/>
                  </a:lnTo>
                  <a:lnTo>
                    <a:pt x="15977" y="12132"/>
                  </a:lnTo>
                  <a:lnTo>
                    <a:pt x="16003" y="12064"/>
                  </a:lnTo>
                  <a:lnTo>
                    <a:pt x="16028" y="11994"/>
                  </a:lnTo>
                  <a:lnTo>
                    <a:pt x="16048" y="11922"/>
                  </a:lnTo>
                  <a:lnTo>
                    <a:pt x="16065" y="11850"/>
                  </a:lnTo>
                  <a:lnTo>
                    <a:pt x="16078" y="11776"/>
                  </a:lnTo>
                  <a:lnTo>
                    <a:pt x="16087" y="11700"/>
                  </a:lnTo>
                  <a:lnTo>
                    <a:pt x="16093" y="11624"/>
                  </a:lnTo>
                  <a:lnTo>
                    <a:pt x="16095" y="11547"/>
                  </a:lnTo>
                  <a:lnTo>
                    <a:pt x="16095" y="1506"/>
                  </a:lnTo>
                  <a:lnTo>
                    <a:pt x="16093" y="1429"/>
                  </a:lnTo>
                  <a:lnTo>
                    <a:pt x="16087" y="1352"/>
                  </a:lnTo>
                  <a:lnTo>
                    <a:pt x="16078" y="1277"/>
                  </a:lnTo>
                  <a:lnTo>
                    <a:pt x="16064" y="1203"/>
                  </a:lnTo>
                  <a:lnTo>
                    <a:pt x="16048" y="1130"/>
                  </a:lnTo>
                  <a:lnTo>
                    <a:pt x="16028" y="1058"/>
                  </a:lnTo>
                  <a:lnTo>
                    <a:pt x="16003" y="988"/>
                  </a:lnTo>
                  <a:lnTo>
                    <a:pt x="15976" y="920"/>
                  </a:lnTo>
                  <a:lnTo>
                    <a:pt x="15946" y="853"/>
                  </a:lnTo>
                  <a:lnTo>
                    <a:pt x="15913" y="788"/>
                  </a:lnTo>
                  <a:lnTo>
                    <a:pt x="15877" y="725"/>
                  </a:lnTo>
                  <a:lnTo>
                    <a:pt x="15837" y="664"/>
                  </a:lnTo>
                  <a:lnTo>
                    <a:pt x="15795" y="605"/>
                  </a:lnTo>
                  <a:lnTo>
                    <a:pt x="15750" y="548"/>
                  </a:lnTo>
                  <a:lnTo>
                    <a:pt x="15703" y="493"/>
                  </a:lnTo>
                  <a:lnTo>
                    <a:pt x="15652" y="441"/>
                  </a:lnTo>
                  <a:lnTo>
                    <a:pt x="15600" y="392"/>
                  </a:lnTo>
                  <a:lnTo>
                    <a:pt x="15546" y="344"/>
                  </a:lnTo>
                  <a:lnTo>
                    <a:pt x="15488" y="299"/>
                  </a:lnTo>
                  <a:lnTo>
                    <a:pt x="15429" y="257"/>
                  </a:lnTo>
                  <a:lnTo>
                    <a:pt x="15369" y="218"/>
                  </a:lnTo>
                  <a:lnTo>
                    <a:pt x="15305" y="182"/>
                  </a:lnTo>
                  <a:lnTo>
                    <a:pt x="15240" y="149"/>
                  </a:lnTo>
                  <a:lnTo>
                    <a:pt x="15174" y="118"/>
                  </a:lnTo>
                  <a:lnTo>
                    <a:pt x="15105" y="91"/>
                  </a:lnTo>
                  <a:lnTo>
                    <a:pt x="15035" y="67"/>
                  </a:lnTo>
                  <a:lnTo>
                    <a:pt x="14963" y="47"/>
                  </a:lnTo>
                  <a:lnTo>
                    <a:pt x="14890" y="30"/>
                  </a:lnTo>
                  <a:lnTo>
                    <a:pt x="14815" y="17"/>
                  </a:lnTo>
                  <a:lnTo>
                    <a:pt x="14740" y="8"/>
                  </a:lnTo>
                  <a:lnTo>
                    <a:pt x="14664" y="2"/>
                  </a:lnTo>
                  <a:lnTo>
                    <a:pt x="1458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grpSp>
      <p:grpSp>
        <p:nvGrpSpPr>
          <p:cNvPr id="3" name="Group 10"/>
          <p:cNvGrpSpPr/>
          <p:nvPr/>
        </p:nvGrpSpPr>
        <p:grpSpPr>
          <a:xfrm>
            <a:off x="5393008" y="5441086"/>
            <a:ext cx="342158" cy="341371"/>
            <a:chOff x="4594225" y="2119313"/>
            <a:chExt cx="690563" cy="688975"/>
          </a:xfrm>
          <a:solidFill>
            <a:schemeClr val="bg1">
              <a:lumMod val="65000"/>
            </a:schemeClr>
          </a:solidFill>
        </p:grpSpPr>
        <p:sp>
          <p:nvSpPr>
            <p:cNvPr id="51" name="Freeform 74"/>
            <p:cNvSpPr>
              <a:spLocks noEditPoints="1"/>
            </p:cNvSpPr>
            <p:nvPr/>
          </p:nvSpPr>
          <p:spPr bwMode="auto">
            <a:xfrm>
              <a:off x="4594225" y="2119313"/>
              <a:ext cx="690563" cy="688975"/>
            </a:xfrm>
            <a:custGeom>
              <a:avLst/>
              <a:gdLst>
                <a:gd name="T0" fmla="*/ 13014 w 16095"/>
                <a:gd name="T1" fmla="*/ 9314 h 16058"/>
                <a:gd name="T2" fmla="*/ 12601 w 16095"/>
                <a:gd name="T3" fmla="*/ 10148 h 16058"/>
                <a:gd name="T4" fmla="*/ 12483 w 16095"/>
                <a:gd name="T5" fmla="*/ 10816 h 16058"/>
                <a:gd name="T6" fmla="*/ 11103 w 16095"/>
                <a:gd name="T7" fmla="*/ 12535 h 16058"/>
                <a:gd name="T8" fmla="*/ 10453 w 16095"/>
                <a:gd name="T9" fmla="*/ 12465 h 16058"/>
                <a:gd name="T10" fmla="*/ 9575 w 16095"/>
                <a:gd name="T11" fmla="*/ 12816 h 16058"/>
                <a:gd name="T12" fmla="*/ 9126 w 16095"/>
                <a:gd name="T13" fmla="*/ 13268 h 16058"/>
                <a:gd name="T14" fmla="*/ 6955 w 16095"/>
                <a:gd name="T15" fmla="*/ 13239 h 16058"/>
                <a:gd name="T16" fmla="*/ 6491 w 16095"/>
                <a:gd name="T17" fmla="*/ 12802 h 16058"/>
                <a:gd name="T18" fmla="*/ 5615 w 16095"/>
                <a:gd name="T19" fmla="*/ 12459 h 16058"/>
                <a:gd name="T20" fmla="*/ 4959 w 16095"/>
                <a:gd name="T21" fmla="*/ 12551 h 16058"/>
                <a:gd name="T22" fmla="*/ 3617 w 16095"/>
                <a:gd name="T23" fmla="*/ 10784 h 16058"/>
                <a:gd name="T24" fmla="*/ 3464 w 16095"/>
                <a:gd name="T25" fmla="*/ 10082 h 16058"/>
                <a:gd name="T26" fmla="*/ 3059 w 16095"/>
                <a:gd name="T27" fmla="*/ 9291 h 16058"/>
                <a:gd name="T28" fmla="*/ 1006 w 16095"/>
                <a:gd name="T29" fmla="*/ 7347 h 16058"/>
                <a:gd name="T30" fmla="*/ 3081 w 16095"/>
                <a:gd name="T31" fmla="*/ 6745 h 16058"/>
                <a:gd name="T32" fmla="*/ 3495 w 16095"/>
                <a:gd name="T33" fmla="*/ 5911 h 16058"/>
                <a:gd name="T34" fmla="*/ 3613 w 16095"/>
                <a:gd name="T35" fmla="*/ 5243 h 16058"/>
                <a:gd name="T36" fmla="*/ 4992 w 16095"/>
                <a:gd name="T37" fmla="*/ 3523 h 16058"/>
                <a:gd name="T38" fmla="*/ 5643 w 16095"/>
                <a:gd name="T39" fmla="*/ 3593 h 16058"/>
                <a:gd name="T40" fmla="*/ 6520 w 16095"/>
                <a:gd name="T41" fmla="*/ 3242 h 16058"/>
                <a:gd name="T42" fmla="*/ 6970 w 16095"/>
                <a:gd name="T43" fmla="*/ 2790 h 16058"/>
                <a:gd name="T44" fmla="*/ 9140 w 16095"/>
                <a:gd name="T45" fmla="*/ 2819 h 16058"/>
                <a:gd name="T46" fmla="*/ 9604 w 16095"/>
                <a:gd name="T47" fmla="*/ 3256 h 16058"/>
                <a:gd name="T48" fmla="*/ 10480 w 16095"/>
                <a:gd name="T49" fmla="*/ 3599 h 16058"/>
                <a:gd name="T50" fmla="*/ 11137 w 16095"/>
                <a:gd name="T51" fmla="*/ 3507 h 16058"/>
                <a:gd name="T52" fmla="*/ 12478 w 16095"/>
                <a:gd name="T53" fmla="*/ 5274 h 16058"/>
                <a:gd name="T54" fmla="*/ 12631 w 16095"/>
                <a:gd name="T55" fmla="*/ 5976 h 16058"/>
                <a:gd name="T56" fmla="*/ 13036 w 16095"/>
                <a:gd name="T57" fmla="*/ 6767 h 16058"/>
                <a:gd name="T58" fmla="*/ 15089 w 16095"/>
                <a:gd name="T59" fmla="*/ 8712 h 16058"/>
                <a:gd name="T60" fmla="*/ 14489 w 16095"/>
                <a:gd name="T61" fmla="*/ 3783 h 16058"/>
                <a:gd name="T62" fmla="*/ 14336 w 16095"/>
                <a:gd name="T63" fmla="*/ 2970 h 16058"/>
                <a:gd name="T64" fmla="*/ 12945 w 16095"/>
                <a:gd name="T65" fmla="*/ 1659 h 16058"/>
                <a:gd name="T66" fmla="*/ 12433 w 16095"/>
                <a:gd name="T67" fmla="*/ 1581 h 16058"/>
                <a:gd name="T68" fmla="*/ 10192 w 16095"/>
                <a:gd name="T69" fmla="*/ 2406 h 16058"/>
                <a:gd name="T70" fmla="*/ 9336 w 16095"/>
                <a:gd name="T71" fmla="*/ 202 h 16058"/>
                <a:gd name="T72" fmla="*/ 7187 w 16095"/>
                <a:gd name="T73" fmla="*/ 15 h 16058"/>
                <a:gd name="T74" fmla="*/ 6503 w 16095"/>
                <a:gd name="T75" fmla="*/ 483 h 16058"/>
                <a:gd name="T76" fmla="*/ 4046 w 16095"/>
                <a:gd name="T77" fmla="*/ 1704 h 16058"/>
                <a:gd name="T78" fmla="*/ 3407 w 16095"/>
                <a:gd name="T79" fmla="*/ 1586 h 16058"/>
                <a:gd name="T80" fmla="*/ 2956 w 16095"/>
                <a:gd name="T81" fmla="*/ 1771 h 16058"/>
                <a:gd name="T82" fmla="*/ 1604 w 16095"/>
                <a:gd name="T83" fmla="*/ 3320 h 16058"/>
                <a:gd name="T84" fmla="*/ 2620 w 16095"/>
                <a:gd name="T85" fmla="*/ 5408 h 16058"/>
                <a:gd name="T86" fmla="*/ 379 w 16095"/>
                <a:gd name="T87" fmla="*/ 6562 h 16058"/>
                <a:gd name="T88" fmla="*/ 1 w 16095"/>
                <a:gd name="T89" fmla="*/ 7302 h 16058"/>
                <a:gd name="T90" fmla="*/ 285 w 16095"/>
                <a:gd name="T91" fmla="*/ 9412 h 16058"/>
                <a:gd name="T92" fmla="*/ 2511 w 16095"/>
                <a:gd name="T93" fmla="*/ 10413 h 16058"/>
                <a:gd name="T94" fmla="*/ 1583 w 16095"/>
                <a:gd name="T95" fmla="*/ 12613 h 16058"/>
                <a:gd name="T96" fmla="*/ 2897 w 16095"/>
                <a:gd name="T97" fmla="*/ 14241 h 16058"/>
                <a:gd name="T98" fmla="*/ 3336 w 16095"/>
                <a:gd name="T99" fmla="*/ 14459 h 16058"/>
                <a:gd name="T100" fmla="*/ 3944 w 16095"/>
                <a:gd name="T101" fmla="*/ 14404 h 16058"/>
                <a:gd name="T102" fmla="*/ 6444 w 16095"/>
                <a:gd name="T103" fmla="*/ 15461 h 16058"/>
                <a:gd name="T104" fmla="*/ 7061 w 16095"/>
                <a:gd name="T105" fmla="*/ 16012 h 16058"/>
                <a:gd name="T106" fmla="*/ 9229 w 16095"/>
                <a:gd name="T107" fmla="*/ 15927 h 16058"/>
                <a:gd name="T108" fmla="*/ 9718 w 16095"/>
                <a:gd name="T109" fmla="*/ 15251 h 16058"/>
                <a:gd name="T110" fmla="*/ 12326 w 16095"/>
                <a:gd name="T111" fmla="*/ 14460 h 16058"/>
                <a:gd name="T112" fmla="*/ 12877 w 16095"/>
                <a:gd name="T113" fmla="*/ 14426 h 16058"/>
                <a:gd name="T114" fmla="*/ 14253 w 16095"/>
                <a:gd name="T115" fmla="*/ 13191 h 16058"/>
                <a:gd name="T116" fmla="*/ 14511 w 16095"/>
                <a:gd name="T117" fmla="*/ 12402 h 16058"/>
                <a:gd name="T118" fmla="*/ 13745 w 16095"/>
                <a:gd name="T119" fmla="*/ 10004 h 16058"/>
                <a:gd name="T120" fmla="*/ 15941 w 16095"/>
                <a:gd name="T121" fmla="*/ 9245 h 16058"/>
                <a:gd name="T122" fmla="*/ 16061 w 16095"/>
                <a:gd name="T123" fmla="*/ 7086 h 16058"/>
                <a:gd name="T124" fmla="*/ 15536 w 16095"/>
                <a:gd name="T125" fmla="*/ 6448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6095" h="16058">
                  <a:moveTo>
                    <a:pt x="13547" y="9020"/>
                  </a:moveTo>
                  <a:lnTo>
                    <a:pt x="13515" y="9027"/>
                  </a:lnTo>
                  <a:lnTo>
                    <a:pt x="13483" y="9035"/>
                  </a:lnTo>
                  <a:lnTo>
                    <a:pt x="13450" y="9044"/>
                  </a:lnTo>
                  <a:lnTo>
                    <a:pt x="13419" y="9054"/>
                  </a:lnTo>
                  <a:lnTo>
                    <a:pt x="13388" y="9065"/>
                  </a:lnTo>
                  <a:lnTo>
                    <a:pt x="13358" y="9077"/>
                  </a:lnTo>
                  <a:lnTo>
                    <a:pt x="13328" y="9090"/>
                  </a:lnTo>
                  <a:lnTo>
                    <a:pt x="13298" y="9104"/>
                  </a:lnTo>
                  <a:lnTo>
                    <a:pt x="13269" y="9120"/>
                  </a:lnTo>
                  <a:lnTo>
                    <a:pt x="13241" y="9135"/>
                  </a:lnTo>
                  <a:lnTo>
                    <a:pt x="13213" y="9152"/>
                  </a:lnTo>
                  <a:lnTo>
                    <a:pt x="13186" y="9169"/>
                  </a:lnTo>
                  <a:lnTo>
                    <a:pt x="13160" y="9187"/>
                  </a:lnTo>
                  <a:lnTo>
                    <a:pt x="13134" y="9207"/>
                  </a:lnTo>
                  <a:lnTo>
                    <a:pt x="13108" y="9226"/>
                  </a:lnTo>
                  <a:lnTo>
                    <a:pt x="13083" y="9247"/>
                  </a:lnTo>
                  <a:lnTo>
                    <a:pt x="13059" y="9269"/>
                  </a:lnTo>
                  <a:lnTo>
                    <a:pt x="13036" y="9291"/>
                  </a:lnTo>
                  <a:lnTo>
                    <a:pt x="13014" y="9314"/>
                  </a:lnTo>
                  <a:lnTo>
                    <a:pt x="12992" y="9338"/>
                  </a:lnTo>
                  <a:lnTo>
                    <a:pt x="12971" y="9362"/>
                  </a:lnTo>
                  <a:lnTo>
                    <a:pt x="12950" y="9387"/>
                  </a:lnTo>
                  <a:lnTo>
                    <a:pt x="12931" y="9414"/>
                  </a:lnTo>
                  <a:lnTo>
                    <a:pt x="12912" y="9440"/>
                  </a:lnTo>
                  <a:lnTo>
                    <a:pt x="12894" y="9467"/>
                  </a:lnTo>
                  <a:lnTo>
                    <a:pt x="12877" y="9495"/>
                  </a:lnTo>
                  <a:lnTo>
                    <a:pt x="12861" y="9523"/>
                  </a:lnTo>
                  <a:lnTo>
                    <a:pt x="12846" y="9552"/>
                  </a:lnTo>
                  <a:lnTo>
                    <a:pt x="12832" y="9582"/>
                  </a:lnTo>
                  <a:lnTo>
                    <a:pt x="12819" y="9612"/>
                  </a:lnTo>
                  <a:lnTo>
                    <a:pt x="12807" y="9642"/>
                  </a:lnTo>
                  <a:lnTo>
                    <a:pt x="12795" y="9674"/>
                  </a:lnTo>
                  <a:lnTo>
                    <a:pt x="12769" y="9743"/>
                  </a:lnTo>
                  <a:lnTo>
                    <a:pt x="12744" y="9812"/>
                  </a:lnTo>
                  <a:lnTo>
                    <a:pt x="12717" y="9880"/>
                  </a:lnTo>
                  <a:lnTo>
                    <a:pt x="12690" y="9948"/>
                  </a:lnTo>
                  <a:lnTo>
                    <a:pt x="12661" y="10015"/>
                  </a:lnTo>
                  <a:lnTo>
                    <a:pt x="12632" y="10082"/>
                  </a:lnTo>
                  <a:lnTo>
                    <a:pt x="12601" y="10148"/>
                  </a:lnTo>
                  <a:lnTo>
                    <a:pt x="12570" y="10214"/>
                  </a:lnTo>
                  <a:lnTo>
                    <a:pt x="12556" y="10244"/>
                  </a:lnTo>
                  <a:lnTo>
                    <a:pt x="12543" y="10274"/>
                  </a:lnTo>
                  <a:lnTo>
                    <a:pt x="12531" y="10305"/>
                  </a:lnTo>
                  <a:lnTo>
                    <a:pt x="12520" y="10336"/>
                  </a:lnTo>
                  <a:lnTo>
                    <a:pt x="12510" y="10367"/>
                  </a:lnTo>
                  <a:lnTo>
                    <a:pt x="12501" y="10399"/>
                  </a:lnTo>
                  <a:lnTo>
                    <a:pt x="12494" y="10430"/>
                  </a:lnTo>
                  <a:lnTo>
                    <a:pt x="12487" y="10462"/>
                  </a:lnTo>
                  <a:lnTo>
                    <a:pt x="12481" y="10495"/>
                  </a:lnTo>
                  <a:lnTo>
                    <a:pt x="12477" y="10527"/>
                  </a:lnTo>
                  <a:lnTo>
                    <a:pt x="12473" y="10559"/>
                  </a:lnTo>
                  <a:lnTo>
                    <a:pt x="12471" y="10591"/>
                  </a:lnTo>
                  <a:lnTo>
                    <a:pt x="12469" y="10623"/>
                  </a:lnTo>
                  <a:lnTo>
                    <a:pt x="12469" y="10655"/>
                  </a:lnTo>
                  <a:lnTo>
                    <a:pt x="12470" y="10687"/>
                  </a:lnTo>
                  <a:lnTo>
                    <a:pt x="12471" y="10719"/>
                  </a:lnTo>
                  <a:lnTo>
                    <a:pt x="12474" y="10752"/>
                  </a:lnTo>
                  <a:lnTo>
                    <a:pt x="12478" y="10784"/>
                  </a:lnTo>
                  <a:lnTo>
                    <a:pt x="12483" y="10816"/>
                  </a:lnTo>
                  <a:lnTo>
                    <a:pt x="12488" y="10848"/>
                  </a:lnTo>
                  <a:lnTo>
                    <a:pt x="12495" y="10879"/>
                  </a:lnTo>
                  <a:lnTo>
                    <a:pt x="12503" y="10911"/>
                  </a:lnTo>
                  <a:lnTo>
                    <a:pt x="12512" y="10942"/>
                  </a:lnTo>
                  <a:lnTo>
                    <a:pt x="12522" y="10972"/>
                  </a:lnTo>
                  <a:lnTo>
                    <a:pt x="12532" y="11003"/>
                  </a:lnTo>
                  <a:lnTo>
                    <a:pt x="12544" y="11034"/>
                  </a:lnTo>
                  <a:lnTo>
                    <a:pt x="12557" y="11064"/>
                  </a:lnTo>
                  <a:lnTo>
                    <a:pt x="12571" y="11093"/>
                  </a:lnTo>
                  <a:lnTo>
                    <a:pt x="12586" y="11123"/>
                  </a:lnTo>
                  <a:lnTo>
                    <a:pt x="12602" y="11151"/>
                  </a:lnTo>
                  <a:lnTo>
                    <a:pt x="12619" y="11180"/>
                  </a:lnTo>
                  <a:lnTo>
                    <a:pt x="12638" y="11207"/>
                  </a:lnTo>
                  <a:lnTo>
                    <a:pt x="13511" y="12514"/>
                  </a:lnTo>
                  <a:lnTo>
                    <a:pt x="12543" y="13480"/>
                  </a:lnTo>
                  <a:lnTo>
                    <a:pt x="11233" y="12608"/>
                  </a:lnTo>
                  <a:lnTo>
                    <a:pt x="11202" y="12588"/>
                  </a:lnTo>
                  <a:lnTo>
                    <a:pt x="11169" y="12569"/>
                  </a:lnTo>
                  <a:lnTo>
                    <a:pt x="11137" y="12551"/>
                  </a:lnTo>
                  <a:lnTo>
                    <a:pt x="11103" y="12535"/>
                  </a:lnTo>
                  <a:lnTo>
                    <a:pt x="11069" y="12520"/>
                  </a:lnTo>
                  <a:lnTo>
                    <a:pt x="11035" y="12506"/>
                  </a:lnTo>
                  <a:lnTo>
                    <a:pt x="11000" y="12494"/>
                  </a:lnTo>
                  <a:lnTo>
                    <a:pt x="10965" y="12483"/>
                  </a:lnTo>
                  <a:lnTo>
                    <a:pt x="10930" y="12473"/>
                  </a:lnTo>
                  <a:lnTo>
                    <a:pt x="10894" y="12464"/>
                  </a:lnTo>
                  <a:lnTo>
                    <a:pt x="10858" y="12457"/>
                  </a:lnTo>
                  <a:lnTo>
                    <a:pt x="10822" y="12451"/>
                  </a:lnTo>
                  <a:lnTo>
                    <a:pt x="10786" y="12446"/>
                  </a:lnTo>
                  <a:lnTo>
                    <a:pt x="10748" y="12443"/>
                  </a:lnTo>
                  <a:lnTo>
                    <a:pt x="10712" y="12441"/>
                  </a:lnTo>
                  <a:lnTo>
                    <a:pt x="10676" y="12440"/>
                  </a:lnTo>
                  <a:lnTo>
                    <a:pt x="10648" y="12441"/>
                  </a:lnTo>
                  <a:lnTo>
                    <a:pt x="10620" y="12442"/>
                  </a:lnTo>
                  <a:lnTo>
                    <a:pt x="10592" y="12444"/>
                  </a:lnTo>
                  <a:lnTo>
                    <a:pt x="10563" y="12446"/>
                  </a:lnTo>
                  <a:lnTo>
                    <a:pt x="10536" y="12450"/>
                  </a:lnTo>
                  <a:lnTo>
                    <a:pt x="10508" y="12454"/>
                  </a:lnTo>
                  <a:lnTo>
                    <a:pt x="10480" y="12459"/>
                  </a:lnTo>
                  <a:lnTo>
                    <a:pt x="10453" y="12465"/>
                  </a:lnTo>
                  <a:lnTo>
                    <a:pt x="10425" y="12472"/>
                  </a:lnTo>
                  <a:lnTo>
                    <a:pt x="10397" y="12479"/>
                  </a:lnTo>
                  <a:lnTo>
                    <a:pt x="10370" y="12488"/>
                  </a:lnTo>
                  <a:lnTo>
                    <a:pt x="10343" y="12497"/>
                  </a:lnTo>
                  <a:lnTo>
                    <a:pt x="10317" y="12506"/>
                  </a:lnTo>
                  <a:lnTo>
                    <a:pt x="10290" y="12517"/>
                  </a:lnTo>
                  <a:lnTo>
                    <a:pt x="10264" y="12528"/>
                  </a:lnTo>
                  <a:lnTo>
                    <a:pt x="10237" y="12540"/>
                  </a:lnTo>
                  <a:lnTo>
                    <a:pt x="10172" y="12571"/>
                  </a:lnTo>
                  <a:lnTo>
                    <a:pt x="10106" y="12602"/>
                  </a:lnTo>
                  <a:lnTo>
                    <a:pt x="10038" y="12631"/>
                  </a:lnTo>
                  <a:lnTo>
                    <a:pt x="9971" y="12661"/>
                  </a:lnTo>
                  <a:lnTo>
                    <a:pt x="9903" y="12688"/>
                  </a:lnTo>
                  <a:lnTo>
                    <a:pt x="9835" y="12715"/>
                  </a:lnTo>
                  <a:lnTo>
                    <a:pt x="9766" y="12740"/>
                  </a:lnTo>
                  <a:lnTo>
                    <a:pt x="9696" y="12765"/>
                  </a:lnTo>
                  <a:lnTo>
                    <a:pt x="9665" y="12777"/>
                  </a:lnTo>
                  <a:lnTo>
                    <a:pt x="9635" y="12789"/>
                  </a:lnTo>
                  <a:lnTo>
                    <a:pt x="9605" y="12802"/>
                  </a:lnTo>
                  <a:lnTo>
                    <a:pt x="9575" y="12816"/>
                  </a:lnTo>
                  <a:lnTo>
                    <a:pt x="9545" y="12832"/>
                  </a:lnTo>
                  <a:lnTo>
                    <a:pt x="9517" y="12848"/>
                  </a:lnTo>
                  <a:lnTo>
                    <a:pt x="9489" y="12864"/>
                  </a:lnTo>
                  <a:lnTo>
                    <a:pt x="9462" y="12882"/>
                  </a:lnTo>
                  <a:lnTo>
                    <a:pt x="9436" y="12901"/>
                  </a:lnTo>
                  <a:lnTo>
                    <a:pt x="9410" y="12920"/>
                  </a:lnTo>
                  <a:lnTo>
                    <a:pt x="9384" y="12941"/>
                  </a:lnTo>
                  <a:lnTo>
                    <a:pt x="9360" y="12962"/>
                  </a:lnTo>
                  <a:lnTo>
                    <a:pt x="9336" y="12984"/>
                  </a:lnTo>
                  <a:lnTo>
                    <a:pt x="9313" y="13007"/>
                  </a:lnTo>
                  <a:lnTo>
                    <a:pt x="9291" y="13030"/>
                  </a:lnTo>
                  <a:lnTo>
                    <a:pt x="9269" y="13054"/>
                  </a:lnTo>
                  <a:lnTo>
                    <a:pt x="9249" y="13078"/>
                  </a:lnTo>
                  <a:lnTo>
                    <a:pt x="9228" y="13103"/>
                  </a:lnTo>
                  <a:lnTo>
                    <a:pt x="9209" y="13129"/>
                  </a:lnTo>
                  <a:lnTo>
                    <a:pt x="9190" y="13156"/>
                  </a:lnTo>
                  <a:lnTo>
                    <a:pt x="9173" y="13183"/>
                  </a:lnTo>
                  <a:lnTo>
                    <a:pt x="9156" y="13211"/>
                  </a:lnTo>
                  <a:lnTo>
                    <a:pt x="9141" y="13239"/>
                  </a:lnTo>
                  <a:lnTo>
                    <a:pt x="9126" y="13268"/>
                  </a:lnTo>
                  <a:lnTo>
                    <a:pt x="9112" y="13297"/>
                  </a:lnTo>
                  <a:lnTo>
                    <a:pt x="9099" y="13327"/>
                  </a:lnTo>
                  <a:lnTo>
                    <a:pt x="9087" y="13357"/>
                  </a:lnTo>
                  <a:lnTo>
                    <a:pt x="9076" y="13388"/>
                  </a:lnTo>
                  <a:lnTo>
                    <a:pt x="9066" y="13419"/>
                  </a:lnTo>
                  <a:lnTo>
                    <a:pt x="9056" y="13451"/>
                  </a:lnTo>
                  <a:lnTo>
                    <a:pt x="9048" y="13484"/>
                  </a:lnTo>
                  <a:lnTo>
                    <a:pt x="9041" y="13516"/>
                  </a:lnTo>
                  <a:lnTo>
                    <a:pt x="8732" y="15054"/>
                  </a:lnTo>
                  <a:lnTo>
                    <a:pt x="7363" y="15054"/>
                  </a:lnTo>
                  <a:lnTo>
                    <a:pt x="7055" y="13516"/>
                  </a:lnTo>
                  <a:lnTo>
                    <a:pt x="7048" y="13484"/>
                  </a:lnTo>
                  <a:lnTo>
                    <a:pt x="7040" y="13451"/>
                  </a:lnTo>
                  <a:lnTo>
                    <a:pt x="7030" y="13419"/>
                  </a:lnTo>
                  <a:lnTo>
                    <a:pt x="7020" y="13388"/>
                  </a:lnTo>
                  <a:lnTo>
                    <a:pt x="7009" y="13357"/>
                  </a:lnTo>
                  <a:lnTo>
                    <a:pt x="6997" y="13327"/>
                  </a:lnTo>
                  <a:lnTo>
                    <a:pt x="6984" y="13297"/>
                  </a:lnTo>
                  <a:lnTo>
                    <a:pt x="6970" y="13268"/>
                  </a:lnTo>
                  <a:lnTo>
                    <a:pt x="6955" y="13239"/>
                  </a:lnTo>
                  <a:lnTo>
                    <a:pt x="6940" y="13211"/>
                  </a:lnTo>
                  <a:lnTo>
                    <a:pt x="6923" y="13183"/>
                  </a:lnTo>
                  <a:lnTo>
                    <a:pt x="6906" y="13156"/>
                  </a:lnTo>
                  <a:lnTo>
                    <a:pt x="6887" y="13129"/>
                  </a:lnTo>
                  <a:lnTo>
                    <a:pt x="6868" y="13103"/>
                  </a:lnTo>
                  <a:lnTo>
                    <a:pt x="6847" y="13078"/>
                  </a:lnTo>
                  <a:lnTo>
                    <a:pt x="6827" y="13054"/>
                  </a:lnTo>
                  <a:lnTo>
                    <a:pt x="6805" y="13030"/>
                  </a:lnTo>
                  <a:lnTo>
                    <a:pt x="6783" y="13007"/>
                  </a:lnTo>
                  <a:lnTo>
                    <a:pt x="6760" y="12984"/>
                  </a:lnTo>
                  <a:lnTo>
                    <a:pt x="6736" y="12962"/>
                  </a:lnTo>
                  <a:lnTo>
                    <a:pt x="6712" y="12941"/>
                  </a:lnTo>
                  <a:lnTo>
                    <a:pt x="6686" y="12920"/>
                  </a:lnTo>
                  <a:lnTo>
                    <a:pt x="6660" y="12901"/>
                  </a:lnTo>
                  <a:lnTo>
                    <a:pt x="6634" y="12882"/>
                  </a:lnTo>
                  <a:lnTo>
                    <a:pt x="6607" y="12864"/>
                  </a:lnTo>
                  <a:lnTo>
                    <a:pt x="6579" y="12848"/>
                  </a:lnTo>
                  <a:lnTo>
                    <a:pt x="6551" y="12832"/>
                  </a:lnTo>
                  <a:lnTo>
                    <a:pt x="6521" y="12816"/>
                  </a:lnTo>
                  <a:lnTo>
                    <a:pt x="6491" y="12802"/>
                  </a:lnTo>
                  <a:lnTo>
                    <a:pt x="6461" y="12789"/>
                  </a:lnTo>
                  <a:lnTo>
                    <a:pt x="6431" y="12777"/>
                  </a:lnTo>
                  <a:lnTo>
                    <a:pt x="6400" y="12765"/>
                  </a:lnTo>
                  <a:lnTo>
                    <a:pt x="6330" y="12740"/>
                  </a:lnTo>
                  <a:lnTo>
                    <a:pt x="6261" y="12715"/>
                  </a:lnTo>
                  <a:lnTo>
                    <a:pt x="6193" y="12688"/>
                  </a:lnTo>
                  <a:lnTo>
                    <a:pt x="6125" y="12661"/>
                  </a:lnTo>
                  <a:lnTo>
                    <a:pt x="6058" y="12632"/>
                  </a:lnTo>
                  <a:lnTo>
                    <a:pt x="5990" y="12602"/>
                  </a:lnTo>
                  <a:lnTo>
                    <a:pt x="5924" y="12572"/>
                  </a:lnTo>
                  <a:lnTo>
                    <a:pt x="5859" y="12541"/>
                  </a:lnTo>
                  <a:lnTo>
                    <a:pt x="5832" y="12529"/>
                  </a:lnTo>
                  <a:lnTo>
                    <a:pt x="5806" y="12517"/>
                  </a:lnTo>
                  <a:lnTo>
                    <a:pt x="5779" y="12507"/>
                  </a:lnTo>
                  <a:lnTo>
                    <a:pt x="5752" y="12497"/>
                  </a:lnTo>
                  <a:lnTo>
                    <a:pt x="5725" y="12488"/>
                  </a:lnTo>
                  <a:lnTo>
                    <a:pt x="5698" y="12479"/>
                  </a:lnTo>
                  <a:lnTo>
                    <a:pt x="5670" y="12472"/>
                  </a:lnTo>
                  <a:lnTo>
                    <a:pt x="5643" y="12465"/>
                  </a:lnTo>
                  <a:lnTo>
                    <a:pt x="5615" y="12459"/>
                  </a:lnTo>
                  <a:lnTo>
                    <a:pt x="5588" y="12454"/>
                  </a:lnTo>
                  <a:lnTo>
                    <a:pt x="5560" y="12450"/>
                  </a:lnTo>
                  <a:lnTo>
                    <a:pt x="5533" y="12446"/>
                  </a:lnTo>
                  <a:lnTo>
                    <a:pt x="5504" y="12444"/>
                  </a:lnTo>
                  <a:lnTo>
                    <a:pt x="5476" y="12442"/>
                  </a:lnTo>
                  <a:lnTo>
                    <a:pt x="5448" y="12441"/>
                  </a:lnTo>
                  <a:lnTo>
                    <a:pt x="5420" y="12440"/>
                  </a:lnTo>
                  <a:lnTo>
                    <a:pt x="5384" y="12441"/>
                  </a:lnTo>
                  <a:lnTo>
                    <a:pt x="5347" y="12443"/>
                  </a:lnTo>
                  <a:lnTo>
                    <a:pt x="5310" y="12446"/>
                  </a:lnTo>
                  <a:lnTo>
                    <a:pt x="5274" y="12451"/>
                  </a:lnTo>
                  <a:lnTo>
                    <a:pt x="5238" y="12457"/>
                  </a:lnTo>
                  <a:lnTo>
                    <a:pt x="5202" y="12464"/>
                  </a:lnTo>
                  <a:lnTo>
                    <a:pt x="5166" y="12473"/>
                  </a:lnTo>
                  <a:lnTo>
                    <a:pt x="5130" y="12483"/>
                  </a:lnTo>
                  <a:lnTo>
                    <a:pt x="5096" y="12494"/>
                  </a:lnTo>
                  <a:lnTo>
                    <a:pt x="5061" y="12506"/>
                  </a:lnTo>
                  <a:lnTo>
                    <a:pt x="5027" y="12520"/>
                  </a:lnTo>
                  <a:lnTo>
                    <a:pt x="4992" y="12535"/>
                  </a:lnTo>
                  <a:lnTo>
                    <a:pt x="4959" y="12551"/>
                  </a:lnTo>
                  <a:lnTo>
                    <a:pt x="4926" y="12569"/>
                  </a:lnTo>
                  <a:lnTo>
                    <a:pt x="4894" y="12588"/>
                  </a:lnTo>
                  <a:lnTo>
                    <a:pt x="4862" y="12608"/>
                  </a:lnTo>
                  <a:lnTo>
                    <a:pt x="3552" y="13480"/>
                  </a:lnTo>
                  <a:lnTo>
                    <a:pt x="2584" y="12514"/>
                  </a:lnTo>
                  <a:lnTo>
                    <a:pt x="3457" y="11207"/>
                  </a:lnTo>
                  <a:lnTo>
                    <a:pt x="3476" y="11180"/>
                  </a:lnTo>
                  <a:lnTo>
                    <a:pt x="3493" y="11151"/>
                  </a:lnTo>
                  <a:lnTo>
                    <a:pt x="3509" y="11123"/>
                  </a:lnTo>
                  <a:lnTo>
                    <a:pt x="3524" y="11093"/>
                  </a:lnTo>
                  <a:lnTo>
                    <a:pt x="3537" y="11064"/>
                  </a:lnTo>
                  <a:lnTo>
                    <a:pt x="3550" y="11034"/>
                  </a:lnTo>
                  <a:lnTo>
                    <a:pt x="3562" y="11003"/>
                  </a:lnTo>
                  <a:lnTo>
                    <a:pt x="3573" y="10972"/>
                  </a:lnTo>
                  <a:lnTo>
                    <a:pt x="3583" y="10942"/>
                  </a:lnTo>
                  <a:lnTo>
                    <a:pt x="3592" y="10911"/>
                  </a:lnTo>
                  <a:lnTo>
                    <a:pt x="3600" y="10879"/>
                  </a:lnTo>
                  <a:lnTo>
                    <a:pt x="3606" y="10848"/>
                  </a:lnTo>
                  <a:lnTo>
                    <a:pt x="3612" y="10816"/>
                  </a:lnTo>
                  <a:lnTo>
                    <a:pt x="3617" y="10784"/>
                  </a:lnTo>
                  <a:lnTo>
                    <a:pt x="3621" y="10753"/>
                  </a:lnTo>
                  <a:lnTo>
                    <a:pt x="3624" y="10720"/>
                  </a:lnTo>
                  <a:lnTo>
                    <a:pt x="3625" y="10688"/>
                  </a:lnTo>
                  <a:lnTo>
                    <a:pt x="3626" y="10655"/>
                  </a:lnTo>
                  <a:lnTo>
                    <a:pt x="3626" y="10623"/>
                  </a:lnTo>
                  <a:lnTo>
                    <a:pt x="3624" y="10591"/>
                  </a:lnTo>
                  <a:lnTo>
                    <a:pt x="3622" y="10559"/>
                  </a:lnTo>
                  <a:lnTo>
                    <a:pt x="3618" y="10527"/>
                  </a:lnTo>
                  <a:lnTo>
                    <a:pt x="3614" y="10495"/>
                  </a:lnTo>
                  <a:lnTo>
                    <a:pt x="3608" y="10462"/>
                  </a:lnTo>
                  <a:lnTo>
                    <a:pt x="3602" y="10431"/>
                  </a:lnTo>
                  <a:lnTo>
                    <a:pt x="3594" y="10399"/>
                  </a:lnTo>
                  <a:lnTo>
                    <a:pt x="3585" y="10368"/>
                  </a:lnTo>
                  <a:lnTo>
                    <a:pt x="3576" y="10337"/>
                  </a:lnTo>
                  <a:lnTo>
                    <a:pt x="3565" y="10306"/>
                  </a:lnTo>
                  <a:lnTo>
                    <a:pt x="3553" y="10275"/>
                  </a:lnTo>
                  <a:lnTo>
                    <a:pt x="3540" y="10245"/>
                  </a:lnTo>
                  <a:lnTo>
                    <a:pt x="3526" y="10215"/>
                  </a:lnTo>
                  <a:lnTo>
                    <a:pt x="3495" y="10148"/>
                  </a:lnTo>
                  <a:lnTo>
                    <a:pt x="3464" y="10082"/>
                  </a:lnTo>
                  <a:lnTo>
                    <a:pt x="3435" y="10016"/>
                  </a:lnTo>
                  <a:lnTo>
                    <a:pt x="3406" y="9949"/>
                  </a:lnTo>
                  <a:lnTo>
                    <a:pt x="3378" y="9881"/>
                  </a:lnTo>
                  <a:lnTo>
                    <a:pt x="3352" y="9813"/>
                  </a:lnTo>
                  <a:lnTo>
                    <a:pt x="3326" y="9744"/>
                  </a:lnTo>
                  <a:lnTo>
                    <a:pt x="3300" y="9675"/>
                  </a:lnTo>
                  <a:lnTo>
                    <a:pt x="3289" y="9643"/>
                  </a:lnTo>
                  <a:lnTo>
                    <a:pt x="3277" y="9612"/>
                  </a:lnTo>
                  <a:lnTo>
                    <a:pt x="3263" y="9582"/>
                  </a:lnTo>
                  <a:lnTo>
                    <a:pt x="3249" y="9553"/>
                  </a:lnTo>
                  <a:lnTo>
                    <a:pt x="3234" y="9524"/>
                  </a:lnTo>
                  <a:lnTo>
                    <a:pt x="3218" y="9496"/>
                  </a:lnTo>
                  <a:lnTo>
                    <a:pt x="3201" y="9468"/>
                  </a:lnTo>
                  <a:lnTo>
                    <a:pt x="3183" y="9441"/>
                  </a:lnTo>
                  <a:lnTo>
                    <a:pt x="3165" y="9414"/>
                  </a:lnTo>
                  <a:lnTo>
                    <a:pt x="3145" y="9388"/>
                  </a:lnTo>
                  <a:lnTo>
                    <a:pt x="3124" y="9362"/>
                  </a:lnTo>
                  <a:lnTo>
                    <a:pt x="3103" y="9338"/>
                  </a:lnTo>
                  <a:lnTo>
                    <a:pt x="3081" y="9314"/>
                  </a:lnTo>
                  <a:lnTo>
                    <a:pt x="3059" y="9291"/>
                  </a:lnTo>
                  <a:lnTo>
                    <a:pt x="3036" y="9269"/>
                  </a:lnTo>
                  <a:lnTo>
                    <a:pt x="3012" y="9248"/>
                  </a:lnTo>
                  <a:lnTo>
                    <a:pt x="2987" y="9227"/>
                  </a:lnTo>
                  <a:lnTo>
                    <a:pt x="2961" y="9207"/>
                  </a:lnTo>
                  <a:lnTo>
                    <a:pt x="2935" y="9188"/>
                  </a:lnTo>
                  <a:lnTo>
                    <a:pt x="2909" y="9170"/>
                  </a:lnTo>
                  <a:lnTo>
                    <a:pt x="2882" y="9152"/>
                  </a:lnTo>
                  <a:lnTo>
                    <a:pt x="2854" y="9136"/>
                  </a:lnTo>
                  <a:lnTo>
                    <a:pt x="2826" y="9120"/>
                  </a:lnTo>
                  <a:lnTo>
                    <a:pt x="2797" y="9104"/>
                  </a:lnTo>
                  <a:lnTo>
                    <a:pt x="2767" y="9090"/>
                  </a:lnTo>
                  <a:lnTo>
                    <a:pt x="2737" y="9077"/>
                  </a:lnTo>
                  <a:lnTo>
                    <a:pt x="2707" y="9065"/>
                  </a:lnTo>
                  <a:lnTo>
                    <a:pt x="2676" y="9054"/>
                  </a:lnTo>
                  <a:lnTo>
                    <a:pt x="2645" y="9044"/>
                  </a:lnTo>
                  <a:lnTo>
                    <a:pt x="2613" y="9035"/>
                  </a:lnTo>
                  <a:lnTo>
                    <a:pt x="2581" y="9027"/>
                  </a:lnTo>
                  <a:lnTo>
                    <a:pt x="2548" y="9020"/>
                  </a:lnTo>
                  <a:lnTo>
                    <a:pt x="1006" y="8712"/>
                  </a:lnTo>
                  <a:lnTo>
                    <a:pt x="1006" y="7347"/>
                  </a:lnTo>
                  <a:lnTo>
                    <a:pt x="2548" y="7039"/>
                  </a:lnTo>
                  <a:lnTo>
                    <a:pt x="2581" y="7032"/>
                  </a:lnTo>
                  <a:lnTo>
                    <a:pt x="2613" y="7024"/>
                  </a:lnTo>
                  <a:lnTo>
                    <a:pt x="2645" y="7015"/>
                  </a:lnTo>
                  <a:lnTo>
                    <a:pt x="2676" y="7005"/>
                  </a:lnTo>
                  <a:lnTo>
                    <a:pt x="2707" y="6994"/>
                  </a:lnTo>
                  <a:lnTo>
                    <a:pt x="2737" y="6982"/>
                  </a:lnTo>
                  <a:lnTo>
                    <a:pt x="2767" y="6969"/>
                  </a:lnTo>
                  <a:lnTo>
                    <a:pt x="2797" y="6955"/>
                  </a:lnTo>
                  <a:lnTo>
                    <a:pt x="2826" y="6939"/>
                  </a:lnTo>
                  <a:lnTo>
                    <a:pt x="2854" y="6923"/>
                  </a:lnTo>
                  <a:lnTo>
                    <a:pt x="2882" y="6907"/>
                  </a:lnTo>
                  <a:lnTo>
                    <a:pt x="2909" y="6889"/>
                  </a:lnTo>
                  <a:lnTo>
                    <a:pt x="2935" y="6871"/>
                  </a:lnTo>
                  <a:lnTo>
                    <a:pt x="2961" y="6852"/>
                  </a:lnTo>
                  <a:lnTo>
                    <a:pt x="2987" y="6832"/>
                  </a:lnTo>
                  <a:lnTo>
                    <a:pt x="3012" y="6812"/>
                  </a:lnTo>
                  <a:lnTo>
                    <a:pt x="3036" y="6790"/>
                  </a:lnTo>
                  <a:lnTo>
                    <a:pt x="3059" y="6768"/>
                  </a:lnTo>
                  <a:lnTo>
                    <a:pt x="3081" y="6745"/>
                  </a:lnTo>
                  <a:lnTo>
                    <a:pt x="3103" y="6721"/>
                  </a:lnTo>
                  <a:lnTo>
                    <a:pt x="3124" y="6697"/>
                  </a:lnTo>
                  <a:lnTo>
                    <a:pt x="3145" y="6672"/>
                  </a:lnTo>
                  <a:lnTo>
                    <a:pt x="3165" y="6645"/>
                  </a:lnTo>
                  <a:lnTo>
                    <a:pt x="3183" y="6618"/>
                  </a:lnTo>
                  <a:lnTo>
                    <a:pt x="3201" y="6591"/>
                  </a:lnTo>
                  <a:lnTo>
                    <a:pt x="3218" y="6564"/>
                  </a:lnTo>
                  <a:lnTo>
                    <a:pt x="3234" y="6535"/>
                  </a:lnTo>
                  <a:lnTo>
                    <a:pt x="3249" y="6506"/>
                  </a:lnTo>
                  <a:lnTo>
                    <a:pt x="3263" y="6477"/>
                  </a:lnTo>
                  <a:lnTo>
                    <a:pt x="3277" y="6447"/>
                  </a:lnTo>
                  <a:lnTo>
                    <a:pt x="3289" y="6416"/>
                  </a:lnTo>
                  <a:lnTo>
                    <a:pt x="3300" y="6384"/>
                  </a:lnTo>
                  <a:lnTo>
                    <a:pt x="3326" y="6315"/>
                  </a:lnTo>
                  <a:lnTo>
                    <a:pt x="3351" y="6247"/>
                  </a:lnTo>
                  <a:lnTo>
                    <a:pt x="3378" y="6179"/>
                  </a:lnTo>
                  <a:lnTo>
                    <a:pt x="3406" y="6110"/>
                  </a:lnTo>
                  <a:lnTo>
                    <a:pt x="3434" y="6043"/>
                  </a:lnTo>
                  <a:lnTo>
                    <a:pt x="3463" y="5977"/>
                  </a:lnTo>
                  <a:lnTo>
                    <a:pt x="3495" y="5911"/>
                  </a:lnTo>
                  <a:lnTo>
                    <a:pt x="3526" y="5845"/>
                  </a:lnTo>
                  <a:lnTo>
                    <a:pt x="3540" y="5815"/>
                  </a:lnTo>
                  <a:lnTo>
                    <a:pt x="3553" y="5784"/>
                  </a:lnTo>
                  <a:lnTo>
                    <a:pt x="3565" y="5754"/>
                  </a:lnTo>
                  <a:lnTo>
                    <a:pt x="3575" y="5723"/>
                  </a:lnTo>
                  <a:lnTo>
                    <a:pt x="3585" y="5692"/>
                  </a:lnTo>
                  <a:lnTo>
                    <a:pt x="3594" y="5660"/>
                  </a:lnTo>
                  <a:lnTo>
                    <a:pt x="3602" y="5629"/>
                  </a:lnTo>
                  <a:lnTo>
                    <a:pt x="3608" y="5597"/>
                  </a:lnTo>
                  <a:lnTo>
                    <a:pt x="3614" y="5564"/>
                  </a:lnTo>
                  <a:lnTo>
                    <a:pt x="3618" y="5532"/>
                  </a:lnTo>
                  <a:lnTo>
                    <a:pt x="3622" y="5500"/>
                  </a:lnTo>
                  <a:lnTo>
                    <a:pt x="3624" y="5468"/>
                  </a:lnTo>
                  <a:lnTo>
                    <a:pt x="3626" y="5436"/>
                  </a:lnTo>
                  <a:lnTo>
                    <a:pt x="3626" y="5403"/>
                  </a:lnTo>
                  <a:lnTo>
                    <a:pt x="3625" y="5371"/>
                  </a:lnTo>
                  <a:lnTo>
                    <a:pt x="3624" y="5339"/>
                  </a:lnTo>
                  <a:lnTo>
                    <a:pt x="3621" y="5306"/>
                  </a:lnTo>
                  <a:lnTo>
                    <a:pt x="3617" y="5274"/>
                  </a:lnTo>
                  <a:lnTo>
                    <a:pt x="3613" y="5243"/>
                  </a:lnTo>
                  <a:lnTo>
                    <a:pt x="3607" y="5211"/>
                  </a:lnTo>
                  <a:lnTo>
                    <a:pt x="3600" y="5179"/>
                  </a:lnTo>
                  <a:lnTo>
                    <a:pt x="3592" y="5148"/>
                  </a:lnTo>
                  <a:lnTo>
                    <a:pt x="3583" y="5117"/>
                  </a:lnTo>
                  <a:lnTo>
                    <a:pt x="3573" y="5086"/>
                  </a:lnTo>
                  <a:lnTo>
                    <a:pt x="3562" y="5056"/>
                  </a:lnTo>
                  <a:lnTo>
                    <a:pt x="3551" y="5024"/>
                  </a:lnTo>
                  <a:lnTo>
                    <a:pt x="3538" y="4995"/>
                  </a:lnTo>
                  <a:lnTo>
                    <a:pt x="3524" y="4965"/>
                  </a:lnTo>
                  <a:lnTo>
                    <a:pt x="3509" y="4936"/>
                  </a:lnTo>
                  <a:lnTo>
                    <a:pt x="3493" y="4907"/>
                  </a:lnTo>
                  <a:lnTo>
                    <a:pt x="3476" y="4879"/>
                  </a:lnTo>
                  <a:lnTo>
                    <a:pt x="3457" y="4851"/>
                  </a:lnTo>
                  <a:lnTo>
                    <a:pt x="2584" y="3544"/>
                  </a:lnTo>
                  <a:lnTo>
                    <a:pt x="3552" y="2578"/>
                  </a:lnTo>
                  <a:lnTo>
                    <a:pt x="4862" y="3450"/>
                  </a:lnTo>
                  <a:lnTo>
                    <a:pt x="4894" y="3470"/>
                  </a:lnTo>
                  <a:lnTo>
                    <a:pt x="4926" y="3489"/>
                  </a:lnTo>
                  <a:lnTo>
                    <a:pt x="4959" y="3507"/>
                  </a:lnTo>
                  <a:lnTo>
                    <a:pt x="4992" y="3523"/>
                  </a:lnTo>
                  <a:lnTo>
                    <a:pt x="5027" y="3538"/>
                  </a:lnTo>
                  <a:lnTo>
                    <a:pt x="5061" y="3552"/>
                  </a:lnTo>
                  <a:lnTo>
                    <a:pt x="5096" y="3564"/>
                  </a:lnTo>
                  <a:lnTo>
                    <a:pt x="5130" y="3576"/>
                  </a:lnTo>
                  <a:lnTo>
                    <a:pt x="5166" y="3586"/>
                  </a:lnTo>
                  <a:lnTo>
                    <a:pt x="5202" y="3594"/>
                  </a:lnTo>
                  <a:lnTo>
                    <a:pt x="5238" y="3601"/>
                  </a:lnTo>
                  <a:lnTo>
                    <a:pt x="5274" y="3607"/>
                  </a:lnTo>
                  <a:lnTo>
                    <a:pt x="5310" y="3612"/>
                  </a:lnTo>
                  <a:lnTo>
                    <a:pt x="5347" y="3615"/>
                  </a:lnTo>
                  <a:lnTo>
                    <a:pt x="5384" y="3617"/>
                  </a:lnTo>
                  <a:lnTo>
                    <a:pt x="5420" y="3618"/>
                  </a:lnTo>
                  <a:lnTo>
                    <a:pt x="5448" y="3617"/>
                  </a:lnTo>
                  <a:lnTo>
                    <a:pt x="5476" y="3616"/>
                  </a:lnTo>
                  <a:lnTo>
                    <a:pt x="5504" y="3614"/>
                  </a:lnTo>
                  <a:lnTo>
                    <a:pt x="5532" y="3612"/>
                  </a:lnTo>
                  <a:lnTo>
                    <a:pt x="5560" y="3608"/>
                  </a:lnTo>
                  <a:lnTo>
                    <a:pt x="5588" y="3604"/>
                  </a:lnTo>
                  <a:lnTo>
                    <a:pt x="5615" y="3599"/>
                  </a:lnTo>
                  <a:lnTo>
                    <a:pt x="5643" y="3593"/>
                  </a:lnTo>
                  <a:lnTo>
                    <a:pt x="5670" y="3586"/>
                  </a:lnTo>
                  <a:lnTo>
                    <a:pt x="5698" y="3579"/>
                  </a:lnTo>
                  <a:lnTo>
                    <a:pt x="5725" y="3571"/>
                  </a:lnTo>
                  <a:lnTo>
                    <a:pt x="5752" y="3562"/>
                  </a:lnTo>
                  <a:lnTo>
                    <a:pt x="5779" y="3552"/>
                  </a:lnTo>
                  <a:lnTo>
                    <a:pt x="5805" y="3542"/>
                  </a:lnTo>
                  <a:lnTo>
                    <a:pt x="5832" y="3531"/>
                  </a:lnTo>
                  <a:lnTo>
                    <a:pt x="5859" y="3518"/>
                  </a:lnTo>
                  <a:lnTo>
                    <a:pt x="5924" y="3487"/>
                  </a:lnTo>
                  <a:lnTo>
                    <a:pt x="5990" y="3457"/>
                  </a:lnTo>
                  <a:lnTo>
                    <a:pt x="6057" y="3428"/>
                  </a:lnTo>
                  <a:lnTo>
                    <a:pt x="6124" y="3398"/>
                  </a:lnTo>
                  <a:lnTo>
                    <a:pt x="6192" y="3370"/>
                  </a:lnTo>
                  <a:lnTo>
                    <a:pt x="6260" y="3344"/>
                  </a:lnTo>
                  <a:lnTo>
                    <a:pt x="6329" y="3318"/>
                  </a:lnTo>
                  <a:lnTo>
                    <a:pt x="6399" y="3293"/>
                  </a:lnTo>
                  <a:lnTo>
                    <a:pt x="6430" y="3282"/>
                  </a:lnTo>
                  <a:lnTo>
                    <a:pt x="6461" y="3270"/>
                  </a:lnTo>
                  <a:lnTo>
                    <a:pt x="6491" y="3256"/>
                  </a:lnTo>
                  <a:lnTo>
                    <a:pt x="6520" y="3242"/>
                  </a:lnTo>
                  <a:lnTo>
                    <a:pt x="6550" y="3227"/>
                  </a:lnTo>
                  <a:lnTo>
                    <a:pt x="6578" y="3211"/>
                  </a:lnTo>
                  <a:lnTo>
                    <a:pt x="6606" y="3194"/>
                  </a:lnTo>
                  <a:lnTo>
                    <a:pt x="6633" y="3176"/>
                  </a:lnTo>
                  <a:lnTo>
                    <a:pt x="6660" y="3158"/>
                  </a:lnTo>
                  <a:lnTo>
                    <a:pt x="6686" y="3138"/>
                  </a:lnTo>
                  <a:lnTo>
                    <a:pt x="6712" y="3117"/>
                  </a:lnTo>
                  <a:lnTo>
                    <a:pt x="6736" y="3096"/>
                  </a:lnTo>
                  <a:lnTo>
                    <a:pt x="6760" y="3074"/>
                  </a:lnTo>
                  <a:lnTo>
                    <a:pt x="6783" y="3052"/>
                  </a:lnTo>
                  <a:lnTo>
                    <a:pt x="6805" y="3029"/>
                  </a:lnTo>
                  <a:lnTo>
                    <a:pt x="6827" y="3005"/>
                  </a:lnTo>
                  <a:lnTo>
                    <a:pt x="6847" y="2980"/>
                  </a:lnTo>
                  <a:lnTo>
                    <a:pt x="6868" y="2955"/>
                  </a:lnTo>
                  <a:lnTo>
                    <a:pt x="6887" y="2929"/>
                  </a:lnTo>
                  <a:lnTo>
                    <a:pt x="6906" y="2903"/>
                  </a:lnTo>
                  <a:lnTo>
                    <a:pt x="6923" y="2876"/>
                  </a:lnTo>
                  <a:lnTo>
                    <a:pt x="6940" y="2847"/>
                  </a:lnTo>
                  <a:lnTo>
                    <a:pt x="6955" y="2819"/>
                  </a:lnTo>
                  <a:lnTo>
                    <a:pt x="6970" y="2790"/>
                  </a:lnTo>
                  <a:lnTo>
                    <a:pt x="6984" y="2761"/>
                  </a:lnTo>
                  <a:lnTo>
                    <a:pt x="6997" y="2731"/>
                  </a:lnTo>
                  <a:lnTo>
                    <a:pt x="7009" y="2701"/>
                  </a:lnTo>
                  <a:lnTo>
                    <a:pt x="7020" y="2670"/>
                  </a:lnTo>
                  <a:lnTo>
                    <a:pt x="7030" y="2639"/>
                  </a:lnTo>
                  <a:lnTo>
                    <a:pt x="7040" y="2608"/>
                  </a:lnTo>
                  <a:lnTo>
                    <a:pt x="7048" y="2575"/>
                  </a:lnTo>
                  <a:lnTo>
                    <a:pt x="7055" y="2542"/>
                  </a:lnTo>
                  <a:lnTo>
                    <a:pt x="7363" y="1004"/>
                  </a:lnTo>
                  <a:lnTo>
                    <a:pt x="8732" y="1004"/>
                  </a:lnTo>
                  <a:lnTo>
                    <a:pt x="9040" y="2542"/>
                  </a:lnTo>
                  <a:lnTo>
                    <a:pt x="9047" y="2575"/>
                  </a:lnTo>
                  <a:lnTo>
                    <a:pt x="9055" y="2608"/>
                  </a:lnTo>
                  <a:lnTo>
                    <a:pt x="9065" y="2639"/>
                  </a:lnTo>
                  <a:lnTo>
                    <a:pt x="9075" y="2670"/>
                  </a:lnTo>
                  <a:lnTo>
                    <a:pt x="9086" y="2701"/>
                  </a:lnTo>
                  <a:lnTo>
                    <a:pt x="9098" y="2731"/>
                  </a:lnTo>
                  <a:lnTo>
                    <a:pt x="9111" y="2761"/>
                  </a:lnTo>
                  <a:lnTo>
                    <a:pt x="9125" y="2790"/>
                  </a:lnTo>
                  <a:lnTo>
                    <a:pt x="9140" y="2819"/>
                  </a:lnTo>
                  <a:lnTo>
                    <a:pt x="9155" y="2847"/>
                  </a:lnTo>
                  <a:lnTo>
                    <a:pt x="9172" y="2876"/>
                  </a:lnTo>
                  <a:lnTo>
                    <a:pt x="9189" y="2903"/>
                  </a:lnTo>
                  <a:lnTo>
                    <a:pt x="9208" y="2929"/>
                  </a:lnTo>
                  <a:lnTo>
                    <a:pt x="9227" y="2955"/>
                  </a:lnTo>
                  <a:lnTo>
                    <a:pt x="9248" y="2980"/>
                  </a:lnTo>
                  <a:lnTo>
                    <a:pt x="9268" y="3005"/>
                  </a:lnTo>
                  <a:lnTo>
                    <a:pt x="9290" y="3029"/>
                  </a:lnTo>
                  <a:lnTo>
                    <a:pt x="9312" y="3052"/>
                  </a:lnTo>
                  <a:lnTo>
                    <a:pt x="9335" y="3074"/>
                  </a:lnTo>
                  <a:lnTo>
                    <a:pt x="9359" y="3096"/>
                  </a:lnTo>
                  <a:lnTo>
                    <a:pt x="9383" y="3117"/>
                  </a:lnTo>
                  <a:lnTo>
                    <a:pt x="9409" y="3138"/>
                  </a:lnTo>
                  <a:lnTo>
                    <a:pt x="9435" y="3158"/>
                  </a:lnTo>
                  <a:lnTo>
                    <a:pt x="9462" y="3176"/>
                  </a:lnTo>
                  <a:lnTo>
                    <a:pt x="9489" y="3194"/>
                  </a:lnTo>
                  <a:lnTo>
                    <a:pt x="9517" y="3211"/>
                  </a:lnTo>
                  <a:lnTo>
                    <a:pt x="9545" y="3227"/>
                  </a:lnTo>
                  <a:lnTo>
                    <a:pt x="9575" y="3242"/>
                  </a:lnTo>
                  <a:lnTo>
                    <a:pt x="9604" y="3256"/>
                  </a:lnTo>
                  <a:lnTo>
                    <a:pt x="9634" y="3270"/>
                  </a:lnTo>
                  <a:lnTo>
                    <a:pt x="9665" y="3282"/>
                  </a:lnTo>
                  <a:lnTo>
                    <a:pt x="9696" y="3293"/>
                  </a:lnTo>
                  <a:lnTo>
                    <a:pt x="9766" y="3318"/>
                  </a:lnTo>
                  <a:lnTo>
                    <a:pt x="9834" y="3344"/>
                  </a:lnTo>
                  <a:lnTo>
                    <a:pt x="9902" y="3370"/>
                  </a:lnTo>
                  <a:lnTo>
                    <a:pt x="9971" y="3398"/>
                  </a:lnTo>
                  <a:lnTo>
                    <a:pt x="10037" y="3427"/>
                  </a:lnTo>
                  <a:lnTo>
                    <a:pt x="10105" y="3456"/>
                  </a:lnTo>
                  <a:lnTo>
                    <a:pt x="10171" y="3487"/>
                  </a:lnTo>
                  <a:lnTo>
                    <a:pt x="10236" y="3518"/>
                  </a:lnTo>
                  <a:lnTo>
                    <a:pt x="10263" y="3530"/>
                  </a:lnTo>
                  <a:lnTo>
                    <a:pt x="10290" y="3541"/>
                  </a:lnTo>
                  <a:lnTo>
                    <a:pt x="10316" y="3552"/>
                  </a:lnTo>
                  <a:lnTo>
                    <a:pt x="10343" y="3562"/>
                  </a:lnTo>
                  <a:lnTo>
                    <a:pt x="10370" y="3571"/>
                  </a:lnTo>
                  <a:lnTo>
                    <a:pt x="10397" y="3579"/>
                  </a:lnTo>
                  <a:lnTo>
                    <a:pt x="10425" y="3586"/>
                  </a:lnTo>
                  <a:lnTo>
                    <a:pt x="10452" y="3593"/>
                  </a:lnTo>
                  <a:lnTo>
                    <a:pt x="10480" y="3599"/>
                  </a:lnTo>
                  <a:lnTo>
                    <a:pt x="10507" y="3604"/>
                  </a:lnTo>
                  <a:lnTo>
                    <a:pt x="10535" y="3608"/>
                  </a:lnTo>
                  <a:lnTo>
                    <a:pt x="10563" y="3612"/>
                  </a:lnTo>
                  <a:lnTo>
                    <a:pt x="10592" y="3614"/>
                  </a:lnTo>
                  <a:lnTo>
                    <a:pt x="10620" y="3616"/>
                  </a:lnTo>
                  <a:lnTo>
                    <a:pt x="10648" y="3617"/>
                  </a:lnTo>
                  <a:lnTo>
                    <a:pt x="10676" y="3618"/>
                  </a:lnTo>
                  <a:lnTo>
                    <a:pt x="10712" y="3617"/>
                  </a:lnTo>
                  <a:lnTo>
                    <a:pt x="10748" y="3615"/>
                  </a:lnTo>
                  <a:lnTo>
                    <a:pt x="10786" y="3612"/>
                  </a:lnTo>
                  <a:lnTo>
                    <a:pt x="10822" y="3607"/>
                  </a:lnTo>
                  <a:lnTo>
                    <a:pt x="10858" y="3601"/>
                  </a:lnTo>
                  <a:lnTo>
                    <a:pt x="10894" y="3594"/>
                  </a:lnTo>
                  <a:lnTo>
                    <a:pt x="10930" y="3586"/>
                  </a:lnTo>
                  <a:lnTo>
                    <a:pt x="10965" y="3576"/>
                  </a:lnTo>
                  <a:lnTo>
                    <a:pt x="11000" y="3564"/>
                  </a:lnTo>
                  <a:lnTo>
                    <a:pt x="11035" y="3552"/>
                  </a:lnTo>
                  <a:lnTo>
                    <a:pt x="11069" y="3538"/>
                  </a:lnTo>
                  <a:lnTo>
                    <a:pt x="11103" y="3523"/>
                  </a:lnTo>
                  <a:lnTo>
                    <a:pt x="11137" y="3507"/>
                  </a:lnTo>
                  <a:lnTo>
                    <a:pt x="11169" y="3489"/>
                  </a:lnTo>
                  <a:lnTo>
                    <a:pt x="11202" y="3470"/>
                  </a:lnTo>
                  <a:lnTo>
                    <a:pt x="11233" y="3450"/>
                  </a:lnTo>
                  <a:lnTo>
                    <a:pt x="12543" y="2578"/>
                  </a:lnTo>
                  <a:lnTo>
                    <a:pt x="13511" y="3544"/>
                  </a:lnTo>
                  <a:lnTo>
                    <a:pt x="12638" y="4851"/>
                  </a:lnTo>
                  <a:lnTo>
                    <a:pt x="12619" y="4879"/>
                  </a:lnTo>
                  <a:lnTo>
                    <a:pt x="12602" y="4907"/>
                  </a:lnTo>
                  <a:lnTo>
                    <a:pt x="12586" y="4936"/>
                  </a:lnTo>
                  <a:lnTo>
                    <a:pt x="12571" y="4965"/>
                  </a:lnTo>
                  <a:lnTo>
                    <a:pt x="12557" y="4995"/>
                  </a:lnTo>
                  <a:lnTo>
                    <a:pt x="12544" y="5024"/>
                  </a:lnTo>
                  <a:lnTo>
                    <a:pt x="12533" y="5056"/>
                  </a:lnTo>
                  <a:lnTo>
                    <a:pt x="12522" y="5086"/>
                  </a:lnTo>
                  <a:lnTo>
                    <a:pt x="12512" y="5117"/>
                  </a:lnTo>
                  <a:lnTo>
                    <a:pt x="12503" y="5148"/>
                  </a:lnTo>
                  <a:lnTo>
                    <a:pt x="12495" y="5179"/>
                  </a:lnTo>
                  <a:lnTo>
                    <a:pt x="12489" y="5211"/>
                  </a:lnTo>
                  <a:lnTo>
                    <a:pt x="12483" y="5242"/>
                  </a:lnTo>
                  <a:lnTo>
                    <a:pt x="12478" y="5274"/>
                  </a:lnTo>
                  <a:lnTo>
                    <a:pt x="12474" y="5306"/>
                  </a:lnTo>
                  <a:lnTo>
                    <a:pt x="12472" y="5339"/>
                  </a:lnTo>
                  <a:lnTo>
                    <a:pt x="12470" y="5371"/>
                  </a:lnTo>
                  <a:lnTo>
                    <a:pt x="12469" y="5403"/>
                  </a:lnTo>
                  <a:lnTo>
                    <a:pt x="12470" y="5435"/>
                  </a:lnTo>
                  <a:lnTo>
                    <a:pt x="12471" y="5467"/>
                  </a:lnTo>
                  <a:lnTo>
                    <a:pt x="12473" y="5500"/>
                  </a:lnTo>
                  <a:lnTo>
                    <a:pt x="12477" y="5532"/>
                  </a:lnTo>
                  <a:lnTo>
                    <a:pt x="12481" y="5563"/>
                  </a:lnTo>
                  <a:lnTo>
                    <a:pt x="12487" y="5596"/>
                  </a:lnTo>
                  <a:lnTo>
                    <a:pt x="12494" y="5628"/>
                  </a:lnTo>
                  <a:lnTo>
                    <a:pt x="12501" y="5660"/>
                  </a:lnTo>
                  <a:lnTo>
                    <a:pt x="12510" y="5691"/>
                  </a:lnTo>
                  <a:lnTo>
                    <a:pt x="12519" y="5722"/>
                  </a:lnTo>
                  <a:lnTo>
                    <a:pt x="12530" y="5753"/>
                  </a:lnTo>
                  <a:lnTo>
                    <a:pt x="12542" y="5784"/>
                  </a:lnTo>
                  <a:lnTo>
                    <a:pt x="12555" y="5814"/>
                  </a:lnTo>
                  <a:lnTo>
                    <a:pt x="12569" y="5844"/>
                  </a:lnTo>
                  <a:lnTo>
                    <a:pt x="12600" y="5910"/>
                  </a:lnTo>
                  <a:lnTo>
                    <a:pt x="12631" y="5976"/>
                  </a:lnTo>
                  <a:lnTo>
                    <a:pt x="12661" y="6043"/>
                  </a:lnTo>
                  <a:lnTo>
                    <a:pt x="12689" y="6110"/>
                  </a:lnTo>
                  <a:lnTo>
                    <a:pt x="12717" y="6178"/>
                  </a:lnTo>
                  <a:lnTo>
                    <a:pt x="12744" y="6246"/>
                  </a:lnTo>
                  <a:lnTo>
                    <a:pt x="12769" y="6315"/>
                  </a:lnTo>
                  <a:lnTo>
                    <a:pt x="12795" y="6384"/>
                  </a:lnTo>
                  <a:lnTo>
                    <a:pt x="12807" y="6416"/>
                  </a:lnTo>
                  <a:lnTo>
                    <a:pt x="12819" y="6446"/>
                  </a:lnTo>
                  <a:lnTo>
                    <a:pt x="12832" y="6476"/>
                  </a:lnTo>
                  <a:lnTo>
                    <a:pt x="12846" y="6506"/>
                  </a:lnTo>
                  <a:lnTo>
                    <a:pt x="12861" y="6535"/>
                  </a:lnTo>
                  <a:lnTo>
                    <a:pt x="12877" y="6563"/>
                  </a:lnTo>
                  <a:lnTo>
                    <a:pt x="12894" y="6591"/>
                  </a:lnTo>
                  <a:lnTo>
                    <a:pt x="12912" y="6618"/>
                  </a:lnTo>
                  <a:lnTo>
                    <a:pt x="12931" y="6644"/>
                  </a:lnTo>
                  <a:lnTo>
                    <a:pt x="12950" y="6671"/>
                  </a:lnTo>
                  <a:lnTo>
                    <a:pt x="12971" y="6696"/>
                  </a:lnTo>
                  <a:lnTo>
                    <a:pt x="12992" y="6721"/>
                  </a:lnTo>
                  <a:lnTo>
                    <a:pt x="13014" y="6744"/>
                  </a:lnTo>
                  <a:lnTo>
                    <a:pt x="13036" y="6767"/>
                  </a:lnTo>
                  <a:lnTo>
                    <a:pt x="13059" y="6790"/>
                  </a:lnTo>
                  <a:lnTo>
                    <a:pt x="13083" y="6811"/>
                  </a:lnTo>
                  <a:lnTo>
                    <a:pt x="13108" y="6832"/>
                  </a:lnTo>
                  <a:lnTo>
                    <a:pt x="13134" y="6852"/>
                  </a:lnTo>
                  <a:lnTo>
                    <a:pt x="13160" y="6871"/>
                  </a:lnTo>
                  <a:lnTo>
                    <a:pt x="13186" y="6889"/>
                  </a:lnTo>
                  <a:lnTo>
                    <a:pt x="13213" y="6907"/>
                  </a:lnTo>
                  <a:lnTo>
                    <a:pt x="13241" y="6923"/>
                  </a:lnTo>
                  <a:lnTo>
                    <a:pt x="13269" y="6939"/>
                  </a:lnTo>
                  <a:lnTo>
                    <a:pt x="13298" y="6955"/>
                  </a:lnTo>
                  <a:lnTo>
                    <a:pt x="13328" y="6968"/>
                  </a:lnTo>
                  <a:lnTo>
                    <a:pt x="13358" y="6981"/>
                  </a:lnTo>
                  <a:lnTo>
                    <a:pt x="13388" y="6993"/>
                  </a:lnTo>
                  <a:lnTo>
                    <a:pt x="13419" y="7004"/>
                  </a:lnTo>
                  <a:lnTo>
                    <a:pt x="13450" y="7014"/>
                  </a:lnTo>
                  <a:lnTo>
                    <a:pt x="13483" y="7024"/>
                  </a:lnTo>
                  <a:lnTo>
                    <a:pt x="13515" y="7032"/>
                  </a:lnTo>
                  <a:lnTo>
                    <a:pt x="13547" y="7039"/>
                  </a:lnTo>
                  <a:lnTo>
                    <a:pt x="15088" y="7347"/>
                  </a:lnTo>
                  <a:lnTo>
                    <a:pt x="15089" y="8712"/>
                  </a:lnTo>
                  <a:lnTo>
                    <a:pt x="13547" y="9020"/>
                  </a:lnTo>
                  <a:close/>
                  <a:moveTo>
                    <a:pt x="15286" y="6362"/>
                  </a:moveTo>
                  <a:lnTo>
                    <a:pt x="13745" y="6054"/>
                  </a:lnTo>
                  <a:lnTo>
                    <a:pt x="13715" y="5971"/>
                  </a:lnTo>
                  <a:lnTo>
                    <a:pt x="13684" y="5889"/>
                  </a:lnTo>
                  <a:lnTo>
                    <a:pt x="13652" y="5807"/>
                  </a:lnTo>
                  <a:lnTo>
                    <a:pt x="13618" y="5726"/>
                  </a:lnTo>
                  <a:lnTo>
                    <a:pt x="13584" y="5646"/>
                  </a:lnTo>
                  <a:lnTo>
                    <a:pt x="13548" y="5565"/>
                  </a:lnTo>
                  <a:lnTo>
                    <a:pt x="13512" y="5486"/>
                  </a:lnTo>
                  <a:lnTo>
                    <a:pt x="13475" y="5408"/>
                  </a:lnTo>
                  <a:lnTo>
                    <a:pt x="14348" y="4101"/>
                  </a:lnTo>
                  <a:lnTo>
                    <a:pt x="14372" y="4063"/>
                  </a:lnTo>
                  <a:lnTo>
                    <a:pt x="14394" y="4025"/>
                  </a:lnTo>
                  <a:lnTo>
                    <a:pt x="14414" y="3986"/>
                  </a:lnTo>
                  <a:lnTo>
                    <a:pt x="14433" y="3947"/>
                  </a:lnTo>
                  <a:lnTo>
                    <a:pt x="14449" y="3906"/>
                  </a:lnTo>
                  <a:lnTo>
                    <a:pt x="14464" y="3865"/>
                  </a:lnTo>
                  <a:lnTo>
                    <a:pt x="14476" y="3824"/>
                  </a:lnTo>
                  <a:lnTo>
                    <a:pt x="14489" y="3783"/>
                  </a:lnTo>
                  <a:lnTo>
                    <a:pt x="14498" y="3741"/>
                  </a:lnTo>
                  <a:lnTo>
                    <a:pt x="14505" y="3699"/>
                  </a:lnTo>
                  <a:lnTo>
                    <a:pt x="14511" y="3656"/>
                  </a:lnTo>
                  <a:lnTo>
                    <a:pt x="14515" y="3614"/>
                  </a:lnTo>
                  <a:lnTo>
                    <a:pt x="14517" y="3572"/>
                  </a:lnTo>
                  <a:lnTo>
                    <a:pt x="14517" y="3530"/>
                  </a:lnTo>
                  <a:lnTo>
                    <a:pt x="14515" y="3488"/>
                  </a:lnTo>
                  <a:lnTo>
                    <a:pt x="14512" y="3446"/>
                  </a:lnTo>
                  <a:lnTo>
                    <a:pt x="14507" y="3404"/>
                  </a:lnTo>
                  <a:lnTo>
                    <a:pt x="14500" y="3361"/>
                  </a:lnTo>
                  <a:lnTo>
                    <a:pt x="14492" y="3320"/>
                  </a:lnTo>
                  <a:lnTo>
                    <a:pt x="14480" y="3279"/>
                  </a:lnTo>
                  <a:lnTo>
                    <a:pt x="14468" y="3239"/>
                  </a:lnTo>
                  <a:lnTo>
                    <a:pt x="14455" y="3198"/>
                  </a:lnTo>
                  <a:lnTo>
                    <a:pt x="14439" y="3159"/>
                  </a:lnTo>
                  <a:lnTo>
                    <a:pt x="14422" y="3119"/>
                  </a:lnTo>
                  <a:lnTo>
                    <a:pt x="14403" y="3081"/>
                  </a:lnTo>
                  <a:lnTo>
                    <a:pt x="14382" y="3043"/>
                  </a:lnTo>
                  <a:lnTo>
                    <a:pt x="14360" y="3006"/>
                  </a:lnTo>
                  <a:lnTo>
                    <a:pt x="14336" y="2970"/>
                  </a:lnTo>
                  <a:lnTo>
                    <a:pt x="14309" y="2935"/>
                  </a:lnTo>
                  <a:lnTo>
                    <a:pt x="14282" y="2901"/>
                  </a:lnTo>
                  <a:lnTo>
                    <a:pt x="14253" y="2868"/>
                  </a:lnTo>
                  <a:lnTo>
                    <a:pt x="14222" y="2834"/>
                  </a:lnTo>
                  <a:lnTo>
                    <a:pt x="13254" y="1869"/>
                  </a:lnTo>
                  <a:lnTo>
                    <a:pt x="13236" y="1852"/>
                  </a:lnTo>
                  <a:lnTo>
                    <a:pt x="13217" y="1834"/>
                  </a:lnTo>
                  <a:lnTo>
                    <a:pt x="13198" y="1817"/>
                  </a:lnTo>
                  <a:lnTo>
                    <a:pt x="13179" y="1801"/>
                  </a:lnTo>
                  <a:lnTo>
                    <a:pt x="13159" y="1786"/>
                  </a:lnTo>
                  <a:lnTo>
                    <a:pt x="13139" y="1771"/>
                  </a:lnTo>
                  <a:lnTo>
                    <a:pt x="13118" y="1755"/>
                  </a:lnTo>
                  <a:lnTo>
                    <a:pt x="13097" y="1741"/>
                  </a:lnTo>
                  <a:lnTo>
                    <a:pt x="13076" y="1728"/>
                  </a:lnTo>
                  <a:lnTo>
                    <a:pt x="13055" y="1715"/>
                  </a:lnTo>
                  <a:lnTo>
                    <a:pt x="13034" y="1702"/>
                  </a:lnTo>
                  <a:lnTo>
                    <a:pt x="13012" y="1691"/>
                  </a:lnTo>
                  <a:lnTo>
                    <a:pt x="12990" y="1680"/>
                  </a:lnTo>
                  <a:lnTo>
                    <a:pt x="12968" y="1669"/>
                  </a:lnTo>
                  <a:lnTo>
                    <a:pt x="12945" y="1659"/>
                  </a:lnTo>
                  <a:lnTo>
                    <a:pt x="12923" y="1649"/>
                  </a:lnTo>
                  <a:lnTo>
                    <a:pt x="12900" y="1640"/>
                  </a:lnTo>
                  <a:lnTo>
                    <a:pt x="12877" y="1632"/>
                  </a:lnTo>
                  <a:lnTo>
                    <a:pt x="12854" y="1624"/>
                  </a:lnTo>
                  <a:lnTo>
                    <a:pt x="12831" y="1617"/>
                  </a:lnTo>
                  <a:lnTo>
                    <a:pt x="12808" y="1610"/>
                  </a:lnTo>
                  <a:lnTo>
                    <a:pt x="12783" y="1604"/>
                  </a:lnTo>
                  <a:lnTo>
                    <a:pt x="12759" y="1599"/>
                  </a:lnTo>
                  <a:lnTo>
                    <a:pt x="12736" y="1594"/>
                  </a:lnTo>
                  <a:lnTo>
                    <a:pt x="12712" y="1590"/>
                  </a:lnTo>
                  <a:lnTo>
                    <a:pt x="12688" y="1586"/>
                  </a:lnTo>
                  <a:lnTo>
                    <a:pt x="12664" y="1583"/>
                  </a:lnTo>
                  <a:lnTo>
                    <a:pt x="12640" y="1580"/>
                  </a:lnTo>
                  <a:lnTo>
                    <a:pt x="12615" y="1578"/>
                  </a:lnTo>
                  <a:lnTo>
                    <a:pt x="12591" y="1577"/>
                  </a:lnTo>
                  <a:lnTo>
                    <a:pt x="12566" y="1576"/>
                  </a:lnTo>
                  <a:lnTo>
                    <a:pt x="12542" y="1575"/>
                  </a:lnTo>
                  <a:lnTo>
                    <a:pt x="12506" y="1576"/>
                  </a:lnTo>
                  <a:lnTo>
                    <a:pt x="12470" y="1578"/>
                  </a:lnTo>
                  <a:lnTo>
                    <a:pt x="12433" y="1581"/>
                  </a:lnTo>
                  <a:lnTo>
                    <a:pt x="12398" y="1586"/>
                  </a:lnTo>
                  <a:lnTo>
                    <a:pt x="12362" y="1592"/>
                  </a:lnTo>
                  <a:lnTo>
                    <a:pt x="12326" y="1599"/>
                  </a:lnTo>
                  <a:lnTo>
                    <a:pt x="12291" y="1607"/>
                  </a:lnTo>
                  <a:lnTo>
                    <a:pt x="12255" y="1617"/>
                  </a:lnTo>
                  <a:lnTo>
                    <a:pt x="12220" y="1628"/>
                  </a:lnTo>
                  <a:lnTo>
                    <a:pt x="12185" y="1641"/>
                  </a:lnTo>
                  <a:lnTo>
                    <a:pt x="12151" y="1654"/>
                  </a:lnTo>
                  <a:lnTo>
                    <a:pt x="12117" y="1670"/>
                  </a:lnTo>
                  <a:lnTo>
                    <a:pt x="12083" y="1686"/>
                  </a:lnTo>
                  <a:lnTo>
                    <a:pt x="12050" y="1704"/>
                  </a:lnTo>
                  <a:lnTo>
                    <a:pt x="12018" y="1723"/>
                  </a:lnTo>
                  <a:lnTo>
                    <a:pt x="11986" y="1743"/>
                  </a:lnTo>
                  <a:lnTo>
                    <a:pt x="10676" y="2615"/>
                  </a:lnTo>
                  <a:lnTo>
                    <a:pt x="10597" y="2577"/>
                  </a:lnTo>
                  <a:lnTo>
                    <a:pt x="10517" y="2540"/>
                  </a:lnTo>
                  <a:lnTo>
                    <a:pt x="10437" y="2505"/>
                  </a:lnTo>
                  <a:lnTo>
                    <a:pt x="10356" y="2471"/>
                  </a:lnTo>
                  <a:lnTo>
                    <a:pt x="10275" y="2438"/>
                  </a:lnTo>
                  <a:lnTo>
                    <a:pt x="10192" y="2406"/>
                  </a:lnTo>
                  <a:lnTo>
                    <a:pt x="10110" y="2375"/>
                  </a:lnTo>
                  <a:lnTo>
                    <a:pt x="10026" y="2346"/>
                  </a:lnTo>
                  <a:lnTo>
                    <a:pt x="9718" y="808"/>
                  </a:lnTo>
                  <a:lnTo>
                    <a:pt x="9708" y="764"/>
                  </a:lnTo>
                  <a:lnTo>
                    <a:pt x="9697" y="721"/>
                  </a:lnTo>
                  <a:lnTo>
                    <a:pt x="9683" y="679"/>
                  </a:lnTo>
                  <a:lnTo>
                    <a:pt x="9668" y="638"/>
                  </a:lnTo>
                  <a:lnTo>
                    <a:pt x="9652" y="598"/>
                  </a:lnTo>
                  <a:lnTo>
                    <a:pt x="9633" y="559"/>
                  </a:lnTo>
                  <a:lnTo>
                    <a:pt x="9614" y="520"/>
                  </a:lnTo>
                  <a:lnTo>
                    <a:pt x="9592" y="483"/>
                  </a:lnTo>
                  <a:lnTo>
                    <a:pt x="9568" y="447"/>
                  </a:lnTo>
                  <a:lnTo>
                    <a:pt x="9544" y="413"/>
                  </a:lnTo>
                  <a:lnTo>
                    <a:pt x="9518" y="378"/>
                  </a:lnTo>
                  <a:lnTo>
                    <a:pt x="9491" y="345"/>
                  </a:lnTo>
                  <a:lnTo>
                    <a:pt x="9463" y="314"/>
                  </a:lnTo>
                  <a:lnTo>
                    <a:pt x="9433" y="284"/>
                  </a:lnTo>
                  <a:lnTo>
                    <a:pt x="9401" y="255"/>
                  </a:lnTo>
                  <a:lnTo>
                    <a:pt x="9369" y="228"/>
                  </a:lnTo>
                  <a:lnTo>
                    <a:pt x="9336" y="202"/>
                  </a:lnTo>
                  <a:lnTo>
                    <a:pt x="9302" y="177"/>
                  </a:lnTo>
                  <a:lnTo>
                    <a:pt x="9267" y="154"/>
                  </a:lnTo>
                  <a:lnTo>
                    <a:pt x="9229" y="131"/>
                  </a:lnTo>
                  <a:lnTo>
                    <a:pt x="9192" y="111"/>
                  </a:lnTo>
                  <a:lnTo>
                    <a:pt x="9154" y="92"/>
                  </a:lnTo>
                  <a:lnTo>
                    <a:pt x="9115" y="75"/>
                  </a:lnTo>
                  <a:lnTo>
                    <a:pt x="9075" y="60"/>
                  </a:lnTo>
                  <a:lnTo>
                    <a:pt x="9034" y="46"/>
                  </a:lnTo>
                  <a:lnTo>
                    <a:pt x="8993" y="34"/>
                  </a:lnTo>
                  <a:lnTo>
                    <a:pt x="8951" y="24"/>
                  </a:lnTo>
                  <a:lnTo>
                    <a:pt x="8908" y="15"/>
                  </a:lnTo>
                  <a:lnTo>
                    <a:pt x="8864" y="9"/>
                  </a:lnTo>
                  <a:lnTo>
                    <a:pt x="8821" y="4"/>
                  </a:lnTo>
                  <a:lnTo>
                    <a:pt x="8777" y="1"/>
                  </a:lnTo>
                  <a:lnTo>
                    <a:pt x="8732" y="0"/>
                  </a:lnTo>
                  <a:lnTo>
                    <a:pt x="7363" y="0"/>
                  </a:lnTo>
                  <a:lnTo>
                    <a:pt x="7318" y="1"/>
                  </a:lnTo>
                  <a:lnTo>
                    <a:pt x="7274" y="4"/>
                  </a:lnTo>
                  <a:lnTo>
                    <a:pt x="7231" y="9"/>
                  </a:lnTo>
                  <a:lnTo>
                    <a:pt x="7187" y="15"/>
                  </a:lnTo>
                  <a:lnTo>
                    <a:pt x="7144" y="24"/>
                  </a:lnTo>
                  <a:lnTo>
                    <a:pt x="7102" y="34"/>
                  </a:lnTo>
                  <a:lnTo>
                    <a:pt x="7061" y="46"/>
                  </a:lnTo>
                  <a:lnTo>
                    <a:pt x="7020" y="60"/>
                  </a:lnTo>
                  <a:lnTo>
                    <a:pt x="6980" y="75"/>
                  </a:lnTo>
                  <a:lnTo>
                    <a:pt x="6941" y="92"/>
                  </a:lnTo>
                  <a:lnTo>
                    <a:pt x="6903" y="111"/>
                  </a:lnTo>
                  <a:lnTo>
                    <a:pt x="6866" y="131"/>
                  </a:lnTo>
                  <a:lnTo>
                    <a:pt x="6829" y="154"/>
                  </a:lnTo>
                  <a:lnTo>
                    <a:pt x="6793" y="177"/>
                  </a:lnTo>
                  <a:lnTo>
                    <a:pt x="6759" y="202"/>
                  </a:lnTo>
                  <a:lnTo>
                    <a:pt x="6726" y="228"/>
                  </a:lnTo>
                  <a:lnTo>
                    <a:pt x="6694" y="255"/>
                  </a:lnTo>
                  <a:lnTo>
                    <a:pt x="6662" y="284"/>
                  </a:lnTo>
                  <a:lnTo>
                    <a:pt x="6633" y="314"/>
                  </a:lnTo>
                  <a:lnTo>
                    <a:pt x="6604" y="345"/>
                  </a:lnTo>
                  <a:lnTo>
                    <a:pt x="6577" y="378"/>
                  </a:lnTo>
                  <a:lnTo>
                    <a:pt x="6551" y="413"/>
                  </a:lnTo>
                  <a:lnTo>
                    <a:pt x="6527" y="447"/>
                  </a:lnTo>
                  <a:lnTo>
                    <a:pt x="6503" y="483"/>
                  </a:lnTo>
                  <a:lnTo>
                    <a:pt x="6482" y="520"/>
                  </a:lnTo>
                  <a:lnTo>
                    <a:pt x="6462" y="559"/>
                  </a:lnTo>
                  <a:lnTo>
                    <a:pt x="6444" y="598"/>
                  </a:lnTo>
                  <a:lnTo>
                    <a:pt x="6427" y="638"/>
                  </a:lnTo>
                  <a:lnTo>
                    <a:pt x="6412" y="679"/>
                  </a:lnTo>
                  <a:lnTo>
                    <a:pt x="6398" y="721"/>
                  </a:lnTo>
                  <a:lnTo>
                    <a:pt x="6387" y="764"/>
                  </a:lnTo>
                  <a:lnTo>
                    <a:pt x="6377" y="808"/>
                  </a:lnTo>
                  <a:lnTo>
                    <a:pt x="6069" y="2346"/>
                  </a:lnTo>
                  <a:lnTo>
                    <a:pt x="5985" y="2375"/>
                  </a:lnTo>
                  <a:lnTo>
                    <a:pt x="5903" y="2406"/>
                  </a:lnTo>
                  <a:lnTo>
                    <a:pt x="5820" y="2438"/>
                  </a:lnTo>
                  <a:lnTo>
                    <a:pt x="5739" y="2471"/>
                  </a:lnTo>
                  <a:lnTo>
                    <a:pt x="5658" y="2505"/>
                  </a:lnTo>
                  <a:lnTo>
                    <a:pt x="5578" y="2540"/>
                  </a:lnTo>
                  <a:lnTo>
                    <a:pt x="5499" y="2577"/>
                  </a:lnTo>
                  <a:lnTo>
                    <a:pt x="5420" y="2615"/>
                  </a:lnTo>
                  <a:lnTo>
                    <a:pt x="4110" y="1743"/>
                  </a:lnTo>
                  <a:lnTo>
                    <a:pt x="4078" y="1723"/>
                  </a:lnTo>
                  <a:lnTo>
                    <a:pt x="4046" y="1704"/>
                  </a:lnTo>
                  <a:lnTo>
                    <a:pt x="4012" y="1686"/>
                  </a:lnTo>
                  <a:lnTo>
                    <a:pt x="3978" y="1670"/>
                  </a:lnTo>
                  <a:lnTo>
                    <a:pt x="3944" y="1654"/>
                  </a:lnTo>
                  <a:lnTo>
                    <a:pt x="3910" y="1641"/>
                  </a:lnTo>
                  <a:lnTo>
                    <a:pt x="3875" y="1628"/>
                  </a:lnTo>
                  <a:lnTo>
                    <a:pt x="3840" y="1617"/>
                  </a:lnTo>
                  <a:lnTo>
                    <a:pt x="3804" y="1607"/>
                  </a:lnTo>
                  <a:lnTo>
                    <a:pt x="3769" y="1599"/>
                  </a:lnTo>
                  <a:lnTo>
                    <a:pt x="3733" y="1592"/>
                  </a:lnTo>
                  <a:lnTo>
                    <a:pt x="3698" y="1586"/>
                  </a:lnTo>
                  <a:lnTo>
                    <a:pt x="3662" y="1581"/>
                  </a:lnTo>
                  <a:lnTo>
                    <a:pt x="3625" y="1578"/>
                  </a:lnTo>
                  <a:lnTo>
                    <a:pt x="3589" y="1576"/>
                  </a:lnTo>
                  <a:lnTo>
                    <a:pt x="3553" y="1575"/>
                  </a:lnTo>
                  <a:lnTo>
                    <a:pt x="3529" y="1576"/>
                  </a:lnTo>
                  <a:lnTo>
                    <a:pt x="3504" y="1577"/>
                  </a:lnTo>
                  <a:lnTo>
                    <a:pt x="3480" y="1578"/>
                  </a:lnTo>
                  <a:lnTo>
                    <a:pt x="3455" y="1580"/>
                  </a:lnTo>
                  <a:lnTo>
                    <a:pt x="3431" y="1583"/>
                  </a:lnTo>
                  <a:lnTo>
                    <a:pt x="3407" y="1586"/>
                  </a:lnTo>
                  <a:lnTo>
                    <a:pt x="3383" y="1590"/>
                  </a:lnTo>
                  <a:lnTo>
                    <a:pt x="3359" y="1594"/>
                  </a:lnTo>
                  <a:lnTo>
                    <a:pt x="3336" y="1599"/>
                  </a:lnTo>
                  <a:lnTo>
                    <a:pt x="3312" y="1604"/>
                  </a:lnTo>
                  <a:lnTo>
                    <a:pt x="3288" y="1610"/>
                  </a:lnTo>
                  <a:lnTo>
                    <a:pt x="3264" y="1617"/>
                  </a:lnTo>
                  <a:lnTo>
                    <a:pt x="3241" y="1624"/>
                  </a:lnTo>
                  <a:lnTo>
                    <a:pt x="3218" y="1632"/>
                  </a:lnTo>
                  <a:lnTo>
                    <a:pt x="3195" y="1640"/>
                  </a:lnTo>
                  <a:lnTo>
                    <a:pt x="3173" y="1649"/>
                  </a:lnTo>
                  <a:lnTo>
                    <a:pt x="3150" y="1659"/>
                  </a:lnTo>
                  <a:lnTo>
                    <a:pt x="3127" y="1669"/>
                  </a:lnTo>
                  <a:lnTo>
                    <a:pt x="3105" y="1680"/>
                  </a:lnTo>
                  <a:lnTo>
                    <a:pt x="3083" y="1691"/>
                  </a:lnTo>
                  <a:lnTo>
                    <a:pt x="3061" y="1702"/>
                  </a:lnTo>
                  <a:lnTo>
                    <a:pt x="3040" y="1715"/>
                  </a:lnTo>
                  <a:lnTo>
                    <a:pt x="3019" y="1728"/>
                  </a:lnTo>
                  <a:lnTo>
                    <a:pt x="2998" y="1741"/>
                  </a:lnTo>
                  <a:lnTo>
                    <a:pt x="2978" y="1755"/>
                  </a:lnTo>
                  <a:lnTo>
                    <a:pt x="2956" y="1771"/>
                  </a:lnTo>
                  <a:lnTo>
                    <a:pt x="2936" y="1786"/>
                  </a:lnTo>
                  <a:lnTo>
                    <a:pt x="2917" y="1801"/>
                  </a:lnTo>
                  <a:lnTo>
                    <a:pt x="2897" y="1817"/>
                  </a:lnTo>
                  <a:lnTo>
                    <a:pt x="2878" y="1834"/>
                  </a:lnTo>
                  <a:lnTo>
                    <a:pt x="2860" y="1852"/>
                  </a:lnTo>
                  <a:lnTo>
                    <a:pt x="2841" y="1869"/>
                  </a:lnTo>
                  <a:lnTo>
                    <a:pt x="1873" y="2834"/>
                  </a:lnTo>
                  <a:lnTo>
                    <a:pt x="1843" y="2868"/>
                  </a:lnTo>
                  <a:lnTo>
                    <a:pt x="1814" y="2901"/>
                  </a:lnTo>
                  <a:lnTo>
                    <a:pt x="1786" y="2935"/>
                  </a:lnTo>
                  <a:lnTo>
                    <a:pt x="1759" y="2970"/>
                  </a:lnTo>
                  <a:lnTo>
                    <a:pt x="1735" y="3006"/>
                  </a:lnTo>
                  <a:lnTo>
                    <a:pt x="1713" y="3043"/>
                  </a:lnTo>
                  <a:lnTo>
                    <a:pt x="1692" y="3081"/>
                  </a:lnTo>
                  <a:lnTo>
                    <a:pt x="1673" y="3119"/>
                  </a:lnTo>
                  <a:lnTo>
                    <a:pt x="1656" y="3159"/>
                  </a:lnTo>
                  <a:lnTo>
                    <a:pt x="1641" y="3198"/>
                  </a:lnTo>
                  <a:lnTo>
                    <a:pt x="1627" y="3239"/>
                  </a:lnTo>
                  <a:lnTo>
                    <a:pt x="1615" y="3279"/>
                  </a:lnTo>
                  <a:lnTo>
                    <a:pt x="1604" y="3320"/>
                  </a:lnTo>
                  <a:lnTo>
                    <a:pt x="1595" y="3361"/>
                  </a:lnTo>
                  <a:lnTo>
                    <a:pt x="1588" y="3404"/>
                  </a:lnTo>
                  <a:lnTo>
                    <a:pt x="1583" y="3446"/>
                  </a:lnTo>
                  <a:lnTo>
                    <a:pt x="1580" y="3488"/>
                  </a:lnTo>
                  <a:lnTo>
                    <a:pt x="1579" y="3530"/>
                  </a:lnTo>
                  <a:lnTo>
                    <a:pt x="1579" y="3572"/>
                  </a:lnTo>
                  <a:lnTo>
                    <a:pt x="1581" y="3614"/>
                  </a:lnTo>
                  <a:lnTo>
                    <a:pt x="1585" y="3656"/>
                  </a:lnTo>
                  <a:lnTo>
                    <a:pt x="1590" y="3699"/>
                  </a:lnTo>
                  <a:lnTo>
                    <a:pt x="1598" y="3741"/>
                  </a:lnTo>
                  <a:lnTo>
                    <a:pt x="1607" y="3783"/>
                  </a:lnTo>
                  <a:lnTo>
                    <a:pt x="1619" y="3824"/>
                  </a:lnTo>
                  <a:lnTo>
                    <a:pt x="1632" y="3865"/>
                  </a:lnTo>
                  <a:lnTo>
                    <a:pt x="1646" y="3906"/>
                  </a:lnTo>
                  <a:lnTo>
                    <a:pt x="1663" y="3947"/>
                  </a:lnTo>
                  <a:lnTo>
                    <a:pt x="1681" y="3986"/>
                  </a:lnTo>
                  <a:lnTo>
                    <a:pt x="1702" y="4025"/>
                  </a:lnTo>
                  <a:lnTo>
                    <a:pt x="1724" y="4063"/>
                  </a:lnTo>
                  <a:lnTo>
                    <a:pt x="1747" y="4101"/>
                  </a:lnTo>
                  <a:lnTo>
                    <a:pt x="2620" y="5408"/>
                  </a:lnTo>
                  <a:lnTo>
                    <a:pt x="2583" y="5486"/>
                  </a:lnTo>
                  <a:lnTo>
                    <a:pt x="2546" y="5565"/>
                  </a:lnTo>
                  <a:lnTo>
                    <a:pt x="2511" y="5646"/>
                  </a:lnTo>
                  <a:lnTo>
                    <a:pt x="2477" y="5726"/>
                  </a:lnTo>
                  <a:lnTo>
                    <a:pt x="2443" y="5807"/>
                  </a:lnTo>
                  <a:lnTo>
                    <a:pt x="2411" y="5890"/>
                  </a:lnTo>
                  <a:lnTo>
                    <a:pt x="2380" y="5972"/>
                  </a:lnTo>
                  <a:lnTo>
                    <a:pt x="2351" y="6055"/>
                  </a:lnTo>
                  <a:lnTo>
                    <a:pt x="809" y="6362"/>
                  </a:lnTo>
                  <a:lnTo>
                    <a:pt x="766" y="6372"/>
                  </a:lnTo>
                  <a:lnTo>
                    <a:pt x="722" y="6383"/>
                  </a:lnTo>
                  <a:lnTo>
                    <a:pt x="681" y="6398"/>
                  </a:lnTo>
                  <a:lnTo>
                    <a:pt x="640" y="6413"/>
                  </a:lnTo>
                  <a:lnTo>
                    <a:pt x="600" y="6429"/>
                  </a:lnTo>
                  <a:lnTo>
                    <a:pt x="559" y="6448"/>
                  </a:lnTo>
                  <a:lnTo>
                    <a:pt x="521" y="6467"/>
                  </a:lnTo>
                  <a:lnTo>
                    <a:pt x="484" y="6489"/>
                  </a:lnTo>
                  <a:lnTo>
                    <a:pt x="448" y="6512"/>
                  </a:lnTo>
                  <a:lnTo>
                    <a:pt x="412" y="6536"/>
                  </a:lnTo>
                  <a:lnTo>
                    <a:pt x="379" y="6562"/>
                  </a:lnTo>
                  <a:lnTo>
                    <a:pt x="346" y="6589"/>
                  </a:lnTo>
                  <a:lnTo>
                    <a:pt x="315" y="6617"/>
                  </a:lnTo>
                  <a:lnTo>
                    <a:pt x="285" y="6647"/>
                  </a:lnTo>
                  <a:lnTo>
                    <a:pt x="256" y="6679"/>
                  </a:lnTo>
                  <a:lnTo>
                    <a:pt x="228" y="6711"/>
                  </a:lnTo>
                  <a:lnTo>
                    <a:pt x="202" y="6744"/>
                  </a:lnTo>
                  <a:lnTo>
                    <a:pt x="177" y="6778"/>
                  </a:lnTo>
                  <a:lnTo>
                    <a:pt x="154" y="6813"/>
                  </a:lnTo>
                  <a:lnTo>
                    <a:pt x="132" y="6850"/>
                  </a:lnTo>
                  <a:lnTo>
                    <a:pt x="112" y="6887"/>
                  </a:lnTo>
                  <a:lnTo>
                    <a:pt x="93" y="6925"/>
                  </a:lnTo>
                  <a:lnTo>
                    <a:pt x="75" y="6965"/>
                  </a:lnTo>
                  <a:lnTo>
                    <a:pt x="60" y="7005"/>
                  </a:lnTo>
                  <a:lnTo>
                    <a:pt x="46" y="7045"/>
                  </a:lnTo>
                  <a:lnTo>
                    <a:pt x="34" y="7086"/>
                  </a:lnTo>
                  <a:lnTo>
                    <a:pt x="24" y="7128"/>
                  </a:lnTo>
                  <a:lnTo>
                    <a:pt x="15" y="7171"/>
                  </a:lnTo>
                  <a:lnTo>
                    <a:pt x="9" y="7215"/>
                  </a:lnTo>
                  <a:lnTo>
                    <a:pt x="4" y="7258"/>
                  </a:lnTo>
                  <a:lnTo>
                    <a:pt x="1" y="7302"/>
                  </a:lnTo>
                  <a:lnTo>
                    <a:pt x="0" y="7347"/>
                  </a:lnTo>
                  <a:lnTo>
                    <a:pt x="0" y="8712"/>
                  </a:lnTo>
                  <a:lnTo>
                    <a:pt x="1" y="8757"/>
                  </a:lnTo>
                  <a:lnTo>
                    <a:pt x="4" y="8801"/>
                  </a:lnTo>
                  <a:lnTo>
                    <a:pt x="9" y="8844"/>
                  </a:lnTo>
                  <a:lnTo>
                    <a:pt x="15" y="8888"/>
                  </a:lnTo>
                  <a:lnTo>
                    <a:pt x="24" y="8931"/>
                  </a:lnTo>
                  <a:lnTo>
                    <a:pt x="34" y="8972"/>
                  </a:lnTo>
                  <a:lnTo>
                    <a:pt x="46" y="9014"/>
                  </a:lnTo>
                  <a:lnTo>
                    <a:pt x="60" y="9054"/>
                  </a:lnTo>
                  <a:lnTo>
                    <a:pt x="75" y="9094"/>
                  </a:lnTo>
                  <a:lnTo>
                    <a:pt x="93" y="9134"/>
                  </a:lnTo>
                  <a:lnTo>
                    <a:pt x="112" y="9172"/>
                  </a:lnTo>
                  <a:lnTo>
                    <a:pt x="132" y="9209"/>
                  </a:lnTo>
                  <a:lnTo>
                    <a:pt x="154" y="9245"/>
                  </a:lnTo>
                  <a:lnTo>
                    <a:pt x="177" y="9280"/>
                  </a:lnTo>
                  <a:lnTo>
                    <a:pt x="202" y="9315"/>
                  </a:lnTo>
                  <a:lnTo>
                    <a:pt x="228" y="9348"/>
                  </a:lnTo>
                  <a:lnTo>
                    <a:pt x="256" y="9380"/>
                  </a:lnTo>
                  <a:lnTo>
                    <a:pt x="285" y="9412"/>
                  </a:lnTo>
                  <a:lnTo>
                    <a:pt x="315" y="9441"/>
                  </a:lnTo>
                  <a:lnTo>
                    <a:pt x="346" y="9470"/>
                  </a:lnTo>
                  <a:lnTo>
                    <a:pt x="379" y="9497"/>
                  </a:lnTo>
                  <a:lnTo>
                    <a:pt x="412" y="9523"/>
                  </a:lnTo>
                  <a:lnTo>
                    <a:pt x="448" y="9547"/>
                  </a:lnTo>
                  <a:lnTo>
                    <a:pt x="484" y="9570"/>
                  </a:lnTo>
                  <a:lnTo>
                    <a:pt x="521" y="9591"/>
                  </a:lnTo>
                  <a:lnTo>
                    <a:pt x="559" y="9611"/>
                  </a:lnTo>
                  <a:lnTo>
                    <a:pt x="600" y="9629"/>
                  </a:lnTo>
                  <a:lnTo>
                    <a:pt x="640" y="9646"/>
                  </a:lnTo>
                  <a:lnTo>
                    <a:pt x="681" y="9661"/>
                  </a:lnTo>
                  <a:lnTo>
                    <a:pt x="722" y="9675"/>
                  </a:lnTo>
                  <a:lnTo>
                    <a:pt x="766" y="9687"/>
                  </a:lnTo>
                  <a:lnTo>
                    <a:pt x="809" y="9697"/>
                  </a:lnTo>
                  <a:lnTo>
                    <a:pt x="2351" y="10004"/>
                  </a:lnTo>
                  <a:lnTo>
                    <a:pt x="2380" y="10087"/>
                  </a:lnTo>
                  <a:lnTo>
                    <a:pt x="2411" y="10169"/>
                  </a:lnTo>
                  <a:lnTo>
                    <a:pt x="2443" y="10252"/>
                  </a:lnTo>
                  <a:lnTo>
                    <a:pt x="2477" y="10333"/>
                  </a:lnTo>
                  <a:lnTo>
                    <a:pt x="2511" y="10413"/>
                  </a:lnTo>
                  <a:lnTo>
                    <a:pt x="2546" y="10494"/>
                  </a:lnTo>
                  <a:lnTo>
                    <a:pt x="2583" y="10573"/>
                  </a:lnTo>
                  <a:lnTo>
                    <a:pt x="2620" y="10651"/>
                  </a:lnTo>
                  <a:lnTo>
                    <a:pt x="1747" y="11957"/>
                  </a:lnTo>
                  <a:lnTo>
                    <a:pt x="1724" y="11995"/>
                  </a:lnTo>
                  <a:lnTo>
                    <a:pt x="1702" y="12033"/>
                  </a:lnTo>
                  <a:lnTo>
                    <a:pt x="1681" y="12072"/>
                  </a:lnTo>
                  <a:lnTo>
                    <a:pt x="1663" y="12111"/>
                  </a:lnTo>
                  <a:lnTo>
                    <a:pt x="1646" y="12153"/>
                  </a:lnTo>
                  <a:lnTo>
                    <a:pt x="1632" y="12193"/>
                  </a:lnTo>
                  <a:lnTo>
                    <a:pt x="1619" y="12234"/>
                  </a:lnTo>
                  <a:lnTo>
                    <a:pt x="1607" y="12275"/>
                  </a:lnTo>
                  <a:lnTo>
                    <a:pt x="1598" y="12317"/>
                  </a:lnTo>
                  <a:lnTo>
                    <a:pt x="1590" y="12359"/>
                  </a:lnTo>
                  <a:lnTo>
                    <a:pt x="1585" y="12402"/>
                  </a:lnTo>
                  <a:lnTo>
                    <a:pt x="1581" y="12444"/>
                  </a:lnTo>
                  <a:lnTo>
                    <a:pt x="1579" y="12486"/>
                  </a:lnTo>
                  <a:lnTo>
                    <a:pt x="1579" y="12528"/>
                  </a:lnTo>
                  <a:lnTo>
                    <a:pt x="1580" y="12571"/>
                  </a:lnTo>
                  <a:lnTo>
                    <a:pt x="1583" y="12613"/>
                  </a:lnTo>
                  <a:lnTo>
                    <a:pt x="1588" y="12654"/>
                  </a:lnTo>
                  <a:lnTo>
                    <a:pt x="1595" y="12697"/>
                  </a:lnTo>
                  <a:lnTo>
                    <a:pt x="1604" y="12738"/>
                  </a:lnTo>
                  <a:lnTo>
                    <a:pt x="1615" y="12779"/>
                  </a:lnTo>
                  <a:lnTo>
                    <a:pt x="1627" y="12820"/>
                  </a:lnTo>
                  <a:lnTo>
                    <a:pt x="1641" y="12860"/>
                  </a:lnTo>
                  <a:lnTo>
                    <a:pt x="1656" y="12900"/>
                  </a:lnTo>
                  <a:lnTo>
                    <a:pt x="1673" y="12940"/>
                  </a:lnTo>
                  <a:lnTo>
                    <a:pt x="1692" y="12978"/>
                  </a:lnTo>
                  <a:lnTo>
                    <a:pt x="1713" y="13016"/>
                  </a:lnTo>
                  <a:lnTo>
                    <a:pt x="1735" y="13052"/>
                  </a:lnTo>
                  <a:lnTo>
                    <a:pt x="1759" y="13088"/>
                  </a:lnTo>
                  <a:lnTo>
                    <a:pt x="1786" y="13124"/>
                  </a:lnTo>
                  <a:lnTo>
                    <a:pt x="1814" y="13158"/>
                  </a:lnTo>
                  <a:lnTo>
                    <a:pt x="1843" y="13191"/>
                  </a:lnTo>
                  <a:lnTo>
                    <a:pt x="1873" y="13224"/>
                  </a:lnTo>
                  <a:lnTo>
                    <a:pt x="2841" y="14189"/>
                  </a:lnTo>
                  <a:lnTo>
                    <a:pt x="2860" y="14207"/>
                  </a:lnTo>
                  <a:lnTo>
                    <a:pt x="2878" y="14224"/>
                  </a:lnTo>
                  <a:lnTo>
                    <a:pt x="2897" y="14241"/>
                  </a:lnTo>
                  <a:lnTo>
                    <a:pt x="2917" y="14257"/>
                  </a:lnTo>
                  <a:lnTo>
                    <a:pt x="2936" y="14273"/>
                  </a:lnTo>
                  <a:lnTo>
                    <a:pt x="2956" y="14288"/>
                  </a:lnTo>
                  <a:lnTo>
                    <a:pt x="2978" y="14303"/>
                  </a:lnTo>
                  <a:lnTo>
                    <a:pt x="2998" y="14317"/>
                  </a:lnTo>
                  <a:lnTo>
                    <a:pt x="3019" y="14331"/>
                  </a:lnTo>
                  <a:lnTo>
                    <a:pt x="3040" y="14344"/>
                  </a:lnTo>
                  <a:lnTo>
                    <a:pt x="3061" y="14356"/>
                  </a:lnTo>
                  <a:lnTo>
                    <a:pt x="3083" y="14368"/>
                  </a:lnTo>
                  <a:lnTo>
                    <a:pt x="3105" y="14379"/>
                  </a:lnTo>
                  <a:lnTo>
                    <a:pt x="3127" y="14389"/>
                  </a:lnTo>
                  <a:lnTo>
                    <a:pt x="3150" y="14399"/>
                  </a:lnTo>
                  <a:lnTo>
                    <a:pt x="3173" y="14409"/>
                  </a:lnTo>
                  <a:lnTo>
                    <a:pt x="3195" y="14418"/>
                  </a:lnTo>
                  <a:lnTo>
                    <a:pt x="3218" y="14426"/>
                  </a:lnTo>
                  <a:lnTo>
                    <a:pt x="3241" y="14434"/>
                  </a:lnTo>
                  <a:lnTo>
                    <a:pt x="3264" y="14441"/>
                  </a:lnTo>
                  <a:lnTo>
                    <a:pt x="3288" y="14448"/>
                  </a:lnTo>
                  <a:lnTo>
                    <a:pt x="3312" y="14454"/>
                  </a:lnTo>
                  <a:lnTo>
                    <a:pt x="3336" y="14459"/>
                  </a:lnTo>
                  <a:lnTo>
                    <a:pt x="3359" y="14464"/>
                  </a:lnTo>
                  <a:lnTo>
                    <a:pt x="3383" y="14469"/>
                  </a:lnTo>
                  <a:lnTo>
                    <a:pt x="3407" y="14473"/>
                  </a:lnTo>
                  <a:lnTo>
                    <a:pt x="3431" y="14476"/>
                  </a:lnTo>
                  <a:lnTo>
                    <a:pt x="3455" y="14478"/>
                  </a:lnTo>
                  <a:lnTo>
                    <a:pt x="3480" y="14480"/>
                  </a:lnTo>
                  <a:lnTo>
                    <a:pt x="3504" y="14482"/>
                  </a:lnTo>
                  <a:lnTo>
                    <a:pt x="3529" y="14483"/>
                  </a:lnTo>
                  <a:lnTo>
                    <a:pt x="3553" y="14483"/>
                  </a:lnTo>
                  <a:lnTo>
                    <a:pt x="3589" y="14482"/>
                  </a:lnTo>
                  <a:lnTo>
                    <a:pt x="3625" y="14480"/>
                  </a:lnTo>
                  <a:lnTo>
                    <a:pt x="3662" y="14477"/>
                  </a:lnTo>
                  <a:lnTo>
                    <a:pt x="3698" y="14473"/>
                  </a:lnTo>
                  <a:lnTo>
                    <a:pt x="3733" y="14467"/>
                  </a:lnTo>
                  <a:lnTo>
                    <a:pt x="3769" y="14460"/>
                  </a:lnTo>
                  <a:lnTo>
                    <a:pt x="3804" y="14451"/>
                  </a:lnTo>
                  <a:lnTo>
                    <a:pt x="3840" y="14441"/>
                  </a:lnTo>
                  <a:lnTo>
                    <a:pt x="3875" y="14430"/>
                  </a:lnTo>
                  <a:lnTo>
                    <a:pt x="3910" y="14418"/>
                  </a:lnTo>
                  <a:lnTo>
                    <a:pt x="3944" y="14404"/>
                  </a:lnTo>
                  <a:lnTo>
                    <a:pt x="3978" y="14389"/>
                  </a:lnTo>
                  <a:lnTo>
                    <a:pt x="4013" y="14372"/>
                  </a:lnTo>
                  <a:lnTo>
                    <a:pt x="4046" y="14355"/>
                  </a:lnTo>
                  <a:lnTo>
                    <a:pt x="4078" y="14336"/>
                  </a:lnTo>
                  <a:lnTo>
                    <a:pt x="4110" y="14315"/>
                  </a:lnTo>
                  <a:lnTo>
                    <a:pt x="5420" y="13443"/>
                  </a:lnTo>
                  <a:lnTo>
                    <a:pt x="5499" y="13482"/>
                  </a:lnTo>
                  <a:lnTo>
                    <a:pt x="5578" y="13518"/>
                  </a:lnTo>
                  <a:lnTo>
                    <a:pt x="5658" y="13553"/>
                  </a:lnTo>
                  <a:lnTo>
                    <a:pt x="5739" y="13587"/>
                  </a:lnTo>
                  <a:lnTo>
                    <a:pt x="5820" y="13620"/>
                  </a:lnTo>
                  <a:lnTo>
                    <a:pt x="5903" y="13652"/>
                  </a:lnTo>
                  <a:lnTo>
                    <a:pt x="5985" y="13683"/>
                  </a:lnTo>
                  <a:lnTo>
                    <a:pt x="6069" y="13713"/>
                  </a:lnTo>
                  <a:lnTo>
                    <a:pt x="6377" y="15251"/>
                  </a:lnTo>
                  <a:lnTo>
                    <a:pt x="6387" y="15295"/>
                  </a:lnTo>
                  <a:lnTo>
                    <a:pt x="6398" y="15337"/>
                  </a:lnTo>
                  <a:lnTo>
                    <a:pt x="6412" y="15380"/>
                  </a:lnTo>
                  <a:lnTo>
                    <a:pt x="6427" y="15421"/>
                  </a:lnTo>
                  <a:lnTo>
                    <a:pt x="6444" y="15461"/>
                  </a:lnTo>
                  <a:lnTo>
                    <a:pt x="6462" y="15500"/>
                  </a:lnTo>
                  <a:lnTo>
                    <a:pt x="6482" y="15538"/>
                  </a:lnTo>
                  <a:lnTo>
                    <a:pt x="6503" y="15575"/>
                  </a:lnTo>
                  <a:lnTo>
                    <a:pt x="6527" y="15611"/>
                  </a:lnTo>
                  <a:lnTo>
                    <a:pt x="6551" y="15646"/>
                  </a:lnTo>
                  <a:lnTo>
                    <a:pt x="6577" y="15681"/>
                  </a:lnTo>
                  <a:lnTo>
                    <a:pt x="6604" y="15713"/>
                  </a:lnTo>
                  <a:lnTo>
                    <a:pt x="6633" y="15744"/>
                  </a:lnTo>
                  <a:lnTo>
                    <a:pt x="6662" y="15774"/>
                  </a:lnTo>
                  <a:lnTo>
                    <a:pt x="6694" y="15803"/>
                  </a:lnTo>
                  <a:lnTo>
                    <a:pt x="6726" y="15831"/>
                  </a:lnTo>
                  <a:lnTo>
                    <a:pt x="6759" y="15857"/>
                  </a:lnTo>
                  <a:lnTo>
                    <a:pt x="6793" y="15881"/>
                  </a:lnTo>
                  <a:lnTo>
                    <a:pt x="6829" y="15904"/>
                  </a:lnTo>
                  <a:lnTo>
                    <a:pt x="6866" y="15927"/>
                  </a:lnTo>
                  <a:lnTo>
                    <a:pt x="6903" y="15947"/>
                  </a:lnTo>
                  <a:lnTo>
                    <a:pt x="6941" y="15966"/>
                  </a:lnTo>
                  <a:lnTo>
                    <a:pt x="6980" y="15983"/>
                  </a:lnTo>
                  <a:lnTo>
                    <a:pt x="7020" y="15998"/>
                  </a:lnTo>
                  <a:lnTo>
                    <a:pt x="7061" y="16012"/>
                  </a:lnTo>
                  <a:lnTo>
                    <a:pt x="7102" y="16024"/>
                  </a:lnTo>
                  <a:lnTo>
                    <a:pt x="7144" y="16034"/>
                  </a:lnTo>
                  <a:lnTo>
                    <a:pt x="7187" y="16043"/>
                  </a:lnTo>
                  <a:lnTo>
                    <a:pt x="7231" y="16049"/>
                  </a:lnTo>
                  <a:lnTo>
                    <a:pt x="7274" y="16054"/>
                  </a:lnTo>
                  <a:lnTo>
                    <a:pt x="7318" y="16057"/>
                  </a:lnTo>
                  <a:lnTo>
                    <a:pt x="7363" y="16058"/>
                  </a:lnTo>
                  <a:lnTo>
                    <a:pt x="8732" y="16058"/>
                  </a:lnTo>
                  <a:lnTo>
                    <a:pt x="8777" y="16057"/>
                  </a:lnTo>
                  <a:lnTo>
                    <a:pt x="8821" y="16054"/>
                  </a:lnTo>
                  <a:lnTo>
                    <a:pt x="8864" y="16049"/>
                  </a:lnTo>
                  <a:lnTo>
                    <a:pt x="8908" y="16043"/>
                  </a:lnTo>
                  <a:lnTo>
                    <a:pt x="8951" y="16034"/>
                  </a:lnTo>
                  <a:lnTo>
                    <a:pt x="8993" y="16024"/>
                  </a:lnTo>
                  <a:lnTo>
                    <a:pt x="9034" y="16012"/>
                  </a:lnTo>
                  <a:lnTo>
                    <a:pt x="9075" y="15998"/>
                  </a:lnTo>
                  <a:lnTo>
                    <a:pt x="9115" y="15983"/>
                  </a:lnTo>
                  <a:lnTo>
                    <a:pt x="9154" y="15966"/>
                  </a:lnTo>
                  <a:lnTo>
                    <a:pt x="9192" y="15947"/>
                  </a:lnTo>
                  <a:lnTo>
                    <a:pt x="9229" y="15927"/>
                  </a:lnTo>
                  <a:lnTo>
                    <a:pt x="9267" y="15904"/>
                  </a:lnTo>
                  <a:lnTo>
                    <a:pt x="9302" y="15881"/>
                  </a:lnTo>
                  <a:lnTo>
                    <a:pt x="9336" y="15857"/>
                  </a:lnTo>
                  <a:lnTo>
                    <a:pt x="9369" y="15831"/>
                  </a:lnTo>
                  <a:lnTo>
                    <a:pt x="9401" y="15803"/>
                  </a:lnTo>
                  <a:lnTo>
                    <a:pt x="9433" y="15774"/>
                  </a:lnTo>
                  <a:lnTo>
                    <a:pt x="9463" y="15744"/>
                  </a:lnTo>
                  <a:lnTo>
                    <a:pt x="9491" y="15713"/>
                  </a:lnTo>
                  <a:lnTo>
                    <a:pt x="9518" y="15681"/>
                  </a:lnTo>
                  <a:lnTo>
                    <a:pt x="9544" y="15646"/>
                  </a:lnTo>
                  <a:lnTo>
                    <a:pt x="9568" y="15611"/>
                  </a:lnTo>
                  <a:lnTo>
                    <a:pt x="9592" y="15575"/>
                  </a:lnTo>
                  <a:lnTo>
                    <a:pt x="9614" y="15538"/>
                  </a:lnTo>
                  <a:lnTo>
                    <a:pt x="9633" y="15500"/>
                  </a:lnTo>
                  <a:lnTo>
                    <a:pt x="9652" y="15461"/>
                  </a:lnTo>
                  <a:lnTo>
                    <a:pt x="9668" y="15421"/>
                  </a:lnTo>
                  <a:lnTo>
                    <a:pt x="9683" y="15380"/>
                  </a:lnTo>
                  <a:lnTo>
                    <a:pt x="9697" y="15337"/>
                  </a:lnTo>
                  <a:lnTo>
                    <a:pt x="9708" y="15295"/>
                  </a:lnTo>
                  <a:lnTo>
                    <a:pt x="9718" y="15251"/>
                  </a:lnTo>
                  <a:lnTo>
                    <a:pt x="10027" y="13713"/>
                  </a:lnTo>
                  <a:lnTo>
                    <a:pt x="10111" y="13683"/>
                  </a:lnTo>
                  <a:lnTo>
                    <a:pt x="10193" y="13652"/>
                  </a:lnTo>
                  <a:lnTo>
                    <a:pt x="10276" y="13620"/>
                  </a:lnTo>
                  <a:lnTo>
                    <a:pt x="10357" y="13587"/>
                  </a:lnTo>
                  <a:lnTo>
                    <a:pt x="10438" y="13553"/>
                  </a:lnTo>
                  <a:lnTo>
                    <a:pt x="10517" y="13518"/>
                  </a:lnTo>
                  <a:lnTo>
                    <a:pt x="10597" y="13481"/>
                  </a:lnTo>
                  <a:lnTo>
                    <a:pt x="10676" y="13443"/>
                  </a:lnTo>
                  <a:lnTo>
                    <a:pt x="11986" y="14315"/>
                  </a:lnTo>
                  <a:lnTo>
                    <a:pt x="12018" y="14336"/>
                  </a:lnTo>
                  <a:lnTo>
                    <a:pt x="12050" y="14355"/>
                  </a:lnTo>
                  <a:lnTo>
                    <a:pt x="12083" y="14372"/>
                  </a:lnTo>
                  <a:lnTo>
                    <a:pt x="12117" y="14389"/>
                  </a:lnTo>
                  <a:lnTo>
                    <a:pt x="12151" y="14404"/>
                  </a:lnTo>
                  <a:lnTo>
                    <a:pt x="12185" y="14418"/>
                  </a:lnTo>
                  <a:lnTo>
                    <a:pt x="12220" y="14430"/>
                  </a:lnTo>
                  <a:lnTo>
                    <a:pt x="12255" y="14441"/>
                  </a:lnTo>
                  <a:lnTo>
                    <a:pt x="12291" y="14451"/>
                  </a:lnTo>
                  <a:lnTo>
                    <a:pt x="12326" y="14460"/>
                  </a:lnTo>
                  <a:lnTo>
                    <a:pt x="12362" y="14467"/>
                  </a:lnTo>
                  <a:lnTo>
                    <a:pt x="12398" y="14473"/>
                  </a:lnTo>
                  <a:lnTo>
                    <a:pt x="12433" y="14477"/>
                  </a:lnTo>
                  <a:lnTo>
                    <a:pt x="12470" y="14480"/>
                  </a:lnTo>
                  <a:lnTo>
                    <a:pt x="12506" y="14482"/>
                  </a:lnTo>
                  <a:lnTo>
                    <a:pt x="12542" y="14483"/>
                  </a:lnTo>
                  <a:lnTo>
                    <a:pt x="12566" y="14483"/>
                  </a:lnTo>
                  <a:lnTo>
                    <a:pt x="12591" y="14482"/>
                  </a:lnTo>
                  <a:lnTo>
                    <a:pt x="12615" y="14480"/>
                  </a:lnTo>
                  <a:lnTo>
                    <a:pt x="12640" y="14478"/>
                  </a:lnTo>
                  <a:lnTo>
                    <a:pt x="12664" y="14476"/>
                  </a:lnTo>
                  <a:lnTo>
                    <a:pt x="12688" y="14473"/>
                  </a:lnTo>
                  <a:lnTo>
                    <a:pt x="12712" y="14469"/>
                  </a:lnTo>
                  <a:lnTo>
                    <a:pt x="12736" y="14464"/>
                  </a:lnTo>
                  <a:lnTo>
                    <a:pt x="12759" y="14459"/>
                  </a:lnTo>
                  <a:lnTo>
                    <a:pt x="12783" y="14454"/>
                  </a:lnTo>
                  <a:lnTo>
                    <a:pt x="12808" y="14448"/>
                  </a:lnTo>
                  <a:lnTo>
                    <a:pt x="12831" y="14441"/>
                  </a:lnTo>
                  <a:lnTo>
                    <a:pt x="12854" y="14434"/>
                  </a:lnTo>
                  <a:lnTo>
                    <a:pt x="12877" y="14426"/>
                  </a:lnTo>
                  <a:lnTo>
                    <a:pt x="12900" y="14418"/>
                  </a:lnTo>
                  <a:lnTo>
                    <a:pt x="12923" y="14409"/>
                  </a:lnTo>
                  <a:lnTo>
                    <a:pt x="12945" y="14399"/>
                  </a:lnTo>
                  <a:lnTo>
                    <a:pt x="12968" y="14389"/>
                  </a:lnTo>
                  <a:lnTo>
                    <a:pt x="12990" y="14379"/>
                  </a:lnTo>
                  <a:lnTo>
                    <a:pt x="13012" y="14368"/>
                  </a:lnTo>
                  <a:lnTo>
                    <a:pt x="13034" y="14356"/>
                  </a:lnTo>
                  <a:lnTo>
                    <a:pt x="13055" y="14344"/>
                  </a:lnTo>
                  <a:lnTo>
                    <a:pt x="13076" y="14331"/>
                  </a:lnTo>
                  <a:lnTo>
                    <a:pt x="13097" y="14317"/>
                  </a:lnTo>
                  <a:lnTo>
                    <a:pt x="13118" y="14303"/>
                  </a:lnTo>
                  <a:lnTo>
                    <a:pt x="13139" y="14288"/>
                  </a:lnTo>
                  <a:lnTo>
                    <a:pt x="13159" y="14273"/>
                  </a:lnTo>
                  <a:lnTo>
                    <a:pt x="13179" y="14257"/>
                  </a:lnTo>
                  <a:lnTo>
                    <a:pt x="13198" y="14241"/>
                  </a:lnTo>
                  <a:lnTo>
                    <a:pt x="13217" y="14224"/>
                  </a:lnTo>
                  <a:lnTo>
                    <a:pt x="13236" y="14207"/>
                  </a:lnTo>
                  <a:lnTo>
                    <a:pt x="13254" y="14189"/>
                  </a:lnTo>
                  <a:lnTo>
                    <a:pt x="14222" y="13224"/>
                  </a:lnTo>
                  <a:lnTo>
                    <a:pt x="14253" y="13191"/>
                  </a:lnTo>
                  <a:lnTo>
                    <a:pt x="14282" y="13158"/>
                  </a:lnTo>
                  <a:lnTo>
                    <a:pt x="14309" y="13124"/>
                  </a:lnTo>
                  <a:lnTo>
                    <a:pt x="14336" y="13088"/>
                  </a:lnTo>
                  <a:lnTo>
                    <a:pt x="14360" y="13052"/>
                  </a:lnTo>
                  <a:lnTo>
                    <a:pt x="14382" y="13016"/>
                  </a:lnTo>
                  <a:lnTo>
                    <a:pt x="14403" y="12978"/>
                  </a:lnTo>
                  <a:lnTo>
                    <a:pt x="14422" y="12940"/>
                  </a:lnTo>
                  <a:lnTo>
                    <a:pt x="14439" y="12900"/>
                  </a:lnTo>
                  <a:lnTo>
                    <a:pt x="14455" y="12860"/>
                  </a:lnTo>
                  <a:lnTo>
                    <a:pt x="14468" y="12820"/>
                  </a:lnTo>
                  <a:lnTo>
                    <a:pt x="14480" y="12779"/>
                  </a:lnTo>
                  <a:lnTo>
                    <a:pt x="14492" y="12738"/>
                  </a:lnTo>
                  <a:lnTo>
                    <a:pt x="14500" y="12697"/>
                  </a:lnTo>
                  <a:lnTo>
                    <a:pt x="14507" y="12654"/>
                  </a:lnTo>
                  <a:lnTo>
                    <a:pt x="14512" y="12613"/>
                  </a:lnTo>
                  <a:lnTo>
                    <a:pt x="14515" y="12571"/>
                  </a:lnTo>
                  <a:lnTo>
                    <a:pt x="14517" y="12528"/>
                  </a:lnTo>
                  <a:lnTo>
                    <a:pt x="14517" y="12486"/>
                  </a:lnTo>
                  <a:lnTo>
                    <a:pt x="14515" y="12444"/>
                  </a:lnTo>
                  <a:lnTo>
                    <a:pt x="14511" y="12402"/>
                  </a:lnTo>
                  <a:lnTo>
                    <a:pt x="14505" y="12359"/>
                  </a:lnTo>
                  <a:lnTo>
                    <a:pt x="14498" y="12317"/>
                  </a:lnTo>
                  <a:lnTo>
                    <a:pt x="14489" y="12275"/>
                  </a:lnTo>
                  <a:lnTo>
                    <a:pt x="14476" y="12234"/>
                  </a:lnTo>
                  <a:lnTo>
                    <a:pt x="14464" y="12193"/>
                  </a:lnTo>
                  <a:lnTo>
                    <a:pt x="14449" y="12153"/>
                  </a:lnTo>
                  <a:lnTo>
                    <a:pt x="14433" y="12111"/>
                  </a:lnTo>
                  <a:lnTo>
                    <a:pt x="14414" y="12072"/>
                  </a:lnTo>
                  <a:lnTo>
                    <a:pt x="14394" y="12033"/>
                  </a:lnTo>
                  <a:lnTo>
                    <a:pt x="14372" y="11995"/>
                  </a:lnTo>
                  <a:lnTo>
                    <a:pt x="14348" y="11957"/>
                  </a:lnTo>
                  <a:lnTo>
                    <a:pt x="13475" y="10651"/>
                  </a:lnTo>
                  <a:lnTo>
                    <a:pt x="13512" y="10572"/>
                  </a:lnTo>
                  <a:lnTo>
                    <a:pt x="13549" y="10493"/>
                  </a:lnTo>
                  <a:lnTo>
                    <a:pt x="13584" y="10413"/>
                  </a:lnTo>
                  <a:lnTo>
                    <a:pt x="13618" y="10332"/>
                  </a:lnTo>
                  <a:lnTo>
                    <a:pt x="13652" y="10251"/>
                  </a:lnTo>
                  <a:lnTo>
                    <a:pt x="13684" y="10169"/>
                  </a:lnTo>
                  <a:lnTo>
                    <a:pt x="13715" y="10087"/>
                  </a:lnTo>
                  <a:lnTo>
                    <a:pt x="13745" y="10004"/>
                  </a:lnTo>
                  <a:lnTo>
                    <a:pt x="15286" y="9697"/>
                  </a:lnTo>
                  <a:lnTo>
                    <a:pt x="15329" y="9687"/>
                  </a:lnTo>
                  <a:lnTo>
                    <a:pt x="15373" y="9675"/>
                  </a:lnTo>
                  <a:lnTo>
                    <a:pt x="15414" y="9661"/>
                  </a:lnTo>
                  <a:lnTo>
                    <a:pt x="15455" y="9646"/>
                  </a:lnTo>
                  <a:lnTo>
                    <a:pt x="15495" y="9629"/>
                  </a:lnTo>
                  <a:lnTo>
                    <a:pt x="15536" y="9611"/>
                  </a:lnTo>
                  <a:lnTo>
                    <a:pt x="15574" y="9591"/>
                  </a:lnTo>
                  <a:lnTo>
                    <a:pt x="15611" y="9570"/>
                  </a:lnTo>
                  <a:lnTo>
                    <a:pt x="15647" y="9547"/>
                  </a:lnTo>
                  <a:lnTo>
                    <a:pt x="15683" y="9523"/>
                  </a:lnTo>
                  <a:lnTo>
                    <a:pt x="15716" y="9497"/>
                  </a:lnTo>
                  <a:lnTo>
                    <a:pt x="15749" y="9470"/>
                  </a:lnTo>
                  <a:lnTo>
                    <a:pt x="15780" y="9441"/>
                  </a:lnTo>
                  <a:lnTo>
                    <a:pt x="15810" y="9412"/>
                  </a:lnTo>
                  <a:lnTo>
                    <a:pt x="15839" y="9380"/>
                  </a:lnTo>
                  <a:lnTo>
                    <a:pt x="15867" y="9348"/>
                  </a:lnTo>
                  <a:lnTo>
                    <a:pt x="15893" y="9315"/>
                  </a:lnTo>
                  <a:lnTo>
                    <a:pt x="15918" y="9280"/>
                  </a:lnTo>
                  <a:lnTo>
                    <a:pt x="15941" y="9245"/>
                  </a:lnTo>
                  <a:lnTo>
                    <a:pt x="15963" y="9209"/>
                  </a:lnTo>
                  <a:lnTo>
                    <a:pt x="15983" y="9172"/>
                  </a:lnTo>
                  <a:lnTo>
                    <a:pt x="16002" y="9134"/>
                  </a:lnTo>
                  <a:lnTo>
                    <a:pt x="16020" y="9094"/>
                  </a:lnTo>
                  <a:lnTo>
                    <a:pt x="16035" y="9054"/>
                  </a:lnTo>
                  <a:lnTo>
                    <a:pt x="16049" y="9014"/>
                  </a:lnTo>
                  <a:lnTo>
                    <a:pt x="16061" y="8972"/>
                  </a:lnTo>
                  <a:lnTo>
                    <a:pt x="16071" y="8931"/>
                  </a:lnTo>
                  <a:lnTo>
                    <a:pt x="16080" y="8888"/>
                  </a:lnTo>
                  <a:lnTo>
                    <a:pt x="16086" y="8844"/>
                  </a:lnTo>
                  <a:lnTo>
                    <a:pt x="16091" y="8801"/>
                  </a:lnTo>
                  <a:lnTo>
                    <a:pt x="16094" y="8757"/>
                  </a:lnTo>
                  <a:lnTo>
                    <a:pt x="16095" y="8712"/>
                  </a:lnTo>
                  <a:lnTo>
                    <a:pt x="16095" y="7347"/>
                  </a:lnTo>
                  <a:lnTo>
                    <a:pt x="16094" y="7302"/>
                  </a:lnTo>
                  <a:lnTo>
                    <a:pt x="16091" y="7258"/>
                  </a:lnTo>
                  <a:lnTo>
                    <a:pt x="16086" y="7215"/>
                  </a:lnTo>
                  <a:lnTo>
                    <a:pt x="16080" y="7171"/>
                  </a:lnTo>
                  <a:lnTo>
                    <a:pt x="16071" y="7128"/>
                  </a:lnTo>
                  <a:lnTo>
                    <a:pt x="16061" y="7086"/>
                  </a:lnTo>
                  <a:lnTo>
                    <a:pt x="16049" y="7045"/>
                  </a:lnTo>
                  <a:lnTo>
                    <a:pt x="16035" y="7005"/>
                  </a:lnTo>
                  <a:lnTo>
                    <a:pt x="16020" y="6965"/>
                  </a:lnTo>
                  <a:lnTo>
                    <a:pt x="16002" y="6925"/>
                  </a:lnTo>
                  <a:lnTo>
                    <a:pt x="15983" y="6887"/>
                  </a:lnTo>
                  <a:lnTo>
                    <a:pt x="15963" y="6850"/>
                  </a:lnTo>
                  <a:lnTo>
                    <a:pt x="15941" y="6813"/>
                  </a:lnTo>
                  <a:lnTo>
                    <a:pt x="15918" y="6778"/>
                  </a:lnTo>
                  <a:lnTo>
                    <a:pt x="15893" y="6744"/>
                  </a:lnTo>
                  <a:lnTo>
                    <a:pt x="15867" y="6711"/>
                  </a:lnTo>
                  <a:lnTo>
                    <a:pt x="15839" y="6679"/>
                  </a:lnTo>
                  <a:lnTo>
                    <a:pt x="15810" y="6647"/>
                  </a:lnTo>
                  <a:lnTo>
                    <a:pt x="15780" y="6617"/>
                  </a:lnTo>
                  <a:lnTo>
                    <a:pt x="15749" y="6589"/>
                  </a:lnTo>
                  <a:lnTo>
                    <a:pt x="15716" y="6562"/>
                  </a:lnTo>
                  <a:lnTo>
                    <a:pt x="15683" y="6536"/>
                  </a:lnTo>
                  <a:lnTo>
                    <a:pt x="15647" y="6512"/>
                  </a:lnTo>
                  <a:lnTo>
                    <a:pt x="15611" y="6489"/>
                  </a:lnTo>
                  <a:lnTo>
                    <a:pt x="15574" y="6467"/>
                  </a:lnTo>
                  <a:lnTo>
                    <a:pt x="15536" y="6448"/>
                  </a:lnTo>
                  <a:lnTo>
                    <a:pt x="15495" y="6429"/>
                  </a:lnTo>
                  <a:lnTo>
                    <a:pt x="15455" y="6413"/>
                  </a:lnTo>
                  <a:lnTo>
                    <a:pt x="15414" y="6398"/>
                  </a:lnTo>
                  <a:lnTo>
                    <a:pt x="15373" y="6383"/>
                  </a:lnTo>
                  <a:lnTo>
                    <a:pt x="15329" y="6372"/>
                  </a:lnTo>
                  <a:lnTo>
                    <a:pt x="15286" y="636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sp>
          <p:nvSpPr>
            <p:cNvPr id="52" name="Freeform 75"/>
            <p:cNvSpPr>
              <a:spLocks noEditPoints="1"/>
            </p:cNvSpPr>
            <p:nvPr/>
          </p:nvSpPr>
          <p:spPr bwMode="auto">
            <a:xfrm>
              <a:off x="4787900" y="2312988"/>
              <a:ext cx="303213" cy="301625"/>
            </a:xfrm>
            <a:custGeom>
              <a:avLst/>
              <a:gdLst>
                <a:gd name="T0" fmla="*/ 2899 w 7040"/>
                <a:gd name="T1" fmla="*/ 6524 h 7025"/>
                <a:gd name="T2" fmla="*/ 2185 w 7040"/>
                <a:gd name="T3" fmla="*/ 6283 h 7025"/>
                <a:gd name="T4" fmla="*/ 1560 w 7040"/>
                <a:gd name="T5" fmla="*/ 5884 h 7025"/>
                <a:gd name="T6" fmla="*/ 1051 w 7040"/>
                <a:gd name="T7" fmla="*/ 5351 h 7025"/>
                <a:gd name="T8" fmla="*/ 682 w 7040"/>
                <a:gd name="T9" fmla="*/ 4709 h 7025"/>
                <a:gd name="T10" fmla="*/ 475 w 7040"/>
                <a:gd name="T11" fmla="*/ 3980 h 7025"/>
                <a:gd name="T12" fmla="*/ 455 w 7040"/>
                <a:gd name="T13" fmla="*/ 3198 h 7025"/>
                <a:gd name="T14" fmla="*/ 626 w 7040"/>
                <a:gd name="T15" fmla="*/ 2456 h 7025"/>
                <a:gd name="T16" fmla="*/ 965 w 7040"/>
                <a:gd name="T17" fmla="*/ 1794 h 7025"/>
                <a:gd name="T18" fmla="*/ 1448 w 7040"/>
                <a:gd name="T19" fmla="*/ 1237 h 7025"/>
                <a:gd name="T20" fmla="*/ 2052 w 7040"/>
                <a:gd name="T21" fmla="*/ 810 h 7025"/>
                <a:gd name="T22" fmla="*/ 2750 w 7040"/>
                <a:gd name="T23" fmla="*/ 536 h 7025"/>
                <a:gd name="T24" fmla="*/ 3520 w 7040"/>
                <a:gd name="T25" fmla="*/ 439 h 7025"/>
                <a:gd name="T26" fmla="*/ 4289 w 7040"/>
                <a:gd name="T27" fmla="*/ 536 h 7025"/>
                <a:gd name="T28" fmla="*/ 4988 w 7040"/>
                <a:gd name="T29" fmla="*/ 810 h 7025"/>
                <a:gd name="T30" fmla="*/ 5591 w 7040"/>
                <a:gd name="T31" fmla="*/ 1237 h 7025"/>
                <a:gd name="T32" fmla="*/ 6075 w 7040"/>
                <a:gd name="T33" fmla="*/ 1794 h 7025"/>
                <a:gd name="T34" fmla="*/ 6414 w 7040"/>
                <a:gd name="T35" fmla="*/ 2456 h 7025"/>
                <a:gd name="T36" fmla="*/ 6585 w 7040"/>
                <a:gd name="T37" fmla="*/ 3198 h 7025"/>
                <a:gd name="T38" fmla="*/ 6565 w 7040"/>
                <a:gd name="T39" fmla="*/ 3980 h 7025"/>
                <a:gd name="T40" fmla="*/ 6358 w 7040"/>
                <a:gd name="T41" fmla="*/ 4709 h 7025"/>
                <a:gd name="T42" fmla="*/ 5988 w 7040"/>
                <a:gd name="T43" fmla="*/ 5351 h 7025"/>
                <a:gd name="T44" fmla="*/ 5479 w 7040"/>
                <a:gd name="T45" fmla="*/ 5884 h 7025"/>
                <a:gd name="T46" fmla="*/ 4855 w 7040"/>
                <a:gd name="T47" fmla="*/ 6283 h 7025"/>
                <a:gd name="T48" fmla="*/ 4140 w 7040"/>
                <a:gd name="T49" fmla="*/ 6524 h 7025"/>
                <a:gd name="T50" fmla="*/ 3520 w 7040"/>
                <a:gd name="T51" fmla="*/ 0 h 7025"/>
                <a:gd name="T52" fmla="*/ 2640 w 7040"/>
                <a:gd name="T53" fmla="*/ 110 h 7025"/>
                <a:gd name="T54" fmla="*/ 1842 w 7040"/>
                <a:gd name="T55" fmla="*/ 424 h 7025"/>
                <a:gd name="T56" fmla="*/ 1153 w 7040"/>
                <a:gd name="T57" fmla="*/ 912 h 7025"/>
                <a:gd name="T58" fmla="*/ 600 w 7040"/>
                <a:gd name="T59" fmla="*/ 1548 h 7025"/>
                <a:gd name="T60" fmla="*/ 213 w 7040"/>
                <a:gd name="T61" fmla="*/ 2305 h 7025"/>
                <a:gd name="T62" fmla="*/ 18 w 7040"/>
                <a:gd name="T63" fmla="*/ 3153 h 7025"/>
                <a:gd name="T64" fmla="*/ 40 w 7040"/>
                <a:gd name="T65" fmla="*/ 4047 h 7025"/>
                <a:gd name="T66" fmla="*/ 276 w 7040"/>
                <a:gd name="T67" fmla="*/ 4880 h 7025"/>
                <a:gd name="T68" fmla="*/ 699 w 7040"/>
                <a:gd name="T69" fmla="*/ 5614 h 7025"/>
                <a:gd name="T70" fmla="*/ 1280 w 7040"/>
                <a:gd name="T71" fmla="*/ 6222 h 7025"/>
                <a:gd name="T72" fmla="*/ 1993 w 7040"/>
                <a:gd name="T73" fmla="*/ 6678 h 7025"/>
                <a:gd name="T74" fmla="*/ 2810 w 7040"/>
                <a:gd name="T75" fmla="*/ 6953 h 7025"/>
                <a:gd name="T76" fmla="*/ 3702 w 7040"/>
                <a:gd name="T77" fmla="*/ 7020 h 7025"/>
                <a:gd name="T78" fmla="*/ 4567 w 7040"/>
                <a:gd name="T79" fmla="*/ 6867 h 7025"/>
                <a:gd name="T80" fmla="*/ 5345 w 7040"/>
                <a:gd name="T81" fmla="*/ 6517 h 7025"/>
                <a:gd name="T82" fmla="*/ 6009 w 7040"/>
                <a:gd name="T83" fmla="*/ 5996 h 7025"/>
                <a:gd name="T84" fmla="*/ 6531 w 7040"/>
                <a:gd name="T85" fmla="*/ 5333 h 7025"/>
                <a:gd name="T86" fmla="*/ 6882 w 7040"/>
                <a:gd name="T87" fmla="*/ 4556 h 7025"/>
                <a:gd name="T88" fmla="*/ 7036 w 7040"/>
                <a:gd name="T89" fmla="*/ 3693 h 7025"/>
                <a:gd name="T90" fmla="*/ 6969 w 7040"/>
                <a:gd name="T91" fmla="*/ 2805 h 7025"/>
                <a:gd name="T92" fmla="*/ 6693 w 7040"/>
                <a:gd name="T93" fmla="*/ 1990 h 7025"/>
                <a:gd name="T94" fmla="*/ 6237 w 7040"/>
                <a:gd name="T95" fmla="*/ 1278 h 7025"/>
                <a:gd name="T96" fmla="*/ 5626 w 7040"/>
                <a:gd name="T97" fmla="*/ 697 h 7025"/>
                <a:gd name="T98" fmla="*/ 4891 w 7040"/>
                <a:gd name="T99" fmla="*/ 276 h 7025"/>
                <a:gd name="T100" fmla="*/ 4056 w 7040"/>
                <a:gd name="T101" fmla="*/ 40 h 70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040" h="7025">
                  <a:moveTo>
                    <a:pt x="3520" y="6586"/>
                  </a:moveTo>
                  <a:lnTo>
                    <a:pt x="3362" y="6582"/>
                  </a:lnTo>
                  <a:lnTo>
                    <a:pt x="3205" y="6570"/>
                  </a:lnTo>
                  <a:lnTo>
                    <a:pt x="3051" y="6551"/>
                  </a:lnTo>
                  <a:lnTo>
                    <a:pt x="2899" y="6524"/>
                  </a:lnTo>
                  <a:lnTo>
                    <a:pt x="2750" y="6489"/>
                  </a:lnTo>
                  <a:lnTo>
                    <a:pt x="2604" y="6447"/>
                  </a:lnTo>
                  <a:lnTo>
                    <a:pt x="2460" y="6399"/>
                  </a:lnTo>
                  <a:lnTo>
                    <a:pt x="2320" y="6344"/>
                  </a:lnTo>
                  <a:lnTo>
                    <a:pt x="2185" y="6283"/>
                  </a:lnTo>
                  <a:lnTo>
                    <a:pt x="2052" y="6214"/>
                  </a:lnTo>
                  <a:lnTo>
                    <a:pt x="1922" y="6141"/>
                  </a:lnTo>
                  <a:lnTo>
                    <a:pt x="1797" y="6061"/>
                  </a:lnTo>
                  <a:lnTo>
                    <a:pt x="1677" y="5976"/>
                  </a:lnTo>
                  <a:lnTo>
                    <a:pt x="1560" y="5884"/>
                  </a:lnTo>
                  <a:lnTo>
                    <a:pt x="1448" y="5788"/>
                  </a:lnTo>
                  <a:lnTo>
                    <a:pt x="1342" y="5685"/>
                  </a:lnTo>
                  <a:lnTo>
                    <a:pt x="1240" y="5579"/>
                  </a:lnTo>
                  <a:lnTo>
                    <a:pt x="1142" y="5468"/>
                  </a:lnTo>
                  <a:lnTo>
                    <a:pt x="1051" y="5351"/>
                  </a:lnTo>
                  <a:lnTo>
                    <a:pt x="965" y="5231"/>
                  </a:lnTo>
                  <a:lnTo>
                    <a:pt x="885" y="5106"/>
                  </a:lnTo>
                  <a:lnTo>
                    <a:pt x="812" y="4977"/>
                  </a:lnTo>
                  <a:lnTo>
                    <a:pt x="743" y="4844"/>
                  </a:lnTo>
                  <a:lnTo>
                    <a:pt x="682" y="4709"/>
                  </a:lnTo>
                  <a:lnTo>
                    <a:pt x="626" y="4569"/>
                  </a:lnTo>
                  <a:lnTo>
                    <a:pt x="578" y="4426"/>
                  </a:lnTo>
                  <a:lnTo>
                    <a:pt x="536" y="4280"/>
                  </a:lnTo>
                  <a:lnTo>
                    <a:pt x="502" y="4132"/>
                  </a:lnTo>
                  <a:lnTo>
                    <a:pt x="475" y="3980"/>
                  </a:lnTo>
                  <a:lnTo>
                    <a:pt x="455" y="3827"/>
                  </a:lnTo>
                  <a:lnTo>
                    <a:pt x="443" y="3670"/>
                  </a:lnTo>
                  <a:lnTo>
                    <a:pt x="439" y="3513"/>
                  </a:lnTo>
                  <a:lnTo>
                    <a:pt x="443" y="3354"/>
                  </a:lnTo>
                  <a:lnTo>
                    <a:pt x="455" y="3198"/>
                  </a:lnTo>
                  <a:lnTo>
                    <a:pt x="475" y="3044"/>
                  </a:lnTo>
                  <a:lnTo>
                    <a:pt x="502" y="2893"/>
                  </a:lnTo>
                  <a:lnTo>
                    <a:pt x="536" y="2745"/>
                  </a:lnTo>
                  <a:lnTo>
                    <a:pt x="578" y="2598"/>
                  </a:lnTo>
                  <a:lnTo>
                    <a:pt x="626" y="2456"/>
                  </a:lnTo>
                  <a:lnTo>
                    <a:pt x="682" y="2316"/>
                  </a:lnTo>
                  <a:lnTo>
                    <a:pt x="743" y="2180"/>
                  </a:lnTo>
                  <a:lnTo>
                    <a:pt x="812" y="2047"/>
                  </a:lnTo>
                  <a:lnTo>
                    <a:pt x="885" y="1919"/>
                  </a:lnTo>
                  <a:lnTo>
                    <a:pt x="965" y="1794"/>
                  </a:lnTo>
                  <a:lnTo>
                    <a:pt x="1051" y="1674"/>
                  </a:lnTo>
                  <a:lnTo>
                    <a:pt x="1142" y="1557"/>
                  </a:lnTo>
                  <a:lnTo>
                    <a:pt x="1240" y="1446"/>
                  </a:lnTo>
                  <a:lnTo>
                    <a:pt x="1342" y="1340"/>
                  </a:lnTo>
                  <a:lnTo>
                    <a:pt x="1448" y="1237"/>
                  </a:lnTo>
                  <a:lnTo>
                    <a:pt x="1560" y="1141"/>
                  </a:lnTo>
                  <a:lnTo>
                    <a:pt x="1677" y="1049"/>
                  </a:lnTo>
                  <a:lnTo>
                    <a:pt x="1797" y="964"/>
                  </a:lnTo>
                  <a:lnTo>
                    <a:pt x="1922" y="884"/>
                  </a:lnTo>
                  <a:lnTo>
                    <a:pt x="2052" y="810"/>
                  </a:lnTo>
                  <a:lnTo>
                    <a:pt x="2185" y="742"/>
                  </a:lnTo>
                  <a:lnTo>
                    <a:pt x="2320" y="680"/>
                  </a:lnTo>
                  <a:lnTo>
                    <a:pt x="2460" y="625"/>
                  </a:lnTo>
                  <a:lnTo>
                    <a:pt x="2604" y="577"/>
                  </a:lnTo>
                  <a:lnTo>
                    <a:pt x="2750" y="536"/>
                  </a:lnTo>
                  <a:lnTo>
                    <a:pt x="2899" y="501"/>
                  </a:lnTo>
                  <a:lnTo>
                    <a:pt x="3051" y="474"/>
                  </a:lnTo>
                  <a:lnTo>
                    <a:pt x="3205" y="454"/>
                  </a:lnTo>
                  <a:lnTo>
                    <a:pt x="3362" y="443"/>
                  </a:lnTo>
                  <a:lnTo>
                    <a:pt x="3520" y="439"/>
                  </a:lnTo>
                  <a:lnTo>
                    <a:pt x="3678" y="443"/>
                  </a:lnTo>
                  <a:lnTo>
                    <a:pt x="3834" y="454"/>
                  </a:lnTo>
                  <a:lnTo>
                    <a:pt x="3989" y="474"/>
                  </a:lnTo>
                  <a:lnTo>
                    <a:pt x="4140" y="501"/>
                  </a:lnTo>
                  <a:lnTo>
                    <a:pt x="4289" y="536"/>
                  </a:lnTo>
                  <a:lnTo>
                    <a:pt x="4436" y="577"/>
                  </a:lnTo>
                  <a:lnTo>
                    <a:pt x="4579" y="625"/>
                  </a:lnTo>
                  <a:lnTo>
                    <a:pt x="4719" y="680"/>
                  </a:lnTo>
                  <a:lnTo>
                    <a:pt x="4855" y="742"/>
                  </a:lnTo>
                  <a:lnTo>
                    <a:pt x="4988" y="810"/>
                  </a:lnTo>
                  <a:lnTo>
                    <a:pt x="5117" y="884"/>
                  </a:lnTo>
                  <a:lnTo>
                    <a:pt x="5242" y="964"/>
                  </a:lnTo>
                  <a:lnTo>
                    <a:pt x="5362" y="1049"/>
                  </a:lnTo>
                  <a:lnTo>
                    <a:pt x="5479" y="1141"/>
                  </a:lnTo>
                  <a:lnTo>
                    <a:pt x="5591" y="1237"/>
                  </a:lnTo>
                  <a:lnTo>
                    <a:pt x="5698" y="1340"/>
                  </a:lnTo>
                  <a:lnTo>
                    <a:pt x="5800" y="1446"/>
                  </a:lnTo>
                  <a:lnTo>
                    <a:pt x="5897" y="1557"/>
                  </a:lnTo>
                  <a:lnTo>
                    <a:pt x="5988" y="1674"/>
                  </a:lnTo>
                  <a:lnTo>
                    <a:pt x="6075" y="1794"/>
                  </a:lnTo>
                  <a:lnTo>
                    <a:pt x="6154" y="1919"/>
                  </a:lnTo>
                  <a:lnTo>
                    <a:pt x="6228" y="2047"/>
                  </a:lnTo>
                  <a:lnTo>
                    <a:pt x="6297" y="2180"/>
                  </a:lnTo>
                  <a:lnTo>
                    <a:pt x="6358" y="2316"/>
                  </a:lnTo>
                  <a:lnTo>
                    <a:pt x="6414" y="2456"/>
                  </a:lnTo>
                  <a:lnTo>
                    <a:pt x="6462" y="2598"/>
                  </a:lnTo>
                  <a:lnTo>
                    <a:pt x="6503" y="2745"/>
                  </a:lnTo>
                  <a:lnTo>
                    <a:pt x="6538" y="2893"/>
                  </a:lnTo>
                  <a:lnTo>
                    <a:pt x="6565" y="3044"/>
                  </a:lnTo>
                  <a:lnTo>
                    <a:pt x="6585" y="3198"/>
                  </a:lnTo>
                  <a:lnTo>
                    <a:pt x="6597" y="3354"/>
                  </a:lnTo>
                  <a:lnTo>
                    <a:pt x="6601" y="3513"/>
                  </a:lnTo>
                  <a:lnTo>
                    <a:pt x="6597" y="3670"/>
                  </a:lnTo>
                  <a:lnTo>
                    <a:pt x="6585" y="3827"/>
                  </a:lnTo>
                  <a:lnTo>
                    <a:pt x="6565" y="3980"/>
                  </a:lnTo>
                  <a:lnTo>
                    <a:pt x="6538" y="4132"/>
                  </a:lnTo>
                  <a:lnTo>
                    <a:pt x="6503" y="4280"/>
                  </a:lnTo>
                  <a:lnTo>
                    <a:pt x="6462" y="4426"/>
                  </a:lnTo>
                  <a:lnTo>
                    <a:pt x="6414" y="4569"/>
                  </a:lnTo>
                  <a:lnTo>
                    <a:pt x="6358" y="4709"/>
                  </a:lnTo>
                  <a:lnTo>
                    <a:pt x="6297" y="4844"/>
                  </a:lnTo>
                  <a:lnTo>
                    <a:pt x="6228" y="4977"/>
                  </a:lnTo>
                  <a:lnTo>
                    <a:pt x="6154" y="5106"/>
                  </a:lnTo>
                  <a:lnTo>
                    <a:pt x="6075" y="5231"/>
                  </a:lnTo>
                  <a:lnTo>
                    <a:pt x="5988" y="5351"/>
                  </a:lnTo>
                  <a:lnTo>
                    <a:pt x="5897" y="5468"/>
                  </a:lnTo>
                  <a:lnTo>
                    <a:pt x="5800" y="5579"/>
                  </a:lnTo>
                  <a:lnTo>
                    <a:pt x="5698" y="5685"/>
                  </a:lnTo>
                  <a:lnTo>
                    <a:pt x="5591" y="5788"/>
                  </a:lnTo>
                  <a:lnTo>
                    <a:pt x="5479" y="5884"/>
                  </a:lnTo>
                  <a:lnTo>
                    <a:pt x="5362" y="5976"/>
                  </a:lnTo>
                  <a:lnTo>
                    <a:pt x="5242" y="6061"/>
                  </a:lnTo>
                  <a:lnTo>
                    <a:pt x="5117" y="6141"/>
                  </a:lnTo>
                  <a:lnTo>
                    <a:pt x="4988" y="6214"/>
                  </a:lnTo>
                  <a:lnTo>
                    <a:pt x="4855" y="6283"/>
                  </a:lnTo>
                  <a:lnTo>
                    <a:pt x="4719" y="6344"/>
                  </a:lnTo>
                  <a:lnTo>
                    <a:pt x="4579" y="6399"/>
                  </a:lnTo>
                  <a:lnTo>
                    <a:pt x="4436" y="6447"/>
                  </a:lnTo>
                  <a:lnTo>
                    <a:pt x="4289" y="6489"/>
                  </a:lnTo>
                  <a:lnTo>
                    <a:pt x="4140" y="6524"/>
                  </a:lnTo>
                  <a:lnTo>
                    <a:pt x="3989" y="6551"/>
                  </a:lnTo>
                  <a:lnTo>
                    <a:pt x="3834" y="6570"/>
                  </a:lnTo>
                  <a:lnTo>
                    <a:pt x="3678" y="6582"/>
                  </a:lnTo>
                  <a:lnTo>
                    <a:pt x="3520" y="6586"/>
                  </a:lnTo>
                  <a:close/>
                  <a:moveTo>
                    <a:pt x="3520" y="0"/>
                  </a:moveTo>
                  <a:lnTo>
                    <a:pt x="3338" y="5"/>
                  </a:lnTo>
                  <a:lnTo>
                    <a:pt x="3160" y="18"/>
                  </a:lnTo>
                  <a:lnTo>
                    <a:pt x="2984" y="40"/>
                  </a:lnTo>
                  <a:lnTo>
                    <a:pt x="2810" y="71"/>
                  </a:lnTo>
                  <a:lnTo>
                    <a:pt x="2640" y="110"/>
                  </a:lnTo>
                  <a:lnTo>
                    <a:pt x="2473" y="157"/>
                  </a:lnTo>
                  <a:lnTo>
                    <a:pt x="2309" y="213"/>
                  </a:lnTo>
                  <a:lnTo>
                    <a:pt x="2149" y="276"/>
                  </a:lnTo>
                  <a:lnTo>
                    <a:pt x="1993" y="346"/>
                  </a:lnTo>
                  <a:lnTo>
                    <a:pt x="1842" y="424"/>
                  </a:lnTo>
                  <a:lnTo>
                    <a:pt x="1695" y="508"/>
                  </a:lnTo>
                  <a:lnTo>
                    <a:pt x="1552" y="600"/>
                  </a:lnTo>
                  <a:lnTo>
                    <a:pt x="1414" y="697"/>
                  </a:lnTo>
                  <a:lnTo>
                    <a:pt x="1280" y="802"/>
                  </a:lnTo>
                  <a:lnTo>
                    <a:pt x="1153" y="912"/>
                  </a:lnTo>
                  <a:lnTo>
                    <a:pt x="1031" y="1028"/>
                  </a:lnTo>
                  <a:lnTo>
                    <a:pt x="914" y="1151"/>
                  </a:lnTo>
                  <a:lnTo>
                    <a:pt x="803" y="1278"/>
                  </a:lnTo>
                  <a:lnTo>
                    <a:pt x="699" y="1411"/>
                  </a:lnTo>
                  <a:lnTo>
                    <a:pt x="600" y="1548"/>
                  </a:lnTo>
                  <a:lnTo>
                    <a:pt x="509" y="1691"/>
                  </a:lnTo>
                  <a:lnTo>
                    <a:pt x="424" y="1838"/>
                  </a:lnTo>
                  <a:lnTo>
                    <a:pt x="347" y="1990"/>
                  </a:lnTo>
                  <a:lnTo>
                    <a:pt x="276" y="2145"/>
                  </a:lnTo>
                  <a:lnTo>
                    <a:pt x="213" y="2305"/>
                  </a:lnTo>
                  <a:lnTo>
                    <a:pt x="158" y="2468"/>
                  </a:lnTo>
                  <a:lnTo>
                    <a:pt x="110" y="2634"/>
                  </a:lnTo>
                  <a:lnTo>
                    <a:pt x="71" y="2805"/>
                  </a:lnTo>
                  <a:lnTo>
                    <a:pt x="40" y="2978"/>
                  </a:lnTo>
                  <a:lnTo>
                    <a:pt x="18" y="3153"/>
                  </a:lnTo>
                  <a:lnTo>
                    <a:pt x="4" y="3332"/>
                  </a:lnTo>
                  <a:lnTo>
                    <a:pt x="0" y="3513"/>
                  </a:lnTo>
                  <a:lnTo>
                    <a:pt x="4" y="3693"/>
                  </a:lnTo>
                  <a:lnTo>
                    <a:pt x="18" y="3872"/>
                  </a:lnTo>
                  <a:lnTo>
                    <a:pt x="40" y="4047"/>
                  </a:lnTo>
                  <a:lnTo>
                    <a:pt x="71" y="4220"/>
                  </a:lnTo>
                  <a:lnTo>
                    <a:pt x="110" y="4390"/>
                  </a:lnTo>
                  <a:lnTo>
                    <a:pt x="158" y="4556"/>
                  </a:lnTo>
                  <a:lnTo>
                    <a:pt x="213" y="4720"/>
                  </a:lnTo>
                  <a:lnTo>
                    <a:pt x="276" y="4880"/>
                  </a:lnTo>
                  <a:lnTo>
                    <a:pt x="347" y="5035"/>
                  </a:lnTo>
                  <a:lnTo>
                    <a:pt x="424" y="5187"/>
                  </a:lnTo>
                  <a:lnTo>
                    <a:pt x="509" y="5333"/>
                  </a:lnTo>
                  <a:lnTo>
                    <a:pt x="600" y="5476"/>
                  </a:lnTo>
                  <a:lnTo>
                    <a:pt x="699" y="5614"/>
                  </a:lnTo>
                  <a:lnTo>
                    <a:pt x="803" y="5747"/>
                  </a:lnTo>
                  <a:lnTo>
                    <a:pt x="914" y="5874"/>
                  </a:lnTo>
                  <a:lnTo>
                    <a:pt x="1031" y="5996"/>
                  </a:lnTo>
                  <a:lnTo>
                    <a:pt x="1153" y="6112"/>
                  </a:lnTo>
                  <a:lnTo>
                    <a:pt x="1280" y="6222"/>
                  </a:lnTo>
                  <a:lnTo>
                    <a:pt x="1414" y="6327"/>
                  </a:lnTo>
                  <a:lnTo>
                    <a:pt x="1552" y="6425"/>
                  </a:lnTo>
                  <a:lnTo>
                    <a:pt x="1695" y="6517"/>
                  </a:lnTo>
                  <a:lnTo>
                    <a:pt x="1842" y="6601"/>
                  </a:lnTo>
                  <a:lnTo>
                    <a:pt x="1993" y="6678"/>
                  </a:lnTo>
                  <a:lnTo>
                    <a:pt x="2149" y="6748"/>
                  </a:lnTo>
                  <a:lnTo>
                    <a:pt x="2309" y="6812"/>
                  </a:lnTo>
                  <a:lnTo>
                    <a:pt x="2473" y="6867"/>
                  </a:lnTo>
                  <a:lnTo>
                    <a:pt x="2640" y="6914"/>
                  </a:lnTo>
                  <a:lnTo>
                    <a:pt x="2810" y="6953"/>
                  </a:lnTo>
                  <a:lnTo>
                    <a:pt x="2984" y="6984"/>
                  </a:lnTo>
                  <a:lnTo>
                    <a:pt x="3160" y="7006"/>
                  </a:lnTo>
                  <a:lnTo>
                    <a:pt x="3338" y="7020"/>
                  </a:lnTo>
                  <a:lnTo>
                    <a:pt x="3520" y="7025"/>
                  </a:lnTo>
                  <a:lnTo>
                    <a:pt x="3702" y="7020"/>
                  </a:lnTo>
                  <a:lnTo>
                    <a:pt x="3880" y="7006"/>
                  </a:lnTo>
                  <a:lnTo>
                    <a:pt x="4056" y="6984"/>
                  </a:lnTo>
                  <a:lnTo>
                    <a:pt x="4230" y="6953"/>
                  </a:lnTo>
                  <a:lnTo>
                    <a:pt x="4400" y="6914"/>
                  </a:lnTo>
                  <a:lnTo>
                    <a:pt x="4567" y="6867"/>
                  </a:lnTo>
                  <a:lnTo>
                    <a:pt x="4731" y="6812"/>
                  </a:lnTo>
                  <a:lnTo>
                    <a:pt x="4891" y="6748"/>
                  </a:lnTo>
                  <a:lnTo>
                    <a:pt x="5047" y="6678"/>
                  </a:lnTo>
                  <a:lnTo>
                    <a:pt x="5197" y="6601"/>
                  </a:lnTo>
                  <a:lnTo>
                    <a:pt x="5345" y="6517"/>
                  </a:lnTo>
                  <a:lnTo>
                    <a:pt x="5488" y="6425"/>
                  </a:lnTo>
                  <a:lnTo>
                    <a:pt x="5626" y="6327"/>
                  </a:lnTo>
                  <a:lnTo>
                    <a:pt x="5759" y="6222"/>
                  </a:lnTo>
                  <a:lnTo>
                    <a:pt x="5886" y="6112"/>
                  </a:lnTo>
                  <a:lnTo>
                    <a:pt x="6009" y="5996"/>
                  </a:lnTo>
                  <a:lnTo>
                    <a:pt x="6126" y="5874"/>
                  </a:lnTo>
                  <a:lnTo>
                    <a:pt x="6237" y="5747"/>
                  </a:lnTo>
                  <a:lnTo>
                    <a:pt x="6341" y="5614"/>
                  </a:lnTo>
                  <a:lnTo>
                    <a:pt x="6439" y="5476"/>
                  </a:lnTo>
                  <a:lnTo>
                    <a:pt x="6531" y="5333"/>
                  </a:lnTo>
                  <a:lnTo>
                    <a:pt x="6616" y="5187"/>
                  </a:lnTo>
                  <a:lnTo>
                    <a:pt x="6693" y="5035"/>
                  </a:lnTo>
                  <a:lnTo>
                    <a:pt x="6764" y="4880"/>
                  </a:lnTo>
                  <a:lnTo>
                    <a:pt x="6827" y="4720"/>
                  </a:lnTo>
                  <a:lnTo>
                    <a:pt x="6882" y="4556"/>
                  </a:lnTo>
                  <a:lnTo>
                    <a:pt x="6930" y="4390"/>
                  </a:lnTo>
                  <a:lnTo>
                    <a:pt x="6969" y="4220"/>
                  </a:lnTo>
                  <a:lnTo>
                    <a:pt x="7000" y="4047"/>
                  </a:lnTo>
                  <a:lnTo>
                    <a:pt x="7022" y="3872"/>
                  </a:lnTo>
                  <a:lnTo>
                    <a:pt x="7036" y="3693"/>
                  </a:lnTo>
                  <a:lnTo>
                    <a:pt x="7040" y="3513"/>
                  </a:lnTo>
                  <a:lnTo>
                    <a:pt x="7036" y="3332"/>
                  </a:lnTo>
                  <a:lnTo>
                    <a:pt x="7022" y="3153"/>
                  </a:lnTo>
                  <a:lnTo>
                    <a:pt x="7000" y="2978"/>
                  </a:lnTo>
                  <a:lnTo>
                    <a:pt x="6969" y="2805"/>
                  </a:lnTo>
                  <a:lnTo>
                    <a:pt x="6930" y="2634"/>
                  </a:lnTo>
                  <a:lnTo>
                    <a:pt x="6882" y="2468"/>
                  </a:lnTo>
                  <a:lnTo>
                    <a:pt x="6827" y="2305"/>
                  </a:lnTo>
                  <a:lnTo>
                    <a:pt x="6764" y="2145"/>
                  </a:lnTo>
                  <a:lnTo>
                    <a:pt x="6693" y="1990"/>
                  </a:lnTo>
                  <a:lnTo>
                    <a:pt x="6616" y="1838"/>
                  </a:lnTo>
                  <a:lnTo>
                    <a:pt x="6531" y="1691"/>
                  </a:lnTo>
                  <a:lnTo>
                    <a:pt x="6439" y="1548"/>
                  </a:lnTo>
                  <a:lnTo>
                    <a:pt x="6341" y="1411"/>
                  </a:lnTo>
                  <a:lnTo>
                    <a:pt x="6237" y="1278"/>
                  </a:lnTo>
                  <a:lnTo>
                    <a:pt x="6126" y="1151"/>
                  </a:lnTo>
                  <a:lnTo>
                    <a:pt x="6009" y="1028"/>
                  </a:lnTo>
                  <a:lnTo>
                    <a:pt x="5886" y="912"/>
                  </a:lnTo>
                  <a:lnTo>
                    <a:pt x="5759" y="802"/>
                  </a:lnTo>
                  <a:lnTo>
                    <a:pt x="5626" y="697"/>
                  </a:lnTo>
                  <a:lnTo>
                    <a:pt x="5488" y="600"/>
                  </a:lnTo>
                  <a:lnTo>
                    <a:pt x="5345" y="508"/>
                  </a:lnTo>
                  <a:lnTo>
                    <a:pt x="5197" y="424"/>
                  </a:lnTo>
                  <a:lnTo>
                    <a:pt x="5047" y="346"/>
                  </a:lnTo>
                  <a:lnTo>
                    <a:pt x="4891" y="276"/>
                  </a:lnTo>
                  <a:lnTo>
                    <a:pt x="4731" y="213"/>
                  </a:lnTo>
                  <a:lnTo>
                    <a:pt x="4567" y="157"/>
                  </a:lnTo>
                  <a:lnTo>
                    <a:pt x="4400" y="110"/>
                  </a:lnTo>
                  <a:lnTo>
                    <a:pt x="4230" y="71"/>
                  </a:lnTo>
                  <a:lnTo>
                    <a:pt x="4056" y="40"/>
                  </a:lnTo>
                  <a:lnTo>
                    <a:pt x="3880" y="18"/>
                  </a:lnTo>
                  <a:lnTo>
                    <a:pt x="3702" y="5"/>
                  </a:lnTo>
                  <a:lnTo>
                    <a:pt x="352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sp>
          <p:nvSpPr>
            <p:cNvPr id="53" name="Freeform 76"/>
            <p:cNvSpPr>
              <a:spLocks noEditPoints="1"/>
            </p:cNvSpPr>
            <p:nvPr/>
          </p:nvSpPr>
          <p:spPr bwMode="auto">
            <a:xfrm>
              <a:off x="4852988" y="2378076"/>
              <a:ext cx="173038" cy="171450"/>
            </a:xfrm>
            <a:custGeom>
              <a:avLst/>
              <a:gdLst>
                <a:gd name="T0" fmla="*/ 1708 w 4023"/>
                <a:gd name="T1" fmla="*/ 3482 h 4015"/>
                <a:gd name="T2" fmla="*/ 1358 w 4023"/>
                <a:gd name="T3" fmla="*/ 3364 h 4015"/>
                <a:gd name="T4" fmla="*/ 1052 w 4023"/>
                <a:gd name="T5" fmla="*/ 3169 h 4015"/>
                <a:gd name="T6" fmla="*/ 803 w 4023"/>
                <a:gd name="T7" fmla="*/ 2908 h 4015"/>
                <a:gd name="T8" fmla="*/ 621 w 4023"/>
                <a:gd name="T9" fmla="*/ 2593 h 4015"/>
                <a:gd name="T10" fmla="*/ 521 w 4023"/>
                <a:gd name="T11" fmla="*/ 2236 h 4015"/>
                <a:gd name="T12" fmla="*/ 511 w 4023"/>
                <a:gd name="T13" fmla="*/ 1853 h 4015"/>
                <a:gd name="T14" fmla="*/ 595 w 4023"/>
                <a:gd name="T15" fmla="*/ 1490 h 4015"/>
                <a:gd name="T16" fmla="*/ 761 w 4023"/>
                <a:gd name="T17" fmla="*/ 1165 h 4015"/>
                <a:gd name="T18" fmla="*/ 998 w 4023"/>
                <a:gd name="T19" fmla="*/ 893 h 4015"/>
                <a:gd name="T20" fmla="*/ 1293 w 4023"/>
                <a:gd name="T21" fmla="*/ 684 h 4015"/>
                <a:gd name="T22" fmla="*/ 1635 w 4023"/>
                <a:gd name="T23" fmla="*/ 549 h 4015"/>
                <a:gd name="T24" fmla="*/ 2012 w 4023"/>
                <a:gd name="T25" fmla="*/ 502 h 4015"/>
                <a:gd name="T26" fmla="*/ 2389 w 4023"/>
                <a:gd name="T27" fmla="*/ 549 h 4015"/>
                <a:gd name="T28" fmla="*/ 2731 w 4023"/>
                <a:gd name="T29" fmla="*/ 684 h 4015"/>
                <a:gd name="T30" fmla="*/ 3026 w 4023"/>
                <a:gd name="T31" fmla="*/ 893 h 4015"/>
                <a:gd name="T32" fmla="*/ 3263 w 4023"/>
                <a:gd name="T33" fmla="*/ 1165 h 4015"/>
                <a:gd name="T34" fmla="*/ 3429 w 4023"/>
                <a:gd name="T35" fmla="*/ 1490 h 4015"/>
                <a:gd name="T36" fmla="*/ 3513 w 4023"/>
                <a:gd name="T37" fmla="*/ 1853 h 4015"/>
                <a:gd name="T38" fmla="*/ 3503 w 4023"/>
                <a:gd name="T39" fmla="*/ 2236 h 4015"/>
                <a:gd name="T40" fmla="*/ 3402 w 4023"/>
                <a:gd name="T41" fmla="*/ 2593 h 4015"/>
                <a:gd name="T42" fmla="*/ 3221 w 4023"/>
                <a:gd name="T43" fmla="*/ 2908 h 4015"/>
                <a:gd name="T44" fmla="*/ 2971 w 4023"/>
                <a:gd name="T45" fmla="*/ 3169 h 4015"/>
                <a:gd name="T46" fmla="*/ 2665 w 4023"/>
                <a:gd name="T47" fmla="*/ 3364 h 4015"/>
                <a:gd name="T48" fmla="*/ 2316 w 4023"/>
                <a:gd name="T49" fmla="*/ 3482 h 4015"/>
                <a:gd name="T50" fmla="*/ 2012 w 4023"/>
                <a:gd name="T51" fmla="*/ 0 h 4015"/>
                <a:gd name="T52" fmla="*/ 1509 w 4023"/>
                <a:gd name="T53" fmla="*/ 63 h 4015"/>
                <a:gd name="T54" fmla="*/ 1053 w 4023"/>
                <a:gd name="T55" fmla="*/ 242 h 4015"/>
                <a:gd name="T56" fmla="*/ 659 w 4023"/>
                <a:gd name="T57" fmla="*/ 521 h 4015"/>
                <a:gd name="T58" fmla="*/ 344 w 4023"/>
                <a:gd name="T59" fmla="*/ 884 h 4015"/>
                <a:gd name="T60" fmla="*/ 122 w 4023"/>
                <a:gd name="T61" fmla="*/ 1317 h 4015"/>
                <a:gd name="T62" fmla="*/ 11 w 4023"/>
                <a:gd name="T63" fmla="*/ 1802 h 4015"/>
                <a:gd name="T64" fmla="*/ 23 w 4023"/>
                <a:gd name="T65" fmla="*/ 2313 h 4015"/>
                <a:gd name="T66" fmla="*/ 159 w 4023"/>
                <a:gd name="T67" fmla="*/ 2788 h 4015"/>
                <a:gd name="T68" fmla="*/ 399 w 4023"/>
                <a:gd name="T69" fmla="*/ 3209 h 4015"/>
                <a:gd name="T70" fmla="*/ 732 w 4023"/>
                <a:gd name="T71" fmla="*/ 3556 h 4015"/>
                <a:gd name="T72" fmla="*/ 1139 w 4023"/>
                <a:gd name="T73" fmla="*/ 3817 h 4015"/>
                <a:gd name="T74" fmla="*/ 1606 w 4023"/>
                <a:gd name="T75" fmla="*/ 3974 h 4015"/>
                <a:gd name="T76" fmla="*/ 2115 w 4023"/>
                <a:gd name="T77" fmla="*/ 4012 h 4015"/>
                <a:gd name="T78" fmla="*/ 2610 w 4023"/>
                <a:gd name="T79" fmla="*/ 3925 h 4015"/>
                <a:gd name="T80" fmla="*/ 3055 w 4023"/>
                <a:gd name="T81" fmla="*/ 3724 h 4015"/>
                <a:gd name="T82" fmla="*/ 3435 w 4023"/>
                <a:gd name="T83" fmla="*/ 3427 h 4015"/>
                <a:gd name="T84" fmla="*/ 3733 w 4023"/>
                <a:gd name="T85" fmla="*/ 3048 h 4015"/>
                <a:gd name="T86" fmla="*/ 3933 w 4023"/>
                <a:gd name="T87" fmla="*/ 2605 h 4015"/>
                <a:gd name="T88" fmla="*/ 4021 w 4023"/>
                <a:gd name="T89" fmla="*/ 2111 h 4015"/>
                <a:gd name="T90" fmla="*/ 3983 w 4023"/>
                <a:gd name="T91" fmla="*/ 1603 h 4015"/>
                <a:gd name="T92" fmla="*/ 3825 w 4023"/>
                <a:gd name="T93" fmla="*/ 1137 h 4015"/>
                <a:gd name="T94" fmla="*/ 3565 w 4023"/>
                <a:gd name="T95" fmla="*/ 731 h 4015"/>
                <a:gd name="T96" fmla="*/ 3216 w 4023"/>
                <a:gd name="T97" fmla="*/ 399 h 4015"/>
                <a:gd name="T98" fmla="*/ 2795 w 4023"/>
                <a:gd name="T99" fmla="*/ 158 h 4015"/>
                <a:gd name="T100" fmla="*/ 2318 w 4023"/>
                <a:gd name="T101" fmla="*/ 23 h 40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023" h="4015">
                  <a:moveTo>
                    <a:pt x="2012" y="3513"/>
                  </a:moveTo>
                  <a:lnTo>
                    <a:pt x="1934" y="3511"/>
                  </a:lnTo>
                  <a:lnTo>
                    <a:pt x="1858" y="3505"/>
                  </a:lnTo>
                  <a:lnTo>
                    <a:pt x="1782" y="3495"/>
                  </a:lnTo>
                  <a:lnTo>
                    <a:pt x="1708" y="3482"/>
                  </a:lnTo>
                  <a:lnTo>
                    <a:pt x="1635" y="3465"/>
                  </a:lnTo>
                  <a:lnTo>
                    <a:pt x="1564" y="3445"/>
                  </a:lnTo>
                  <a:lnTo>
                    <a:pt x="1493" y="3422"/>
                  </a:lnTo>
                  <a:lnTo>
                    <a:pt x="1425" y="3395"/>
                  </a:lnTo>
                  <a:lnTo>
                    <a:pt x="1358" y="3364"/>
                  </a:lnTo>
                  <a:lnTo>
                    <a:pt x="1293" y="3331"/>
                  </a:lnTo>
                  <a:lnTo>
                    <a:pt x="1230" y="3294"/>
                  </a:lnTo>
                  <a:lnTo>
                    <a:pt x="1169" y="3255"/>
                  </a:lnTo>
                  <a:lnTo>
                    <a:pt x="1109" y="3213"/>
                  </a:lnTo>
                  <a:lnTo>
                    <a:pt x="1052" y="3169"/>
                  </a:lnTo>
                  <a:lnTo>
                    <a:pt x="998" y="3122"/>
                  </a:lnTo>
                  <a:lnTo>
                    <a:pt x="945" y="3071"/>
                  </a:lnTo>
                  <a:lnTo>
                    <a:pt x="895" y="3019"/>
                  </a:lnTo>
                  <a:lnTo>
                    <a:pt x="848" y="2965"/>
                  </a:lnTo>
                  <a:lnTo>
                    <a:pt x="803" y="2908"/>
                  </a:lnTo>
                  <a:lnTo>
                    <a:pt x="761" y="2849"/>
                  </a:lnTo>
                  <a:lnTo>
                    <a:pt x="722" y="2787"/>
                  </a:lnTo>
                  <a:lnTo>
                    <a:pt x="686" y="2725"/>
                  </a:lnTo>
                  <a:lnTo>
                    <a:pt x="651" y="2660"/>
                  </a:lnTo>
                  <a:lnTo>
                    <a:pt x="621" y="2593"/>
                  </a:lnTo>
                  <a:lnTo>
                    <a:pt x="595" y="2524"/>
                  </a:lnTo>
                  <a:lnTo>
                    <a:pt x="571" y="2455"/>
                  </a:lnTo>
                  <a:lnTo>
                    <a:pt x="551" y="2383"/>
                  </a:lnTo>
                  <a:lnTo>
                    <a:pt x="534" y="2311"/>
                  </a:lnTo>
                  <a:lnTo>
                    <a:pt x="521" y="2236"/>
                  </a:lnTo>
                  <a:lnTo>
                    <a:pt x="511" y="2161"/>
                  </a:lnTo>
                  <a:lnTo>
                    <a:pt x="505" y="2085"/>
                  </a:lnTo>
                  <a:lnTo>
                    <a:pt x="504" y="2008"/>
                  </a:lnTo>
                  <a:lnTo>
                    <a:pt x="505" y="1930"/>
                  </a:lnTo>
                  <a:lnTo>
                    <a:pt x="511" y="1853"/>
                  </a:lnTo>
                  <a:lnTo>
                    <a:pt x="521" y="1778"/>
                  </a:lnTo>
                  <a:lnTo>
                    <a:pt x="534" y="1704"/>
                  </a:lnTo>
                  <a:lnTo>
                    <a:pt x="551" y="1631"/>
                  </a:lnTo>
                  <a:lnTo>
                    <a:pt x="571" y="1560"/>
                  </a:lnTo>
                  <a:lnTo>
                    <a:pt x="595" y="1490"/>
                  </a:lnTo>
                  <a:lnTo>
                    <a:pt x="621" y="1421"/>
                  </a:lnTo>
                  <a:lnTo>
                    <a:pt x="651" y="1355"/>
                  </a:lnTo>
                  <a:lnTo>
                    <a:pt x="686" y="1290"/>
                  </a:lnTo>
                  <a:lnTo>
                    <a:pt x="722" y="1227"/>
                  </a:lnTo>
                  <a:lnTo>
                    <a:pt x="761" y="1165"/>
                  </a:lnTo>
                  <a:lnTo>
                    <a:pt x="803" y="1107"/>
                  </a:lnTo>
                  <a:lnTo>
                    <a:pt x="848" y="1050"/>
                  </a:lnTo>
                  <a:lnTo>
                    <a:pt x="895" y="995"/>
                  </a:lnTo>
                  <a:lnTo>
                    <a:pt x="945" y="943"/>
                  </a:lnTo>
                  <a:lnTo>
                    <a:pt x="998" y="893"/>
                  </a:lnTo>
                  <a:lnTo>
                    <a:pt x="1052" y="845"/>
                  </a:lnTo>
                  <a:lnTo>
                    <a:pt x="1109" y="801"/>
                  </a:lnTo>
                  <a:lnTo>
                    <a:pt x="1169" y="759"/>
                  </a:lnTo>
                  <a:lnTo>
                    <a:pt x="1230" y="720"/>
                  </a:lnTo>
                  <a:lnTo>
                    <a:pt x="1293" y="684"/>
                  </a:lnTo>
                  <a:lnTo>
                    <a:pt x="1358" y="651"/>
                  </a:lnTo>
                  <a:lnTo>
                    <a:pt x="1425" y="620"/>
                  </a:lnTo>
                  <a:lnTo>
                    <a:pt x="1493" y="593"/>
                  </a:lnTo>
                  <a:lnTo>
                    <a:pt x="1564" y="569"/>
                  </a:lnTo>
                  <a:lnTo>
                    <a:pt x="1635" y="549"/>
                  </a:lnTo>
                  <a:lnTo>
                    <a:pt x="1708" y="532"/>
                  </a:lnTo>
                  <a:lnTo>
                    <a:pt x="1782" y="519"/>
                  </a:lnTo>
                  <a:lnTo>
                    <a:pt x="1858" y="510"/>
                  </a:lnTo>
                  <a:lnTo>
                    <a:pt x="1934" y="504"/>
                  </a:lnTo>
                  <a:lnTo>
                    <a:pt x="2012" y="502"/>
                  </a:lnTo>
                  <a:lnTo>
                    <a:pt x="2090" y="504"/>
                  </a:lnTo>
                  <a:lnTo>
                    <a:pt x="2166" y="510"/>
                  </a:lnTo>
                  <a:lnTo>
                    <a:pt x="2242" y="519"/>
                  </a:lnTo>
                  <a:lnTo>
                    <a:pt x="2316" y="532"/>
                  </a:lnTo>
                  <a:lnTo>
                    <a:pt x="2389" y="549"/>
                  </a:lnTo>
                  <a:lnTo>
                    <a:pt x="2460" y="569"/>
                  </a:lnTo>
                  <a:lnTo>
                    <a:pt x="2531" y="593"/>
                  </a:lnTo>
                  <a:lnTo>
                    <a:pt x="2599" y="620"/>
                  </a:lnTo>
                  <a:lnTo>
                    <a:pt x="2665" y="651"/>
                  </a:lnTo>
                  <a:lnTo>
                    <a:pt x="2731" y="684"/>
                  </a:lnTo>
                  <a:lnTo>
                    <a:pt x="2794" y="720"/>
                  </a:lnTo>
                  <a:lnTo>
                    <a:pt x="2855" y="759"/>
                  </a:lnTo>
                  <a:lnTo>
                    <a:pt x="2915" y="801"/>
                  </a:lnTo>
                  <a:lnTo>
                    <a:pt x="2971" y="845"/>
                  </a:lnTo>
                  <a:lnTo>
                    <a:pt x="3026" y="893"/>
                  </a:lnTo>
                  <a:lnTo>
                    <a:pt x="3079" y="943"/>
                  </a:lnTo>
                  <a:lnTo>
                    <a:pt x="3129" y="995"/>
                  </a:lnTo>
                  <a:lnTo>
                    <a:pt x="3176" y="1050"/>
                  </a:lnTo>
                  <a:lnTo>
                    <a:pt x="3221" y="1107"/>
                  </a:lnTo>
                  <a:lnTo>
                    <a:pt x="3263" y="1165"/>
                  </a:lnTo>
                  <a:lnTo>
                    <a:pt x="3302" y="1227"/>
                  </a:lnTo>
                  <a:lnTo>
                    <a:pt x="3338" y="1290"/>
                  </a:lnTo>
                  <a:lnTo>
                    <a:pt x="3372" y="1355"/>
                  </a:lnTo>
                  <a:lnTo>
                    <a:pt x="3402" y="1421"/>
                  </a:lnTo>
                  <a:lnTo>
                    <a:pt x="3429" y="1490"/>
                  </a:lnTo>
                  <a:lnTo>
                    <a:pt x="3453" y="1560"/>
                  </a:lnTo>
                  <a:lnTo>
                    <a:pt x="3473" y="1631"/>
                  </a:lnTo>
                  <a:lnTo>
                    <a:pt x="3490" y="1704"/>
                  </a:lnTo>
                  <a:lnTo>
                    <a:pt x="3503" y="1778"/>
                  </a:lnTo>
                  <a:lnTo>
                    <a:pt x="3513" y="1853"/>
                  </a:lnTo>
                  <a:lnTo>
                    <a:pt x="3518" y="1930"/>
                  </a:lnTo>
                  <a:lnTo>
                    <a:pt x="3520" y="2008"/>
                  </a:lnTo>
                  <a:lnTo>
                    <a:pt x="3518" y="2085"/>
                  </a:lnTo>
                  <a:lnTo>
                    <a:pt x="3513" y="2161"/>
                  </a:lnTo>
                  <a:lnTo>
                    <a:pt x="3503" y="2236"/>
                  </a:lnTo>
                  <a:lnTo>
                    <a:pt x="3490" y="2311"/>
                  </a:lnTo>
                  <a:lnTo>
                    <a:pt x="3473" y="2383"/>
                  </a:lnTo>
                  <a:lnTo>
                    <a:pt x="3453" y="2455"/>
                  </a:lnTo>
                  <a:lnTo>
                    <a:pt x="3429" y="2524"/>
                  </a:lnTo>
                  <a:lnTo>
                    <a:pt x="3402" y="2593"/>
                  </a:lnTo>
                  <a:lnTo>
                    <a:pt x="3372" y="2660"/>
                  </a:lnTo>
                  <a:lnTo>
                    <a:pt x="3338" y="2725"/>
                  </a:lnTo>
                  <a:lnTo>
                    <a:pt x="3302" y="2787"/>
                  </a:lnTo>
                  <a:lnTo>
                    <a:pt x="3263" y="2849"/>
                  </a:lnTo>
                  <a:lnTo>
                    <a:pt x="3221" y="2908"/>
                  </a:lnTo>
                  <a:lnTo>
                    <a:pt x="3176" y="2965"/>
                  </a:lnTo>
                  <a:lnTo>
                    <a:pt x="3129" y="3019"/>
                  </a:lnTo>
                  <a:lnTo>
                    <a:pt x="3079" y="3071"/>
                  </a:lnTo>
                  <a:lnTo>
                    <a:pt x="3026" y="3122"/>
                  </a:lnTo>
                  <a:lnTo>
                    <a:pt x="2971" y="3169"/>
                  </a:lnTo>
                  <a:lnTo>
                    <a:pt x="2915" y="3213"/>
                  </a:lnTo>
                  <a:lnTo>
                    <a:pt x="2855" y="3255"/>
                  </a:lnTo>
                  <a:lnTo>
                    <a:pt x="2794" y="3294"/>
                  </a:lnTo>
                  <a:lnTo>
                    <a:pt x="2731" y="3331"/>
                  </a:lnTo>
                  <a:lnTo>
                    <a:pt x="2665" y="3364"/>
                  </a:lnTo>
                  <a:lnTo>
                    <a:pt x="2599" y="3395"/>
                  </a:lnTo>
                  <a:lnTo>
                    <a:pt x="2531" y="3422"/>
                  </a:lnTo>
                  <a:lnTo>
                    <a:pt x="2460" y="3445"/>
                  </a:lnTo>
                  <a:lnTo>
                    <a:pt x="2389" y="3465"/>
                  </a:lnTo>
                  <a:lnTo>
                    <a:pt x="2316" y="3482"/>
                  </a:lnTo>
                  <a:lnTo>
                    <a:pt x="2242" y="3495"/>
                  </a:lnTo>
                  <a:lnTo>
                    <a:pt x="2166" y="3505"/>
                  </a:lnTo>
                  <a:lnTo>
                    <a:pt x="2090" y="3511"/>
                  </a:lnTo>
                  <a:lnTo>
                    <a:pt x="2012" y="3513"/>
                  </a:lnTo>
                  <a:close/>
                  <a:moveTo>
                    <a:pt x="2012" y="0"/>
                  </a:moveTo>
                  <a:lnTo>
                    <a:pt x="1908" y="3"/>
                  </a:lnTo>
                  <a:lnTo>
                    <a:pt x="1806" y="10"/>
                  </a:lnTo>
                  <a:lnTo>
                    <a:pt x="1706" y="23"/>
                  </a:lnTo>
                  <a:lnTo>
                    <a:pt x="1606" y="41"/>
                  </a:lnTo>
                  <a:lnTo>
                    <a:pt x="1509" y="63"/>
                  </a:lnTo>
                  <a:lnTo>
                    <a:pt x="1413" y="90"/>
                  </a:lnTo>
                  <a:lnTo>
                    <a:pt x="1319" y="122"/>
                  </a:lnTo>
                  <a:lnTo>
                    <a:pt x="1229" y="158"/>
                  </a:lnTo>
                  <a:lnTo>
                    <a:pt x="1139" y="198"/>
                  </a:lnTo>
                  <a:lnTo>
                    <a:pt x="1053" y="242"/>
                  </a:lnTo>
                  <a:lnTo>
                    <a:pt x="968" y="290"/>
                  </a:lnTo>
                  <a:lnTo>
                    <a:pt x="887" y="342"/>
                  </a:lnTo>
                  <a:lnTo>
                    <a:pt x="807" y="399"/>
                  </a:lnTo>
                  <a:lnTo>
                    <a:pt x="732" y="458"/>
                  </a:lnTo>
                  <a:lnTo>
                    <a:pt x="659" y="521"/>
                  </a:lnTo>
                  <a:lnTo>
                    <a:pt x="589" y="587"/>
                  </a:lnTo>
                  <a:lnTo>
                    <a:pt x="523" y="658"/>
                  </a:lnTo>
                  <a:lnTo>
                    <a:pt x="459" y="731"/>
                  </a:lnTo>
                  <a:lnTo>
                    <a:pt x="399" y="806"/>
                  </a:lnTo>
                  <a:lnTo>
                    <a:pt x="344" y="884"/>
                  </a:lnTo>
                  <a:lnTo>
                    <a:pt x="291" y="967"/>
                  </a:lnTo>
                  <a:lnTo>
                    <a:pt x="243" y="1050"/>
                  </a:lnTo>
                  <a:lnTo>
                    <a:pt x="198" y="1137"/>
                  </a:lnTo>
                  <a:lnTo>
                    <a:pt x="159" y="1226"/>
                  </a:lnTo>
                  <a:lnTo>
                    <a:pt x="122" y="1317"/>
                  </a:lnTo>
                  <a:lnTo>
                    <a:pt x="90" y="1410"/>
                  </a:lnTo>
                  <a:lnTo>
                    <a:pt x="63" y="1506"/>
                  </a:lnTo>
                  <a:lnTo>
                    <a:pt x="41" y="1603"/>
                  </a:lnTo>
                  <a:lnTo>
                    <a:pt x="23" y="1701"/>
                  </a:lnTo>
                  <a:lnTo>
                    <a:pt x="11" y="1802"/>
                  </a:lnTo>
                  <a:lnTo>
                    <a:pt x="3" y="1904"/>
                  </a:lnTo>
                  <a:lnTo>
                    <a:pt x="0" y="2008"/>
                  </a:lnTo>
                  <a:lnTo>
                    <a:pt x="3" y="2111"/>
                  </a:lnTo>
                  <a:lnTo>
                    <a:pt x="11" y="2212"/>
                  </a:lnTo>
                  <a:lnTo>
                    <a:pt x="23" y="2313"/>
                  </a:lnTo>
                  <a:lnTo>
                    <a:pt x="41" y="2412"/>
                  </a:lnTo>
                  <a:lnTo>
                    <a:pt x="63" y="2509"/>
                  </a:lnTo>
                  <a:lnTo>
                    <a:pt x="90" y="2605"/>
                  </a:lnTo>
                  <a:lnTo>
                    <a:pt x="122" y="2698"/>
                  </a:lnTo>
                  <a:lnTo>
                    <a:pt x="159" y="2788"/>
                  </a:lnTo>
                  <a:lnTo>
                    <a:pt x="198" y="2878"/>
                  </a:lnTo>
                  <a:lnTo>
                    <a:pt x="243" y="2964"/>
                  </a:lnTo>
                  <a:lnTo>
                    <a:pt x="291" y="3048"/>
                  </a:lnTo>
                  <a:lnTo>
                    <a:pt x="344" y="3130"/>
                  </a:lnTo>
                  <a:lnTo>
                    <a:pt x="399" y="3209"/>
                  </a:lnTo>
                  <a:lnTo>
                    <a:pt x="459" y="3284"/>
                  </a:lnTo>
                  <a:lnTo>
                    <a:pt x="523" y="3357"/>
                  </a:lnTo>
                  <a:lnTo>
                    <a:pt x="589" y="3427"/>
                  </a:lnTo>
                  <a:lnTo>
                    <a:pt x="659" y="3493"/>
                  </a:lnTo>
                  <a:lnTo>
                    <a:pt x="732" y="3556"/>
                  </a:lnTo>
                  <a:lnTo>
                    <a:pt x="807" y="3616"/>
                  </a:lnTo>
                  <a:lnTo>
                    <a:pt x="887" y="3672"/>
                  </a:lnTo>
                  <a:lnTo>
                    <a:pt x="968" y="3724"/>
                  </a:lnTo>
                  <a:lnTo>
                    <a:pt x="1053" y="3772"/>
                  </a:lnTo>
                  <a:lnTo>
                    <a:pt x="1139" y="3817"/>
                  </a:lnTo>
                  <a:lnTo>
                    <a:pt x="1229" y="3857"/>
                  </a:lnTo>
                  <a:lnTo>
                    <a:pt x="1319" y="3892"/>
                  </a:lnTo>
                  <a:lnTo>
                    <a:pt x="1413" y="3925"/>
                  </a:lnTo>
                  <a:lnTo>
                    <a:pt x="1509" y="3952"/>
                  </a:lnTo>
                  <a:lnTo>
                    <a:pt x="1606" y="3974"/>
                  </a:lnTo>
                  <a:lnTo>
                    <a:pt x="1706" y="3992"/>
                  </a:lnTo>
                  <a:lnTo>
                    <a:pt x="1806" y="4004"/>
                  </a:lnTo>
                  <a:lnTo>
                    <a:pt x="1908" y="4012"/>
                  </a:lnTo>
                  <a:lnTo>
                    <a:pt x="2012" y="4015"/>
                  </a:lnTo>
                  <a:lnTo>
                    <a:pt x="2115" y="4012"/>
                  </a:lnTo>
                  <a:lnTo>
                    <a:pt x="2218" y="4004"/>
                  </a:lnTo>
                  <a:lnTo>
                    <a:pt x="2318" y="3992"/>
                  </a:lnTo>
                  <a:lnTo>
                    <a:pt x="2417" y="3974"/>
                  </a:lnTo>
                  <a:lnTo>
                    <a:pt x="2514" y="3952"/>
                  </a:lnTo>
                  <a:lnTo>
                    <a:pt x="2610" y="3925"/>
                  </a:lnTo>
                  <a:lnTo>
                    <a:pt x="2704" y="3892"/>
                  </a:lnTo>
                  <a:lnTo>
                    <a:pt x="2795" y="3857"/>
                  </a:lnTo>
                  <a:lnTo>
                    <a:pt x="2884" y="3817"/>
                  </a:lnTo>
                  <a:lnTo>
                    <a:pt x="2971" y="3772"/>
                  </a:lnTo>
                  <a:lnTo>
                    <a:pt x="3055" y="3724"/>
                  </a:lnTo>
                  <a:lnTo>
                    <a:pt x="3137" y="3672"/>
                  </a:lnTo>
                  <a:lnTo>
                    <a:pt x="3216" y="3616"/>
                  </a:lnTo>
                  <a:lnTo>
                    <a:pt x="3292" y="3556"/>
                  </a:lnTo>
                  <a:lnTo>
                    <a:pt x="3364" y="3493"/>
                  </a:lnTo>
                  <a:lnTo>
                    <a:pt x="3435" y="3427"/>
                  </a:lnTo>
                  <a:lnTo>
                    <a:pt x="3501" y="3357"/>
                  </a:lnTo>
                  <a:lnTo>
                    <a:pt x="3565" y="3284"/>
                  </a:lnTo>
                  <a:lnTo>
                    <a:pt x="3624" y="3209"/>
                  </a:lnTo>
                  <a:lnTo>
                    <a:pt x="3680" y="3130"/>
                  </a:lnTo>
                  <a:lnTo>
                    <a:pt x="3733" y="3048"/>
                  </a:lnTo>
                  <a:lnTo>
                    <a:pt x="3781" y="2964"/>
                  </a:lnTo>
                  <a:lnTo>
                    <a:pt x="3825" y="2878"/>
                  </a:lnTo>
                  <a:lnTo>
                    <a:pt x="3865" y="2788"/>
                  </a:lnTo>
                  <a:lnTo>
                    <a:pt x="3902" y="2698"/>
                  </a:lnTo>
                  <a:lnTo>
                    <a:pt x="3933" y="2605"/>
                  </a:lnTo>
                  <a:lnTo>
                    <a:pt x="3960" y="2509"/>
                  </a:lnTo>
                  <a:lnTo>
                    <a:pt x="3983" y="2412"/>
                  </a:lnTo>
                  <a:lnTo>
                    <a:pt x="4000" y="2313"/>
                  </a:lnTo>
                  <a:lnTo>
                    <a:pt x="4013" y="2212"/>
                  </a:lnTo>
                  <a:lnTo>
                    <a:pt x="4021" y="2111"/>
                  </a:lnTo>
                  <a:lnTo>
                    <a:pt x="4023" y="2008"/>
                  </a:lnTo>
                  <a:lnTo>
                    <a:pt x="4021" y="1904"/>
                  </a:lnTo>
                  <a:lnTo>
                    <a:pt x="4013" y="1802"/>
                  </a:lnTo>
                  <a:lnTo>
                    <a:pt x="4000" y="1701"/>
                  </a:lnTo>
                  <a:lnTo>
                    <a:pt x="3983" y="1603"/>
                  </a:lnTo>
                  <a:lnTo>
                    <a:pt x="3960" y="1506"/>
                  </a:lnTo>
                  <a:lnTo>
                    <a:pt x="3933" y="1410"/>
                  </a:lnTo>
                  <a:lnTo>
                    <a:pt x="3902" y="1317"/>
                  </a:lnTo>
                  <a:lnTo>
                    <a:pt x="3865" y="1226"/>
                  </a:lnTo>
                  <a:lnTo>
                    <a:pt x="3825" y="1137"/>
                  </a:lnTo>
                  <a:lnTo>
                    <a:pt x="3781" y="1050"/>
                  </a:lnTo>
                  <a:lnTo>
                    <a:pt x="3733" y="967"/>
                  </a:lnTo>
                  <a:lnTo>
                    <a:pt x="3680" y="884"/>
                  </a:lnTo>
                  <a:lnTo>
                    <a:pt x="3624" y="806"/>
                  </a:lnTo>
                  <a:lnTo>
                    <a:pt x="3565" y="731"/>
                  </a:lnTo>
                  <a:lnTo>
                    <a:pt x="3501" y="658"/>
                  </a:lnTo>
                  <a:lnTo>
                    <a:pt x="3435" y="587"/>
                  </a:lnTo>
                  <a:lnTo>
                    <a:pt x="3364" y="521"/>
                  </a:lnTo>
                  <a:lnTo>
                    <a:pt x="3292" y="458"/>
                  </a:lnTo>
                  <a:lnTo>
                    <a:pt x="3216" y="399"/>
                  </a:lnTo>
                  <a:lnTo>
                    <a:pt x="3137" y="342"/>
                  </a:lnTo>
                  <a:lnTo>
                    <a:pt x="3055" y="290"/>
                  </a:lnTo>
                  <a:lnTo>
                    <a:pt x="2971" y="242"/>
                  </a:lnTo>
                  <a:lnTo>
                    <a:pt x="2884" y="198"/>
                  </a:lnTo>
                  <a:lnTo>
                    <a:pt x="2795" y="158"/>
                  </a:lnTo>
                  <a:lnTo>
                    <a:pt x="2704" y="122"/>
                  </a:lnTo>
                  <a:lnTo>
                    <a:pt x="2610" y="90"/>
                  </a:lnTo>
                  <a:lnTo>
                    <a:pt x="2514" y="63"/>
                  </a:lnTo>
                  <a:lnTo>
                    <a:pt x="2417" y="41"/>
                  </a:lnTo>
                  <a:lnTo>
                    <a:pt x="2318" y="23"/>
                  </a:lnTo>
                  <a:lnTo>
                    <a:pt x="2218" y="10"/>
                  </a:lnTo>
                  <a:lnTo>
                    <a:pt x="2115" y="3"/>
                  </a:lnTo>
                  <a:lnTo>
                    <a:pt x="201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grpSp>
      <p:grpSp>
        <p:nvGrpSpPr>
          <p:cNvPr id="5" name="Group 25"/>
          <p:cNvGrpSpPr/>
          <p:nvPr/>
        </p:nvGrpSpPr>
        <p:grpSpPr>
          <a:xfrm>
            <a:off x="7664825" y="5446660"/>
            <a:ext cx="345331" cy="345331"/>
            <a:chOff x="2005013" y="1077913"/>
            <a:chExt cx="688975" cy="688975"/>
          </a:xfrm>
          <a:solidFill>
            <a:schemeClr val="bg1">
              <a:lumMod val="65000"/>
            </a:schemeClr>
          </a:solidFill>
        </p:grpSpPr>
        <p:sp>
          <p:nvSpPr>
            <p:cNvPr id="55" name="Freeform 5"/>
            <p:cNvSpPr>
              <a:spLocks noEditPoints="1"/>
            </p:cNvSpPr>
            <p:nvPr/>
          </p:nvSpPr>
          <p:spPr bwMode="auto">
            <a:xfrm>
              <a:off x="2005013" y="1077913"/>
              <a:ext cx="688975" cy="688975"/>
            </a:xfrm>
            <a:custGeom>
              <a:avLst/>
              <a:gdLst>
                <a:gd name="T0" fmla="*/ 8083 w 16058"/>
                <a:gd name="T1" fmla="*/ 10645 h 16058"/>
                <a:gd name="T2" fmla="*/ 6322 w 16058"/>
                <a:gd name="T3" fmla="*/ 9396 h 16058"/>
                <a:gd name="T4" fmla="*/ 5244 w 16058"/>
                <a:gd name="T5" fmla="*/ 7514 h 16058"/>
                <a:gd name="T6" fmla="*/ 5076 w 16058"/>
                <a:gd name="T7" fmla="*/ 5258 h 16058"/>
                <a:gd name="T8" fmla="*/ 5875 w 16058"/>
                <a:gd name="T9" fmla="*/ 3217 h 16058"/>
                <a:gd name="T10" fmla="*/ 7435 w 16058"/>
                <a:gd name="T11" fmla="*/ 1730 h 16058"/>
                <a:gd name="T12" fmla="*/ 9523 w 16058"/>
                <a:gd name="T13" fmla="*/ 1030 h 16058"/>
                <a:gd name="T14" fmla="*/ 11761 w 16058"/>
                <a:gd name="T15" fmla="*/ 1308 h 16058"/>
                <a:gd name="T16" fmla="*/ 13584 w 16058"/>
                <a:gd name="T17" fmla="*/ 2474 h 16058"/>
                <a:gd name="T18" fmla="*/ 14750 w 16058"/>
                <a:gd name="T19" fmla="*/ 4297 h 16058"/>
                <a:gd name="T20" fmla="*/ 15028 w 16058"/>
                <a:gd name="T21" fmla="*/ 6535 h 16058"/>
                <a:gd name="T22" fmla="*/ 14328 w 16058"/>
                <a:gd name="T23" fmla="*/ 8624 h 16058"/>
                <a:gd name="T24" fmla="*/ 12841 w 16058"/>
                <a:gd name="T25" fmla="*/ 10183 h 16058"/>
                <a:gd name="T26" fmla="*/ 10800 w 16058"/>
                <a:gd name="T27" fmla="*/ 10982 h 16058"/>
                <a:gd name="T28" fmla="*/ 2326 w 16058"/>
                <a:gd name="T29" fmla="*/ 14973 h 16058"/>
                <a:gd name="T30" fmla="*/ 2162 w 16058"/>
                <a:gd name="T31" fmla="*/ 15080 h 16058"/>
                <a:gd name="T32" fmla="*/ 1975 w 16058"/>
                <a:gd name="T33" fmla="*/ 15148 h 16058"/>
                <a:gd name="T34" fmla="*/ 1771 w 16058"/>
                <a:gd name="T35" fmla="*/ 15172 h 16058"/>
                <a:gd name="T36" fmla="*/ 1387 w 16058"/>
                <a:gd name="T37" fmla="*/ 15084 h 16058"/>
                <a:gd name="T38" fmla="*/ 1088 w 16058"/>
                <a:gd name="T39" fmla="*/ 14850 h 16058"/>
                <a:gd name="T40" fmla="*/ 913 w 16058"/>
                <a:gd name="T41" fmla="*/ 14508 h 16058"/>
                <a:gd name="T42" fmla="*/ 890 w 16058"/>
                <a:gd name="T43" fmla="*/ 14194 h 16058"/>
                <a:gd name="T44" fmla="*/ 935 w 16058"/>
                <a:gd name="T45" fmla="*/ 13998 h 16058"/>
                <a:gd name="T46" fmla="*/ 1021 w 16058"/>
                <a:gd name="T47" fmla="*/ 13820 h 16058"/>
                <a:gd name="T48" fmla="*/ 1142 w 16058"/>
                <a:gd name="T49" fmla="*/ 13667 h 16058"/>
                <a:gd name="T50" fmla="*/ 5408 w 16058"/>
                <a:gd name="T51" fmla="*/ 9863 h 16058"/>
                <a:gd name="T52" fmla="*/ 5742 w 16058"/>
                <a:gd name="T53" fmla="*/ 10234 h 16058"/>
                <a:gd name="T54" fmla="*/ 6106 w 16058"/>
                <a:gd name="T55" fmla="*/ 10575 h 16058"/>
                <a:gd name="T56" fmla="*/ 2407 w 16058"/>
                <a:gd name="T57" fmla="*/ 14900 h 16058"/>
                <a:gd name="T58" fmla="*/ 7693 w 16058"/>
                <a:gd name="T59" fmla="*/ 474 h 16058"/>
                <a:gd name="T60" fmla="*/ 5579 w 16058"/>
                <a:gd name="T61" fmla="*/ 1973 h 16058"/>
                <a:gd name="T62" fmla="*/ 4285 w 16058"/>
                <a:gd name="T63" fmla="*/ 4231 h 16058"/>
                <a:gd name="T64" fmla="*/ 4022 w 16058"/>
                <a:gd name="T65" fmla="*/ 6306 h 16058"/>
                <a:gd name="T66" fmla="*/ 4119 w 16058"/>
                <a:gd name="T67" fmla="*/ 7138 h 16058"/>
                <a:gd name="T68" fmla="*/ 4326 w 16058"/>
                <a:gd name="T69" fmla="*/ 7930 h 16058"/>
                <a:gd name="T70" fmla="*/ 4634 w 16058"/>
                <a:gd name="T71" fmla="*/ 8676 h 16058"/>
                <a:gd name="T72" fmla="*/ 386 w 16058"/>
                <a:gd name="T73" fmla="*/ 13185 h 16058"/>
                <a:gd name="T74" fmla="*/ 179 w 16058"/>
                <a:gd name="T75" fmla="*/ 13512 h 16058"/>
                <a:gd name="T76" fmla="*/ 46 w 16058"/>
                <a:gd name="T77" fmla="*/ 13883 h 16058"/>
                <a:gd name="T78" fmla="*/ 0 w 16058"/>
                <a:gd name="T79" fmla="*/ 14287 h 16058"/>
                <a:gd name="T80" fmla="*/ 175 w 16058"/>
                <a:gd name="T81" fmla="*/ 15054 h 16058"/>
                <a:gd name="T82" fmla="*/ 644 w 16058"/>
                <a:gd name="T83" fmla="*/ 15654 h 16058"/>
                <a:gd name="T84" fmla="*/ 1329 w 16058"/>
                <a:gd name="T85" fmla="*/ 16002 h 16058"/>
                <a:gd name="T86" fmla="*/ 1954 w 16058"/>
                <a:gd name="T87" fmla="*/ 16049 h 16058"/>
                <a:gd name="T88" fmla="*/ 2344 w 16058"/>
                <a:gd name="T89" fmla="*/ 15963 h 16058"/>
                <a:gd name="T90" fmla="*/ 2698 w 16058"/>
                <a:gd name="T91" fmla="*/ 15795 h 16058"/>
                <a:gd name="T92" fmla="*/ 3003 w 16058"/>
                <a:gd name="T93" fmla="*/ 15557 h 16058"/>
                <a:gd name="T94" fmla="*/ 7703 w 16058"/>
                <a:gd name="T95" fmla="*/ 11572 h 16058"/>
                <a:gd name="T96" fmla="*/ 8472 w 16058"/>
                <a:gd name="T97" fmla="*/ 11837 h 16058"/>
                <a:gd name="T98" fmla="*/ 9285 w 16058"/>
                <a:gd name="T99" fmla="*/ 11996 h 16058"/>
                <a:gd name="T100" fmla="*/ 10346 w 16058"/>
                <a:gd name="T101" fmla="*/ 12035 h 16058"/>
                <a:gd name="T102" fmla="*/ 12907 w 16058"/>
                <a:gd name="T103" fmla="*/ 11317 h 16058"/>
                <a:gd name="T104" fmla="*/ 14862 w 16058"/>
                <a:gd name="T105" fmla="*/ 9625 h 16058"/>
                <a:gd name="T106" fmla="*/ 15936 w 16058"/>
                <a:gd name="T107" fmla="*/ 7235 h 16058"/>
                <a:gd name="T108" fmla="*/ 15868 w 16058"/>
                <a:gd name="T109" fmla="*/ 4517 h 16058"/>
                <a:gd name="T110" fmla="*/ 14683 w 16058"/>
                <a:gd name="T111" fmla="*/ 2191 h 16058"/>
                <a:gd name="T112" fmla="*/ 12647 w 16058"/>
                <a:gd name="T113" fmla="*/ 594 h 16058"/>
                <a:gd name="T114" fmla="*/ 10036 w 16058"/>
                <a:gd name="T115" fmla="*/ 0 h 16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058" h="16058">
                  <a:moveTo>
                    <a:pt x="10036" y="11040"/>
                  </a:moveTo>
                  <a:lnTo>
                    <a:pt x="9778" y="11034"/>
                  </a:lnTo>
                  <a:lnTo>
                    <a:pt x="9523" y="11014"/>
                  </a:lnTo>
                  <a:lnTo>
                    <a:pt x="9272" y="10982"/>
                  </a:lnTo>
                  <a:lnTo>
                    <a:pt x="9025" y="10938"/>
                  </a:lnTo>
                  <a:lnTo>
                    <a:pt x="8783" y="10882"/>
                  </a:lnTo>
                  <a:lnTo>
                    <a:pt x="8544" y="10814"/>
                  </a:lnTo>
                  <a:lnTo>
                    <a:pt x="8311" y="10736"/>
                  </a:lnTo>
                  <a:lnTo>
                    <a:pt x="8083" y="10645"/>
                  </a:lnTo>
                  <a:lnTo>
                    <a:pt x="7860" y="10545"/>
                  </a:lnTo>
                  <a:lnTo>
                    <a:pt x="7645" y="10434"/>
                  </a:lnTo>
                  <a:lnTo>
                    <a:pt x="7435" y="10313"/>
                  </a:lnTo>
                  <a:lnTo>
                    <a:pt x="7231" y="10183"/>
                  </a:lnTo>
                  <a:lnTo>
                    <a:pt x="7034" y="10043"/>
                  </a:lnTo>
                  <a:lnTo>
                    <a:pt x="6845" y="9894"/>
                  </a:lnTo>
                  <a:lnTo>
                    <a:pt x="6662" y="9736"/>
                  </a:lnTo>
                  <a:lnTo>
                    <a:pt x="6488" y="9570"/>
                  </a:lnTo>
                  <a:lnTo>
                    <a:pt x="6322" y="9396"/>
                  </a:lnTo>
                  <a:lnTo>
                    <a:pt x="6164" y="9213"/>
                  </a:lnTo>
                  <a:lnTo>
                    <a:pt x="6015" y="9024"/>
                  </a:lnTo>
                  <a:lnTo>
                    <a:pt x="5875" y="8827"/>
                  </a:lnTo>
                  <a:lnTo>
                    <a:pt x="5745" y="8624"/>
                  </a:lnTo>
                  <a:lnTo>
                    <a:pt x="5624" y="8413"/>
                  </a:lnTo>
                  <a:lnTo>
                    <a:pt x="5513" y="8198"/>
                  </a:lnTo>
                  <a:lnTo>
                    <a:pt x="5413" y="7975"/>
                  </a:lnTo>
                  <a:lnTo>
                    <a:pt x="5322" y="7747"/>
                  </a:lnTo>
                  <a:lnTo>
                    <a:pt x="5244" y="7514"/>
                  </a:lnTo>
                  <a:lnTo>
                    <a:pt x="5176" y="7275"/>
                  </a:lnTo>
                  <a:lnTo>
                    <a:pt x="5120" y="7033"/>
                  </a:lnTo>
                  <a:lnTo>
                    <a:pt x="5076" y="6786"/>
                  </a:lnTo>
                  <a:lnTo>
                    <a:pt x="5044" y="6535"/>
                  </a:lnTo>
                  <a:lnTo>
                    <a:pt x="5025" y="6280"/>
                  </a:lnTo>
                  <a:lnTo>
                    <a:pt x="5018" y="6022"/>
                  </a:lnTo>
                  <a:lnTo>
                    <a:pt x="5025" y="5764"/>
                  </a:lnTo>
                  <a:lnTo>
                    <a:pt x="5044" y="5509"/>
                  </a:lnTo>
                  <a:lnTo>
                    <a:pt x="5076" y="5258"/>
                  </a:lnTo>
                  <a:lnTo>
                    <a:pt x="5120" y="5011"/>
                  </a:lnTo>
                  <a:lnTo>
                    <a:pt x="5176" y="4768"/>
                  </a:lnTo>
                  <a:lnTo>
                    <a:pt x="5244" y="4529"/>
                  </a:lnTo>
                  <a:lnTo>
                    <a:pt x="5322" y="4297"/>
                  </a:lnTo>
                  <a:lnTo>
                    <a:pt x="5413" y="4069"/>
                  </a:lnTo>
                  <a:lnTo>
                    <a:pt x="5513" y="3846"/>
                  </a:lnTo>
                  <a:lnTo>
                    <a:pt x="5624" y="3630"/>
                  </a:lnTo>
                  <a:lnTo>
                    <a:pt x="5745" y="3420"/>
                  </a:lnTo>
                  <a:lnTo>
                    <a:pt x="5875" y="3217"/>
                  </a:lnTo>
                  <a:lnTo>
                    <a:pt x="6015" y="3020"/>
                  </a:lnTo>
                  <a:lnTo>
                    <a:pt x="6164" y="2830"/>
                  </a:lnTo>
                  <a:lnTo>
                    <a:pt x="6322" y="2648"/>
                  </a:lnTo>
                  <a:lnTo>
                    <a:pt x="6488" y="2474"/>
                  </a:lnTo>
                  <a:lnTo>
                    <a:pt x="6662" y="2307"/>
                  </a:lnTo>
                  <a:lnTo>
                    <a:pt x="6845" y="2150"/>
                  </a:lnTo>
                  <a:lnTo>
                    <a:pt x="7034" y="2000"/>
                  </a:lnTo>
                  <a:lnTo>
                    <a:pt x="7231" y="1861"/>
                  </a:lnTo>
                  <a:lnTo>
                    <a:pt x="7435" y="1730"/>
                  </a:lnTo>
                  <a:lnTo>
                    <a:pt x="7645" y="1610"/>
                  </a:lnTo>
                  <a:lnTo>
                    <a:pt x="7860" y="1498"/>
                  </a:lnTo>
                  <a:lnTo>
                    <a:pt x="8083" y="1398"/>
                  </a:lnTo>
                  <a:lnTo>
                    <a:pt x="8311" y="1308"/>
                  </a:lnTo>
                  <a:lnTo>
                    <a:pt x="8544" y="1229"/>
                  </a:lnTo>
                  <a:lnTo>
                    <a:pt x="8783" y="1161"/>
                  </a:lnTo>
                  <a:lnTo>
                    <a:pt x="9025" y="1106"/>
                  </a:lnTo>
                  <a:lnTo>
                    <a:pt x="9272" y="1062"/>
                  </a:lnTo>
                  <a:lnTo>
                    <a:pt x="9523" y="1030"/>
                  </a:lnTo>
                  <a:lnTo>
                    <a:pt x="9778" y="1010"/>
                  </a:lnTo>
                  <a:lnTo>
                    <a:pt x="10036" y="1004"/>
                  </a:lnTo>
                  <a:lnTo>
                    <a:pt x="10294" y="1010"/>
                  </a:lnTo>
                  <a:lnTo>
                    <a:pt x="10549" y="1030"/>
                  </a:lnTo>
                  <a:lnTo>
                    <a:pt x="10800" y="1062"/>
                  </a:lnTo>
                  <a:lnTo>
                    <a:pt x="11048" y="1106"/>
                  </a:lnTo>
                  <a:lnTo>
                    <a:pt x="11291" y="1161"/>
                  </a:lnTo>
                  <a:lnTo>
                    <a:pt x="11529" y="1229"/>
                  </a:lnTo>
                  <a:lnTo>
                    <a:pt x="11761" y="1308"/>
                  </a:lnTo>
                  <a:lnTo>
                    <a:pt x="11989" y="1398"/>
                  </a:lnTo>
                  <a:lnTo>
                    <a:pt x="12212" y="1498"/>
                  </a:lnTo>
                  <a:lnTo>
                    <a:pt x="12428" y="1610"/>
                  </a:lnTo>
                  <a:lnTo>
                    <a:pt x="12639" y="1730"/>
                  </a:lnTo>
                  <a:lnTo>
                    <a:pt x="12841" y="1861"/>
                  </a:lnTo>
                  <a:lnTo>
                    <a:pt x="13038" y="2000"/>
                  </a:lnTo>
                  <a:lnTo>
                    <a:pt x="13228" y="2150"/>
                  </a:lnTo>
                  <a:lnTo>
                    <a:pt x="13410" y="2307"/>
                  </a:lnTo>
                  <a:lnTo>
                    <a:pt x="13584" y="2474"/>
                  </a:lnTo>
                  <a:lnTo>
                    <a:pt x="13751" y="2648"/>
                  </a:lnTo>
                  <a:lnTo>
                    <a:pt x="13908" y="2830"/>
                  </a:lnTo>
                  <a:lnTo>
                    <a:pt x="14058" y="3020"/>
                  </a:lnTo>
                  <a:lnTo>
                    <a:pt x="14197" y="3217"/>
                  </a:lnTo>
                  <a:lnTo>
                    <a:pt x="14328" y="3420"/>
                  </a:lnTo>
                  <a:lnTo>
                    <a:pt x="14448" y="3630"/>
                  </a:lnTo>
                  <a:lnTo>
                    <a:pt x="14560" y="3846"/>
                  </a:lnTo>
                  <a:lnTo>
                    <a:pt x="14660" y="4069"/>
                  </a:lnTo>
                  <a:lnTo>
                    <a:pt x="14750" y="4297"/>
                  </a:lnTo>
                  <a:lnTo>
                    <a:pt x="14829" y="4529"/>
                  </a:lnTo>
                  <a:lnTo>
                    <a:pt x="14897" y="4768"/>
                  </a:lnTo>
                  <a:lnTo>
                    <a:pt x="14952" y="5011"/>
                  </a:lnTo>
                  <a:lnTo>
                    <a:pt x="14996" y="5258"/>
                  </a:lnTo>
                  <a:lnTo>
                    <a:pt x="15028" y="5509"/>
                  </a:lnTo>
                  <a:lnTo>
                    <a:pt x="15048" y="5764"/>
                  </a:lnTo>
                  <a:lnTo>
                    <a:pt x="15054" y="6022"/>
                  </a:lnTo>
                  <a:lnTo>
                    <a:pt x="15048" y="6280"/>
                  </a:lnTo>
                  <a:lnTo>
                    <a:pt x="15028" y="6535"/>
                  </a:lnTo>
                  <a:lnTo>
                    <a:pt x="14996" y="6786"/>
                  </a:lnTo>
                  <a:lnTo>
                    <a:pt x="14952" y="7033"/>
                  </a:lnTo>
                  <a:lnTo>
                    <a:pt x="14897" y="7275"/>
                  </a:lnTo>
                  <a:lnTo>
                    <a:pt x="14829" y="7514"/>
                  </a:lnTo>
                  <a:lnTo>
                    <a:pt x="14750" y="7747"/>
                  </a:lnTo>
                  <a:lnTo>
                    <a:pt x="14660" y="7975"/>
                  </a:lnTo>
                  <a:lnTo>
                    <a:pt x="14560" y="8198"/>
                  </a:lnTo>
                  <a:lnTo>
                    <a:pt x="14448" y="8413"/>
                  </a:lnTo>
                  <a:lnTo>
                    <a:pt x="14328" y="8624"/>
                  </a:lnTo>
                  <a:lnTo>
                    <a:pt x="14197" y="8827"/>
                  </a:lnTo>
                  <a:lnTo>
                    <a:pt x="14058" y="9024"/>
                  </a:lnTo>
                  <a:lnTo>
                    <a:pt x="13908" y="9213"/>
                  </a:lnTo>
                  <a:lnTo>
                    <a:pt x="13751" y="9396"/>
                  </a:lnTo>
                  <a:lnTo>
                    <a:pt x="13584" y="9570"/>
                  </a:lnTo>
                  <a:lnTo>
                    <a:pt x="13410" y="9736"/>
                  </a:lnTo>
                  <a:lnTo>
                    <a:pt x="13228" y="9894"/>
                  </a:lnTo>
                  <a:lnTo>
                    <a:pt x="13038" y="10043"/>
                  </a:lnTo>
                  <a:lnTo>
                    <a:pt x="12841" y="10183"/>
                  </a:lnTo>
                  <a:lnTo>
                    <a:pt x="12639" y="10313"/>
                  </a:lnTo>
                  <a:lnTo>
                    <a:pt x="12428" y="10434"/>
                  </a:lnTo>
                  <a:lnTo>
                    <a:pt x="12212" y="10545"/>
                  </a:lnTo>
                  <a:lnTo>
                    <a:pt x="11989" y="10645"/>
                  </a:lnTo>
                  <a:lnTo>
                    <a:pt x="11761" y="10736"/>
                  </a:lnTo>
                  <a:lnTo>
                    <a:pt x="11529" y="10814"/>
                  </a:lnTo>
                  <a:lnTo>
                    <a:pt x="11291" y="10882"/>
                  </a:lnTo>
                  <a:lnTo>
                    <a:pt x="11048" y="10938"/>
                  </a:lnTo>
                  <a:lnTo>
                    <a:pt x="10800" y="10982"/>
                  </a:lnTo>
                  <a:lnTo>
                    <a:pt x="10549" y="11014"/>
                  </a:lnTo>
                  <a:lnTo>
                    <a:pt x="10294" y="11034"/>
                  </a:lnTo>
                  <a:lnTo>
                    <a:pt x="10036" y="11040"/>
                  </a:lnTo>
                  <a:close/>
                  <a:moveTo>
                    <a:pt x="2407" y="14900"/>
                  </a:moveTo>
                  <a:lnTo>
                    <a:pt x="2391" y="14915"/>
                  </a:lnTo>
                  <a:lnTo>
                    <a:pt x="2376" y="14930"/>
                  </a:lnTo>
                  <a:lnTo>
                    <a:pt x="2360" y="14945"/>
                  </a:lnTo>
                  <a:lnTo>
                    <a:pt x="2342" y="14959"/>
                  </a:lnTo>
                  <a:lnTo>
                    <a:pt x="2326" y="14973"/>
                  </a:lnTo>
                  <a:lnTo>
                    <a:pt x="2309" y="14987"/>
                  </a:lnTo>
                  <a:lnTo>
                    <a:pt x="2291" y="15000"/>
                  </a:lnTo>
                  <a:lnTo>
                    <a:pt x="2274" y="15013"/>
                  </a:lnTo>
                  <a:lnTo>
                    <a:pt x="2256" y="15025"/>
                  </a:lnTo>
                  <a:lnTo>
                    <a:pt x="2238" y="15037"/>
                  </a:lnTo>
                  <a:lnTo>
                    <a:pt x="2219" y="15048"/>
                  </a:lnTo>
                  <a:lnTo>
                    <a:pt x="2200" y="15059"/>
                  </a:lnTo>
                  <a:lnTo>
                    <a:pt x="2181" y="15069"/>
                  </a:lnTo>
                  <a:lnTo>
                    <a:pt x="2162" y="15080"/>
                  </a:lnTo>
                  <a:lnTo>
                    <a:pt x="2142" y="15090"/>
                  </a:lnTo>
                  <a:lnTo>
                    <a:pt x="2122" y="15099"/>
                  </a:lnTo>
                  <a:lnTo>
                    <a:pt x="2102" y="15108"/>
                  </a:lnTo>
                  <a:lnTo>
                    <a:pt x="2081" y="15116"/>
                  </a:lnTo>
                  <a:lnTo>
                    <a:pt x="2060" y="15123"/>
                  </a:lnTo>
                  <a:lnTo>
                    <a:pt x="2039" y="15130"/>
                  </a:lnTo>
                  <a:lnTo>
                    <a:pt x="2018" y="15137"/>
                  </a:lnTo>
                  <a:lnTo>
                    <a:pt x="1996" y="15143"/>
                  </a:lnTo>
                  <a:lnTo>
                    <a:pt x="1975" y="15148"/>
                  </a:lnTo>
                  <a:lnTo>
                    <a:pt x="1953" y="15153"/>
                  </a:lnTo>
                  <a:lnTo>
                    <a:pt x="1931" y="15158"/>
                  </a:lnTo>
                  <a:lnTo>
                    <a:pt x="1909" y="15162"/>
                  </a:lnTo>
                  <a:lnTo>
                    <a:pt x="1886" y="15165"/>
                  </a:lnTo>
                  <a:lnTo>
                    <a:pt x="1864" y="15168"/>
                  </a:lnTo>
                  <a:lnTo>
                    <a:pt x="1841" y="15170"/>
                  </a:lnTo>
                  <a:lnTo>
                    <a:pt x="1818" y="15171"/>
                  </a:lnTo>
                  <a:lnTo>
                    <a:pt x="1794" y="15172"/>
                  </a:lnTo>
                  <a:lnTo>
                    <a:pt x="1771" y="15172"/>
                  </a:lnTo>
                  <a:lnTo>
                    <a:pt x="1725" y="15171"/>
                  </a:lnTo>
                  <a:lnTo>
                    <a:pt x="1680" y="15168"/>
                  </a:lnTo>
                  <a:lnTo>
                    <a:pt x="1636" y="15162"/>
                  </a:lnTo>
                  <a:lnTo>
                    <a:pt x="1593" y="15154"/>
                  </a:lnTo>
                  <a:lnTo>
                    <a:pt x="1550" y="15145"/>
                  </a:lnTo>
                  <a:lnTo>
                    <a:pt x="1507" y="15133"/>
                  </a:lnTo>
                  <a:lnTo>
                    <a:pt x="1466" y="15119"/>
                  </a:lnTo>
                  <a:lnTo>
                    <a:pt x="1426" y="15103"/>
                  </a:lnTo>
                  <a:lnTo>
                    <a:pt x="1387" y="15084"/>
                  </a:lnTo>
                  <a:lnTo>
                    <a:pt x="1349" y="15065"/>
                  </a:lnTo>
                  <a:lnTo>
                    <a:pt x="1312" y="15044"/>
                  </a:lnTo>
                  <a:lnTo>
                    <a:pt x="1276" y="15021"/>
                  </a:lnTo>
                  <a:lnTo>
                    <a:pt x="1241" y="14996"/>
                  </a:lnTo>
                  <a:lnTo>
                    <a:pt x="1208" y="14970"/>
                  </a:lnTo>
                  <a:lnTo>
                    <a:pt x="1176" y="14942"/>
                  </a:lnTo>
                  <a:lnTo>
                    <a:pt x="1145" y="14913"/>
                  </a:lnTo>
                  <a:lnTo>
                    <a:pt x="1116" y="14882"/>
                  </a:lnTo>
                  <a:lnTo>
                    <a:pt x="1088" y="14850"/>
                  </a:lnTo>
                  <a:lnTo>
                    <a:pt x="1062" y="14817"/>
                  </a:lnTo>
                  <a:lnTo>
                    <a:pt x="1037" y="14782"/>
                  </a:lnTo>
                  <a:lnTo>
                    <a:pt x="1014" y="14746"/>
                  </a:lnTo>
                  <a:lnTo>
                    <a:pt x="993" y="14709"/>
                  </a:lnTo>
                  <a:lnTo>
                    <a:pt x="974" y="14671"/>
                  </a:lnTo>
                  <a:lnTo>
                    <a:pt x="955" y="14632"/>
                  </a:lnTo>
                  <a:lnTo>
                    <a:pt x="939" y="14592"/>
                  </a:lnTo>
                  <a:lnTo>
                    <a:pt x="925" y="14551"/>
                  </a:lnTo>
                  <a:lnTo>
                    <a:pt x="913" y="14508"/>
                  </a:lnTo>
                  <a:lnTo>
                    <a:pt x="903" y="14465"/>
                  </a:lnTo>
                  <a:lnTo>
                    <a:pt x="896" y="14422"/>
                  </a:lnTo>
                  <a:lnTo>
                    <a:pt x="890" y="14378"/>
                  </a:lnTo>
                  <a:lnTo>
                    <a:pt x="887" y="14333"/>
                  </a:lnTo>
                  <a:lnTo>
                    <a:pt x="886" y="14287"/>
                  </a:lnTo>
                  <a:lnTo>
                    <a:pt x="886" y="14264"/>
                  </a:lnTo>
                  <a:lnTo>
                    <a:pt x="887" y="14240"/>
                  </a:lnTo>
                  <a:lnTo>
                    <a:pt x="888" y="14217"/>
                  </a:lnTo>
                  <a:lnTo>
                    <a:pt x="890" y="14194"/>
                  </a:lnTo>
                  <a:lnTo>
                    <a:pt x="893" y="14172"/>
                  </a:lnTo>
                  <a:lnTo>
                    <a:pt x="896" y="14149"/>
                  </a:lnTo>
                  <a:lnTo>
                    <a:pt x="900" y="14127"/>
                  </a:lnTo>
                  <a:lnTo>
                    <a:pt x="905" y="14105"/>
                  </a:lnTo>
                  <a:lnTo>
                    <a:pt x="910" y="14083"/>
                  </a:lnTo>
                  <a:lnTo>
                    <a:pt x="915" y="14062"/>
                  </a:lnTo>
                  <a:lnTo>
                    <a:pt x="921" y="14040"/>
                  </a:lnTo>
                  <a:lnTo>
                    <a:pt x="928" y="14019"/>
                  </a:lnTo>
                  <a:lnTo>
                    <a:pt x="935" y="13998"/>
                  </a:lnTo>
                  <a:lnTo>
                    <a:pt x="942" y="13977"/>
                  </a:lnTo>
                  <a:lnTo>
                    <a:pt x="950" y="13956"/>
                  </a:lnTo>
                  <a:lnTo>
                    <a:pt x="959" y="13936"/>
                  </a:lnTo>
                  <a:lnTo>
                    <a:pt x="968" y="13916"/>
                  </a:lnTo>
                  <a:lnTo>
                    <a:pt x="978" y="13896"/>
                  </a:lnTo>
                  <a:lnTo>
                    <a:pt x="988" y="13877"/>
                  </a:lnTo>
                  <a:lnTo>
                    <a:pt x="999" y="13858"/>
                  </a:lnTo>
                  <a:lnTo>
                    <a:pt x="1010" y="13839"/>
                  </a:lnTo>
                  <a:lnTo>
                    <a:pt x="1021" y="13820"/>
                  </a:lnTo>
                  <a:lnTo>
                    <a:pt x="1033" y="13802"/>
                  </a:lnTo>
                  <a:lnTo>
                    <a:pt x="1045" y="13784"/>
                  </a:lnTo>
                  <a:lnTo>
                    <a:pt x="1058" y="13767"/>
                  </a:lnTo>
                  <a:lnTo>
                    <a:pt x="1071" y="13749"/>
                  </a:lnTo>
                  <a:lnTo>
                    <a:pt x="1085" y="13732"/>
                  </a:lnTo>
                  <a:lnTo>
                    <a:pt x="1099" y="13716"/>
                  </a:lnTo>
                  <a:lnTo>
                    <a:pt x="1113" y="13698"/>
                  </a:lnTo>
                  <a:lnTo>
                    <a:pt x="1127" y="13682"/>
                  </a:lnTo>
                  <a:lnTo>
                    <a:pt x="1142" y="13667"/>
                  </a:lnTo>
                  <a:lnTo>
                    <a:pt x="1158" y="13651"/>
                  </a:lnTo>
                  <a:lnTo>
                    <a:pt x="1154" y="13647"/>
                  </a:lnTo>
                  <a:lnTo>
                    <a:pt x="5202" y="9601"/>
                  </a:lnTo>
                  <a:lnTo>
                    <a:pt x="5235" y="9645"/>
                  </a:lnTo>
                  <a:lnTo>
                    <a:pt x="5268" y="9689"/>
                  </a:lnTo>
                  <a:lnTo>
                    <a:pt x="5302" y="9733"/>
                  </a:lnTo>
                  <a:lnTo>
                    <a:pt x="5337" y="9776"/>
                  </a:lnTo>
                  <a:lnTo>
                    <a:pt x="5372" y="9819"/>
                  </a:lnTo>
                  <a:lnTo>
                    <a:pt x="5408" y="9863"/>
                  </a:lnTo>
                  <a:lnTo>
                    <a:pt x="5443" y="9906"/>
                  </a:lnTo>
                  <a:lnTo>
                    <a:pt x="5479" y="9948"/>
                  </a:lnTo>
                  <a:lnTo>
                    <a:pt x="5516" y="9989"/>
                  </a:lnTo>
                  <a:lnTo>
                    <a:pt x="5552" y="10031"/>
                  </a:lnTo>
                  <a:lnTo>
                    <a:pt x="5589" y="10072"/>
                  </a:lnTo>
                  <a:lnTo>
                    <a:pt x="5627" y="10114"/>
                  </a:lnTo>
                  <a:lnTo>
                    <a:pt x="5665" y="10154"/>
                  </a:lnTo>
                  <a:lnTo>
                    <a:pt x="5704" y="10194"/>
                  </a:lnTo>
                  <a:lnTo>
                    <a:pt x="5742" y="10234"/>
                  </a:lnTo>
                  <a:lnTo>
                    <a:pt x="5781" y="10273"/>
                  </a:lnTo>
                  <a:lnTo>
                    <a:pt x="5820" y="10312"/>
                  </a:lnTo>
                  <a:lnTo>
                    <a:pt x="5860" y="10350"/>
                  </a:lnTo>
                  <a:lnTo>
                    <a:pt x="5900" y="10390"/>
                  </a:lnTo>
                  <a:lnTo>
                    <a:pt x="5940" y="10427"/>
                  </a:lnTo>
                  <a:lnTo>
                    <a:pt x="5982" y="10465"/>
                  </a:lnTo>
                  <a:lnTo>
                    <a:pt x="6023" y="10502"/>
                  </a:lnTo>
                  <a:lnTo>
                    <a:pt x="6064" y="10539"/>
                  </a:lnTo>
                  <a:lnTo>
                    <a:pt x="6106" y="10575"/>
                  </a:lnTo>
                  <a:lnTo>
                    <a:pt x="6148" y="10611"/>
                  </a:lnTo>
                  <a:lnTo>
                    <a:pt x="6190" y="10647"/>
                  </a:lnTo>
                  <a:lnTo>
                    <a:pt x="6234" y="10683"/>
                  </a:lnTo>
                  <a:lnTo>
                    <a:pt x="6277" y="10718"/>
                  </a:lnTo>
                  <a:lnTo>
                    <a:pt x="6320" y="10752"/>
                  </a:lnTo>
                  <a:lnTo>
                    <a:pt x="6364" y="10786"/>
                  </a:lnTo>
                  <a:lnTo>
                    <a:pt x="6408" y="10820"/>
                  </a:lnTo>
                  <a:lnTo>
                    <a:pt x="6453" y="10854"/>
                  </a:lnTo>
                  <a:lnTo>
                    <a:pt x="2407" y="14900"/>
                  </a:lnTo>
                  <a:close/>
                  <a:moveTo>
                    <a:pt x="10036" y="0"/>
                  </a:moveTo>
                  <a:lnTo>
                    <a:pt x="9726" y="8"/>
                  </a:lnTo>
                  <a:lnTo>
                    <a:pt x="9421" y="31"/>
                  </a:lnTo>
                  <a:lnTo>
                    <a:pt x="9119" y="69"/>
                  </a:lnTo>
                  <a:lnTo>
                    <a:pt x="8823" y="122"/>
                  </a:lnTo>
                  <a:lnTo>
                    <a:pt x="8532" y="190"/>
                  </a:lnTo>
                  <a:lnTo>
                    <a:pt x="8246" y="271"/>
                  </a:lnTo>
                  <a:lnTo>
                    <a:pt x="7966" y="365"/>
                  </a:lnTo>
                  <a:lnTo>
                    <a:pt x="7693" y="474"/>
                  </a:lnTo>
                  <a:lnTo>
                    <a:pt x="7426" y="594"/>
                  </a:lnTo>
                  <a:lnTo>
                    <a:pt x="7166" y="727"/>
                  </a:lnTo>
                  <a:lnTo>
                    <a:pt x="6914" y="872"/>
                  </a:lnTo>
                  <a:lnTo>
                    <a:pt x="6669" y="1029"/>
                  </a:lnTo>
                  <a:lnTo>
                    <a:pt x="6433" y="1196"/>
                  </a:lnTo>
                  <a:lnTo>
                    <a:pt x="6206" y="1375"/>
                  </a:lnTo>
                  <a:lnTo>
                    <a:pt x="5988" y="1565"/>
                  </a:lnTo>
                  <a:lnTo>
                    <a:pt x="5778" y="1763"/>
                  </a:lnTo>
                  <a:lnTo>
                    <a:pt x="5579" y="1973"/>
                  </a:lnTo>
                  <a:lnTo>
                    <a:pt x="5389" y="2191"/>
                  </a:lnTo>
                  <a:lnTo>
                    <a:pt x="5211" y="2419"/>
                  </a:lnTo>
                  <a:lnTo>
                    <a:pt x="5043" y="2655"/>
                  </a:lnTo>
                  <a:lnTo>
                    <a:pt x="4887" y="2899"/>
                  </a:lnTo>
                  <a:lnTo>
                    <a:pt x="4741" y="3151"/>
                  </a:lnTo>
                  <a:lnTo>
                    <a:pt x="4609" y="3411"/>
                  </a:lnTo>
                  <a:lnTo>
                    <a:pt x="4488" y="3678"/>
                  </a:lnTo>
                  <a:lnTo>
                    <a:pt x="4380" y="3951"/>
                  </a:lnTo>
                  <a:lnTo>
                    <a:pt x="4285" y="4231"/>
                  </a:lnTo>
                  <a:lnTo>
                    <a:pt x="4204" y="4517"/>
                  </a:lnTo>
                  <a:lnTo>
                    <a:pt x="4137" y="4808"/>
                  </a:lnTo>
                  <a:lnTo>
                    <a:pt x="4084" y="5104"/>
                  </a:lnTo>
                  <a:lnTo>
                    <a:pt x="4046" y="5407"/>
                  </a:lnTo>
                  <a:lnTo>
                    <a:pt x="4023" y="5712"/>
                  </a:lnTo>
                  <a:lnTo>
                    <a:pt x="4015" y="6022"/>
                  </a:lnTo>
                  <a:lnTo>
                    <a:pt x="4016" y="6117"/>
                  </a:lnTo>
                  <a:lnTo>
                    <a:pt x="4018" y="6211"/>
                  </a:lnTo>
                  <a:lnTo>
                    <a:pt x="4022" y="6306"/>
                  </a:lnTo>
                  <a:lnTo>
                    <a:pt x="4027" y="6400"/>
                  </a:lnTo>
                  <a:lnTo>
                    <a:pt x="4033" y="6493"/>
                  </a:lnTo>
                  <a:lnTo>
                    <a:pt x="4041" y="6587"/>
                  </a:lnTo>
                  <a:lnTo>
                    <a:pt x="4051" y="6680"/>
                  </a:lnTo>
                  <a:lnTo>
                    <a:pt x="4062" y="6772"/>
                  </a:lnTo>
                  <a:lnTo>
                    <a:pt x="4074" y="6864"/>
                  </a:lnTo>
                  <a:lnTo>
                    <a:pt x="4087" y="6956"/>
                  </a:lnTo>
                  <a:lnTo>
                    <a:pt x="4102" y="7046"/>
                  </a:lnTo>
                  <a:lnTo>
                    <a:pt x="4119" y="7138"/>
                  </a:lnTo>
                  <a:lnTo>
                    <a:pt x="4136" y="7227"/>
                  </a:lnTo>
                  <a:lnTo>
                    <a:pt x="4155" y="7317"/>
                  </a:lnTo>
                  <a:lnTo>
                    <a:pt x="4176" y="7406"/>
                  </a:lnTo>
                  <a:lnTo>
                    <a:pt x="4197" y="7495"/>
                  </a:lnTo>
                  <a:lnTo>
                    <a:pt x="4220" y="7583"/>
                  </a:lnTo>
                  <a:lnTo>
                    <a:pt x="4244" y="7671"/>
                  </a:lnTo>
                  <a:lnTo>
                    <a:pt x="4270" y="7758"/>
                  </a:lnTo>
                  <a:lnTo>
                    <a:pt x="4298" y="7844"/>
                  </a:lnTo>
                  <a:lnTo>
                    <a:pt x="4326" y="7930"/>
                  </a:lnTo>
                  <a:lnTo>
                    <a:pt x="4355" y="8015"/>
                  </a:lnTo>
                  <a:lnTo>
                    <a:pt x="4386" y="8100"/>
                  </a:lnTo>
                  <a:lnTo>
                    <a:pt x="4417" y="8185"/>
                  </a:lnTo>
                  <a:lnTo>
                    <a:pt x="4450" y="8268"/>
                  </a:lnTo>
                  <a:lnTo>
                    <a:pt x="4484" y="8351"/>
                  </a:lnTo>
                  <a:lnTo>
                    <a:pt x="4520" y="8433"/>
                  </a:lnTo>
                  <a:lnTo>
                    <a:pt x="4556" y="8515"/>
                  </a:lnTo>
                  <a:lnTo>
                    <a:pt x="4595" y="8596"/>
                  </a:lnTo>
                  <a:lnTo>
                    <a:pt x="4634" y="8676"/>
                  </a:lnTo>
                  <a:lnTo>
                    <a:pt x="4673" y="8757"/>
                  </a:lnTo>
                  <a:lnTo>
                    <a:pt x="4715" y="8835"/>
                  </a:lnTo>
                  <a:lnTo>
                    <a:pt x="528" y="13021"/>
                  </a:lnTo>
                  <a:lnTo>
                    <a:pt x="531" y="13025"/>
                  </a:lnTo>
                  <a:lnTo>
                    <a:pt x="501" y="13055"/>
                  </a:lnTo>
                  <a:lnTo>
                    <a:pt x="471" y="13086"/>
                  </a:lnTo>
                  <a:lnTo>
                    <a:pt x="443" y="13118"/>
                  </a:lnTo>
                  <a:lnTo>
                    <a:pt x="414" y="13152"/>
                  </a:lnTo>
                  <a:lnTo>
                    <a:pt x="386" y="13185"/>
                  </a:lnTo>
                  <a:lnTo>
                    <a:pt x="360" y="13219"/>
                  </a:lnTo>
                  <a:lnTo>
                    <a:pt x="335" y="13253"/>
                  </a:lnTo>
                  <a:lnTo>
                    <a:pt x="310" y="13288"/>
                  </a:lnTo>
                  <a:lnTo>
                    <a:pt x="286" y="13324"/>
                  </a:lnTo>
                  <a:lnTo>
                    <a:pt x="263" y="13360"/>
                  </a:lnTo>
                  <a:lnTo>
                    <a:pt x="241" y="13397"/>
                  </a:lnTo>
                  <a:lnTo>
                    <a:pt x="219" y="13436"/>
                  </a:lnTo>
                  <a:lnTo>
                    <a:pt x="199" y="13474"/>
                  </a:lnTo>
                  <a:lnTo>
                    <a:pt x="179" y="13512"/>
                  </a:lnTo>
                  <a:lnTo>
                    <a:pt x="161" y="13551"/>
                  </a:lnTo>
                  <a:lnTo>
                    <a:pt x="143" y="13591"/>
                  </a:lnTo>
                  <a:lnTo>
                    <a:pt x="126" y="13631"/>
                  </a:lnTo>
                  <a:lnTo>
                    <a:pt x="110" y="13672"/>
                  </a:lnTo>
                  <a:lnTo>
                    <a:pt x="95" y="13714"/>
                  </a:lnTo>
                  <a:lnTo>
                    <a:pt x="81" y="13755"/>
                  </a:lnTo>
                  <a:lnTo>
                    <a:pt x="69" y="13797"/>
                  </a:lnTo>
                  <a:lnTo>
                    <a:pt x="57" y="13840"/>
                  </a:lnTo>
                  <a:lnTo>
                    <a:pt x="46" y="13883"/>
                  </a:lnTo>
                  <a:lnTo>
                    <a:pt x="37" y="13926"/>
                  </a:lnTo>
                  <a:lnTo>
                    <a:pt x="28" y="13970"/>
                  </a:lnTo>
                  <a:lnTo>
                    <a:pt x="21" y="14015"/>
                  </a:lnTo>
                  <a:lnTo>
                    <a:pt x="15" y="14059"/>
                  </a:lnTo>
                  <a:lnTo>
                    <a:pt x="9" y="14104"/>
                  </a:lnTo>
                  <a:lnTo>
                    <a:pt x="5" y="14149"/>
                  </a:lnTo>
                  <a:lnTo>
                    <a:pt x="2" y="14195"/>
                  </a:lnTo>
                  <a:lnTo>
                    <a:pt x="1" y="14240"/>
                  </a:lnTo>
                  <a:lnTo>
                    <a:pt x="0" y="14287"/>
                  </a:lnTo>
                  <a:lnTo>
                    <a:pt x="2" y="14378"/>
                  </a:lnTo>
                  <a:lnTo>
                    <a:pt x="9" y="14468"/>
                  </a:lnTo>
                  <a:lnTo>
                    <a:pt x="20" y="14557"/>
                  </a:lnTo>
                  <a:lnTo>
                    <a:pt x="36" y="14644"/>
                  </a:lnTo>
                  <a:lnTo>
                    <a:pt x="56" y="14729"/>
                  </a:lnTo>
                  <a:lnTo>
                    <a:pt x="79" y="14814"/>
                  </a:lnTo>
                  <a:lnTo>
                    <a:pt x="107" y="14896"/>
                  </a:lnTo>
                  <a:lnTo>
                    <a:pt x="140" y="14976"/>
                  </a:lnTo>
                  <a:lnTo>
                    <a:pt x="175" y="15054"/>
                  </a:lnTo>
                  <a:lnTo>
                    <a:pt x="214" y="15132"/>
                  </a:lnTo>
                  <a:lnTo>
                    <a:pt x="256" y="15205"/>
                  </a:lnTo>
                  <a:lnTo>
                    <a:pt x="302" y="15277"/>
                  </a:lnTo>
                  <a:lnTo>
                    <a:pt x="352" y="15346"/>
                  </a:lnTo>
                  <a:lnTo>
                    <a:pt x="404" y="15414"/>
                  </a:lnTo>
                  <a:lnTo>
                    <a:pt x="460" y="15478"/>
                  </a:lnTo>
                  <a:lnTo>
                    <a:pt x="519" y="15539"/>
                  </a:lnTo>
                  <a:lnTo>
                    <a:pt x="580" y="15598"/>
                  </a:lnTo>
                  <a:lnTo>
                    <a:pt x="644" y="15654"/>
                  </a:lnTo>
                  <a:lnTo>
                    <a:pt x="712" y="15706"/>
                  </a:lnTo>
                  <a:lnTo>
                    <a:pt x="781" y="15756"/>
                  </a:lnTo>
                  <a:lnTo>
                    <a:pt x="853" y="15801"/>
                  </a:lnTo>
                  <a:lnTo>
                    <a:pt x="926" y="15844"/>
                  </a:lnTo>
                  <a:lnTo>
                    <a:pt x="1004" y="15883"/>
                  </a:lnTo>
                  <a:lnTo>
                    <a:pt x="1082" y="15918"/>
                  </a:lnTo>
                  <a:lnTo>
                    <a:pt x="1162" y="15951"/>
                  </a:lnTo>
                  <a:lnTo>
                    <a:pt x="1244" y="15979"/>
                  </a:lnTo>
                  <a:lnTo>
                    <a:pt x="1329" y="16002"/>
                  </a:lnTo>
                  <a:lnTo>
                    <a:pt x="1414" y="16022"/>
                  </a:lnTo>
                  <a:lnTo>
                    <a:pt x="1501" y="16038"/>
                  </a:lnTo>
                  <a:lnTo>
                    <a:pt x="1590" y="16049"/>
                  </a:lnTo>
                  <a:lnTo>
                    <a:pt x="1680" y="16056"/>
                  </a:lnTo>
                  <a:lnTo>
                    <a:pt x="1771" y="16058"/>
                  </a:lnTo>
                  <a:lnTo>
                    <a:pt x="1818" y="16057"/>
                  </a:lnTo>
                  <a:lnTo>
                    <a:pt x="1863" y="16056"/>
                  </a:lnTo>
                  <a:lnTo>
                    <a:pt x="1909" y="16053"/>
                  </a:lnTo>
                  <a:lnTo>
                    <a:pt x="1954" y="16049"/>
                  </a:lnTo>
                  <a:lnTo>
                    <a:pt x="1999" y="16043"/>
                  </a:lnTo>
                  <a:lnTo>
                    <a:pt x="2043" y="16037"/>
                  </a:lnTo>
                  <a:lnTo>
                    <a:pt x="2088" y="16030"/>
                  </a:lnTo>
                  <a:lnTo>
                    <a:pt x="2132" y="16021"/>
                  </a:lnTo>
                  <a:lnTo>
                    <a:pt x="2175" y="16012"/>
                  </a:lnTo>
                  <a:lnTo>
                    <a:pt x="2218" y="16001"/>
                  </a:lnTo>
                  <a:lnTo>
                    <a:pt x="2261" y="15989"/>
                  </a:lnTo>
                  <a:lnTo>
                    <a:pt x="2302" y="15977"/>
                  </a:lnTo>
                  <a:lnTo>
                    <a:pt x="2344" y="15963"/>
                  </a:lnTo>
                  <a:lnTo>
                    <a:pt x="2386" y="15948"/>
                  </a:lnTo>
                  <a:lnTo>
                    <a:pt x="2427" y="15932"/>
                  </a:lnTo>
                  <a:lnTo>
                    <a:pt x="2467" y="15915"/>
                  </a:lnTo>
                  <a:lnTo>
                    <a:pt x="2507" y="15897"/>
                  </a:lnTo>
                  <a:lnTo>
                    <a:pt x="2546" y="15878"/>
                  </a:lnTo>
                  <a:lnTo>
                    <a:pt x="2584" y="15859"/>
                  </a:lnTo>
                  <a:lnTo>
                    <a:pt x="2622" y="15839"/>
                  </a:lnTo>
                  <a:lnTo>
                    <a:pt x="2661" y="15817"/>
                  </a:lnTo>
                  <a:lnTo>
                    <a:pt x="2698" y="15795"/>
                  </a:lnTo>
                  <a:lnTo>
                    <a:pt x="2734" y="15772"/>
                  </a:lnTo>
                  <a:lnTo>
                    <a:pt x="2770" y="15748"/>
                  </a:lnTo>
                  <a:lnTo>
                    <a:pt x="2805" y="15723"/>
                  </a:lnTo>
                  <a:lnTo>
                    <a:pt x="2839" y="15698"/>
                  </a:lnTo>
                  <a:lnTo>
                    <a:pt x="2873" y="15671"/>
                  </a:lnTo>
                  <a:lnTo>
                    <a:pt x="2906" y="15644"/>
                  </a:lnTo>
                  <a:lnTo>
                    <a:pt x="2940" y="15615"/>
                  </a:lnTo>
                  <a:lnTo>
                    <a:pt x="2971" y="15587"/>
                  </a:lnTo>
                  <a:lnTo>
                    <a:pt x="3003" y="15557"/>
                  </a:lnTo>
                  <a:lnTo>
                    <a:pt x="3033" y="15527"/>
                  </a:lnTo>
                  <a:lnTo>
                    <a:pt x="3032" y="15526"/>
                  </a:lnTo>
                  <a:lnTo>
                    <a:pt x="7217" y="11342"/>
                  </a:lnTo>
                  <a:lnTo>
                    <a:pt x="7296" y="11383"/>
                  </a:lnTo>
                  <a:lnTo>
                    <a:pt x="7377" y="11423"/>
                  </a:lnTo>
                  <a:lnTo>
                    <a:pt x="7457" y="11462"/>
                  </a:lnTo>
                  <a:lnTo>
                    <a:pt x="7538" y="11500"/>
                  </a:lnTo>
                  <a:lnTo>
                    <a:pt x="7621" y="11537"/>
                  </a:lnTo>
                  <a:lnTo>
                    <a:pt x="7703" y="11572"/>
                  </a:lnTo>
                  <a:lnTo>
                    <a:pt x="7786" y="11606"/>
                  </a:lnTo>
                  <a:lnTo>
                    <a:pt x="7869" y="11640"/>
                  </a:lnTo>
                  <a:lnTo>
                    <a:pt x="7954" y="11671"/>
                  </a:lnTo>
                  <a:lnTo>
                    <a:pt x="8039" y="11702"/>
                  </a:lnTo>
                  <a:lnTo>
                    <a:pt x="8124" y="11731"/>
                  </a:lnTo>
                  <a:lnTo>
                    <a:pt x="8211" y="11759"/>
                  </a:lnTo>
                  <a:lnTo>
                    <a:pt x="8297" y="11787"/>
                  </a:lnTo>
                  <a:lnTo>
                    <a:pt x="8384" y="11813"/>
                  </a:lnTo>
                  <a:lnTo>
                    <a:pt x="8472" y="11837"/>
                  </a:lnTo>
                  <a:lnTo>
                    <a:pt x="8560" y="11860"/>
                  </a:lnTo>
                  <a:lnTo>
                    <a:pt x="8649" y="11882"/>
                  </a:lnTo>
                  <a:lnTo>
                    <a:pt x="8739" y="11902"/>
                  </a:lnTo>
                  <a:lnTo>
                    <a:pt x="8828" y="11921"/>
                  </a:lnTo>
                  <a:lnTo>
                    <a:pt x="8918" y="11939"/>
                  </a:lnTo>
                  <a:lnTo>
                    <a:pt x="9010" y="11955"/>
                  </a:lnTo>
                  <a:lnTo>
                    <a:pt x="9100" y="11970"/>
                  </a:lnTo>
                  <a:lnTo>
                    <a:pt x="9192" y="11984"/>
                  </a:lnTo>
                  <a:lnTo>
                    <a:pt x="9285" y="11996"/>
                  </a:lnTo>
                  <a:lnTo>
                    <a:pt x="9377" y="12007"/>
                  </a:lnTo>
                  <a:lnTo>
                    <a:pt x="9470" y="12016"/>
                  </a:lnTo>
                  <a:lnTo>
                    <a:pt x="9564" y="12024"/>
                  </a:lnTo>
                  <a:lnTo>
                    <a:pt x="9657" y="12031"/>
                  </a:lnTo>
                  <a:lnTo>
                    <a:pt x="9751" y="12036"/>
                  </a:lnTo>
                  <a:lnTo>
                    <a:pt x="9846" y="12040"/>
                  </a:lnTo>
                  <a:lnTo>
                    <a:pt x="9941" y="12042"/>
                  </a:lnTo>
                  <a:lnTo>
                    <a:pt x="10036" y="12044"/>
                  </a:lnTo>
                  <a:lnTo>
                    <a:pt x="10346" y="12035"/>
                  </a:lnTo>
                  <a:lnTo>
                    <a:pt x="10651" y="12012"/>
                  </a:lnTo>
                  <a:lnTo>
                    <a:pt x="10954" y="11974"/>
                  </a:lnTo>
                  <a:lnTo>
                    <a:pt x="11250" y="11921"/>
                  </a:lnTo>
                  <a:lnTo>
                    <a:pt x="11541" y="11854"/>
                  </a:lnTo>
                  <a:lnTo>
                    <a:pt x="11827" y="11773"/>
                  </a:lnTo>
                  <a:lnTo>
                    <a:pt x="12107" y="11678"/>
                  </a:lnTo>
                  <a:lnTo>
                    <a:pt x="12380" y="11570"/>
                  </a:lnTo>
                  <a:lnTo>
                    <a:pt x="12647" y="11449"/>
                  </a:lnTo>
                  <a:lnTo>
                    <a:pt x="12907" y="11317"/>
                  </a:lnTo>
                  <a:lnTo>
                    <a:pt x="13159" y="11171"/>
                  </a:lnTo>
                  <a:lnTo>
                    <a:pt x="13403" y="11015"/>
                  </a:lnTo>
                  <a:lnTo>
                    <a:pt x="13639" y="10847"/>
                  </a:lnTo>
                  <a:lnTo>
                    <a:pt x="13866" y="10669"/>
                  </a:lnTo>
                  <a:lnTo>
                    <a:pt x="14085" y="10479"/>
                  </a:lnTo>
                  <a:lnTo>
                    <a:pt x="14295" y="10280"/>
                  </a:lnTo>
                  <a:lnTo>
                    <a:pt x="14493" y="10070"/>
                  </a:lnTo>
                  <a:lnTo>
                    <a:pt x="14683" y="9852"/>
                  </a:lnTo>
                  <a:lnTo>
                    <a:pt x="14862" y="9625"/>
                  </a:lnTo>
                  <a:lnTo>
                    <a:pt x="15029" y="9389"/>
                  </a:lnTo>
                  <a:lnTo>
                    <a:pt x="15186" y="9144"/>
                  </a:lnTo>
                  <a:lnTo>
                    <a:pt x="15331" y="8892"/>
                  </a:lnTo>
                  <a:lnTo>
                    <a:pt x="15464" y="8632"/>
                  </a:lnTo>
                  <a:lnTo>
                    <a:pt x="15584" y="8365"/>
                  </a:lnTo>
                  <a:lnTo>
                    <a:pt x="15693" y="8092"/>
                  </a:lnTo>
                  <a:lnTo>
                    <a:pt x="15787" y="7812"/>
                  </a:lnTo>
                  <a:lnTo>
                    <a:pt x="15868" y="7526"/>
                  </a:lnTo>
                  <a:lnTo>
                    <a:pt x="15936" y="7235"/>
                  </a:lnTo>
                  <a:lnTo>
                    <a:pt x="15989" y="6939"/>
                  </a:lnTo>
                  <a:lnTo>
                    <a:pt x="16027" y="6638"/>
                  </a:lnTo>
                  <a:lnTo>
                    <a:pt x="16050" y="6332"/>
                  </a:lnTo>
                  <a:lnTo>
                    <a:pt x="16058" y="6022"/>
                  </a:lnTo>
                  <a:lnTo>
                    <a:pt x="16050" y="5712"/>
                  </a:lnTo>
                  <a:lnTo>
                    <a:pt x="16027" y="5407"/>
                  </a:lnTo>
                  <a:lnTo>
                    <a:pt x="15989" y="5104"/>
                  </a:lnTo>
                  <a:lnTo>
                    <a:pt x="15936" y="4808"/>
                  </a:lnTo>
                  <a:lnTo>
                    <a:pt x="15868" y="4517"/>
                  </a:lnTo>
                  <a:lnTo>
                    <a:pt x="15787" y="4231"/>
                  </a:lnTo>
                  <a:lnTo>
                    <a:pt x="15693" y="3951"/>
                  </a:lnTo>
                  <a:lnTo>
                    <a:pt x="15584" y="3678"/>
                  </a:lnTo>
                  <a:lnTo>
                    <a:pt x="15464" y="3411"/>
                  </a:lnTo>
                  <a:lnTo>
                    <a:pt x="15331" y="3151"/>
                  </a:lnTo>
                  <a:lnTo>
                    <a:pt x="15186" y="2899"/>
                  </a:lnTo>
                  <a:lnTo>
                    <a:pt x="15029" y="2655"/>
                  </a:lnTo>
                  <a:lnTo>
                    <a:pt x="14862" y="2419"/>
                  </a:lnTo>
                  <a:lnTo>
                    <a:pt x="14683" y="2191"/>
                  </a:lnTo>
                  <a:lnTo>
                    <a:pt x="14493" y="1973"/>
                  </a:lnTo>
                  <a:lnTo>
                    <a:pt x="14295" y="1763"/>
                  </a:lnTo>
                  <a:lnTo>
                    <a:pt x="14085" y="1565"/>
                  </a:lnTo>
                  <a:lnTo>
                    <a:pt x="13866" y="1375"/>
                  </a:lnTo>
                  <a:lnTo>
                    <a:pt x="13639" y="1196"/>
                  </a:lnTo>
                  <a:lnTo>
                    <a:pt x="13403" y="1029"/>
                  </a:lnTo>
                  <a:lnTo>
                    <a:pt x="13159" y="872"/>
                  </a:lnTo>
                  <a:lnTo>
                    <a:pt x="12907" y="727"/>
                  </a:lnTo>
                  <a:lnTo>
                    <a:pt x="12647" y="594"/>
                  </a:lnTo>
                  <a:lnTo>
                    <a:pt x="12380" y="474"/>
                  </a:lnTo>
                  <a:lnTo>
                    <a:pt x="12107" y="365"/>
                  </a:lnTo>
                  <a:lnTo>
                    <a:pt x="11827" y="271"/>
                  </a:lnTo>
                  <a:lnTo>
                    <a:pt x="11541" y="190"/>
                  </a:lnTo>
                  <a:lnTo>
                    <a:pt x="11250" y="122"/>
                  </a:lnTo>
                  <a:lnTo>
                    <a:pt x="10954" y="69"/>
                  </a:lnTo>
                  <a:lnTo>
                    <a:pt x="10651" y="31"/>
                  </a:lnTo>
                  <a:lnTo>
                    <a:pt x="10346" y="8"/>
                  </a:lnTo>
                  <a:lnTo>
                    <a:pt x="1003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sp>
          <p:nvSpPr>
            <p:cNvPr id="56" name="Freeform 6"/>
            <p:cNvSpPr/>
            <p:nvPr/>
          </p:nvSpPr>
          <p:spPr bwMode="auto">
            <a:xfrm>
              <a:off x="2284413" y="1185863"/>
              <a:ext cx="161925" cy="161925"/>
            </a:xfrm>
            <a:custGeom>
              <a:avLst/>
              <a:gdLst>
                <a:gd name="T0" fmla="*/ 2977 w 3763"/>
                <a:gd name="T1" fmla="*/ 40 h 3764"/>
                <a:gd name="T2" fmla="*/ 2305 w 3763"/>
                <a:gd name="T3" fmla="*/ 213 h 3764"/>
                <a:gd name="T4" fmla="*/ 1691 w 3763"/>
                <a:gd name="T5" fmla="*/ 509 h 3764"/>
                <a:gd name="T6" fmla="*/ 1151 w 3763"/>
                <a:gd name="T7" fmla="*/ 912 h 3764"/>
                <a:gd name="T8" fmla="*/ 697 w 3763"/>
                <a:gd name="T9" fmla="*/ 1411 h 3764"/>
                <a:gd name="T10" fmla="*/ 346 w 3763"/>
                <a:gd name="T11" fmla="*/ 1990 h 3764"/>
                <a:gd name="T12" fmla="*/ 110 w 3763"/>
                <a:gd name="T13" fmla="*/ 2635 h 3764"/>
                <a:gd name="T14" fmla="*/ 5 w 3763"/>
                <a:gd name="T15" fmla="*/ 3332 h 3764"/>
                <a:gd name="T16" fmla="*/ 3 w 3763"/>
                <a:gd name="T17" fmla="*/ 3551 h 3764"/>
                <a:gd name="T18" fmla="*/ 15 w 3763"/>
                <a:gd name="T19" fmla="*/ 3599 h 3764"/>
                <a:gd name="T20" fmla="*/ 36 w 3763"/>
                <a:gd name="T21" fmla="*/ 3643 h 3764"/>
                <a:gd name="T22" fmla="*/ 65 w 3763"/>
                <a:gd name="T23" fmla="*/ 3681 h 3764"/>
                <a:gd name="T24" fmla="*/ 100 w 3763"/>
                <a:gd name="T25" fmla="*/ 3713 h 3764"/>
                <a:gd name="T26" fmla="*/ 142 w 3763"/>
                <a:gd name="T27" fmla="*/ 3739 h 3764"/>
                <a:gd name="T28" fmla="*/ 188 w 3763"/>
                <a:gd name="T29" fmla="*/ 3756 h 3764"/>
                <a:gd name="T30" fmla="*/ 237 w 3763"/>
                <a:gd name="T31" fmla="*/ 3764 h 3764"/>
                <a:gd name="T32" fmla="*/ 289 w 3763"/>
                <a:gd name="T33" fmla="*/ 3761 h 3764"/>
                <a:gd name="T34" fmla="*/ 337 w 3763"/>
                <a:gd name="T35" fmla="*/ 3749 h 3764"/>
                <a:gd name="T36" fmla="*/ 381 w 3763"/>
                <a:gd name="T37" fmla="*/ 3728 h 3764"/>
                <a:gd name="T38" fmla="*/ 419 w 3763"/>
                <a:gd name="T39" fmla="*/ 3698 h 3764"/>
                <a:gd name="T40" fmla="*/ 451 w 3763"/>
                <a:gd name="T41" fmla="*/ 3663 h 3764"/>
                <a:gd name="T42" fmla="*/ 476 w 3763"/>
                <a:gd name="T43" fmla="*/ 3621 h 3764"/>
                <a:gd name="T44" fmla="*/ 493 w 3763"/>
                <a:gd name="T45" fmla="*/ 3576 h 3764"/>
                <a:gd name="T46" fmla="*/ 501 w 3763"/>
                <a:gd name="T47" fmla="*/ 3526 h 3764"/>
                <a:gd name="T48" fmla="*/ 537 w 3763"/>
                <a:gd name="T49" fmla="*/ 3054 h 3764"/>
                <a:gd name="T50" fmla="*/ 684 w 3763"/>
                <a:gd name="T51" fmla="*/ 2478 h 3764"/>
                <a:gd name="T52" fmla="*/ 937 w 3763"/>
                <a:gd name="T53" fmla="*/ 1952 h 3764"/>
                <a:gd name="T54" fmla="*/ 1283 w 3763"/>
                <a:gd name="T55" fmla="*/ 1488 h 3764"/>
                <a:gd name="T56" fmla="*/ 1711 w 3763"/>
                <a:gd name="T57" fmla="*/ 1100 h 3764"/>
                <a:gd name="T58" fmla="*/ 2208 w 3763"/>
                <a:gd name="T59" fmla="*/ 799 h 3764"/>
                <a:gd name="T60" fmla="*/ 2760 w 3763"/>
                <a:gd name="T61" fmla="*/ 596 h 3764"/>
                <a:gd name="T62" fmla="*/ 3358 w 3763"/>
                <a:gd name="T63" fmla="*/ 506 h 3764"/>
                <a:gd name="T64" fmla="*/ 3550 w 3763"/>
                <a:gd name="T65" fmla="*/ 499 h 3764"/>
                <a:gd name="T66" fmla="*/ 3599 w 3763"/>
                <a:gd name="T67" fmla="*/ 487 h 3764"/>
                <a:gd name="T68" fmla="*/ 3643 w 3763"/>
                <a:gd name="T69" fmla="*/ 466 h 3764"/>
                <a:gd name="T70" fmla="*/ 3681 w 3763"/>
                <a:gd name="T71" fmla="*/ 437 h 3764"/>
                <a:gd name="T72" fmla="*/ 3713 w 3763"/>
                <a:gd name="T73" fmla="*/ 402 h 3764"/>
                <a:gd name="T74" fmla="*/ 3738 w 3763"/>
                <a:gd name="T75" fmla="*/ 359 h 3764"/>
                <a:gd name="T76" fmla="*/ 3755 w 3763"/>
                <a:gd name="T77" fmla="*/ 313 h 3764"/>
                <a:gd name="T78" fmla="*/ 3763 w 3763"/>
                <a:gd name="T79" fmla="*/ 264 h 3764"/>
                <a:gd name="T80" fmla="*/ 3760 w 3763"/>
                <a:gd name="T81" fmla="*/ 213 h 3764"/>
                <a:gd name="T82" fmla="*/ 3748 w 3763"/>
                <a:gd name="T83" fmla="*/ 165 h 3764"/>
                <a:gd name="T84" fmla="*/ 3727 w 3763"/>
                <a:gd name="T85" fmla="*/ 120 h 3764"/>
                <a:gd name="T86" fmla="*/ 3698 w 3763"/>
                <a:gd name="T87" fmla="*/ 82 h 3764"/>
                <a:gd name="T88" fmla="*/ 3663 w 3763"/>
                <a:gd name="T89" fmla="*/ 50 h 3764"/>
                <a:gd name="T90" fmla="*/ 3621 w 3763"/>
                <a:gd name="T91" fmla="*/ 25 h 3764"/>
                <a:gd name="T92" fmla="*/ 3574 w 3763"/>
                <a:gd name="T93" fmla="*/ 8 h 3764"/>
                <a:gd name="T94" fmla="*/ 3525 w 3763"/>
                <a:gd name="T95" fmla="*/ 0 h 3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63" h="3764">
                  <a:moveTo>
                    <a:pt x="3512" y="0"/>
                  </a:moveTo>
                  <a:lnTo>
                    <a:pt x="3332" y="5"/>
                  </a:lnTo>
                  <a:lnTo>
                    <a:pt x="3153" y="18"/>
                  </a:lnTo>
                  <a:lnTo>
                    <a:pt x="2977" y="40"/>
                  </a:lnTo>
                  <a:lnTo>
                    <a:pt x="2805" y="71"/>
                  </a:lnTo>
                  <a:lnTo>
                    <a:pt x="2634" y="110"/>
                  </a:lnTo>
                  <a:lnTo>
                    <a:pt x="2467" y="158"/>
                  </a:lnTo>
                  <a:lnTo>
                    <a:pt x="2305" y="213"/>
                  </a:lnTo>
                  <a:lnTo>
                    <a:pt x="2145" y="276"/>
                  </a:lnTo>
                  <a:lnTo>
                    <a:pt x="1990" y="346"/>
                  </a:lnTo>
                  <a:lnTo>
                    <a:pt x="1838" y="424"/>
                  </a:lnTo>
                  <a:lnTo>
                    <a:pt x="1691" y="509"/>
                  </a:lnTo>
                  <a:lnTo>
                    <a:pt x="1548" y="600"/>
                  </a:lnTo>
                  <a:lnTo>
                    <a:pt x="1411" y="698"/>
                  </a:lnTo>
                  <a:lnTo>
                    <a:pt x="1278" y="802"/>
                  </a:lnTo>
                  <a:lnTo>
                    <a:pt x="1151" y="912"/>
                  </a:lnTo>
                  <a:lnTo>
                    <a:pt x="1028" y="1029"/>
                  </a:lnTo>
                  <a:lnTo>
                    <a:pt x="912" y="1151"/>
                  </a:lnTo>
                  <a:lnTo>
                    <a:pt x="801" y="1279"/>
                  </a:lnTo>
                  <a:lnTo>
                    <a:pt x="697" y="1411"/>
                  </a:lnTo>
                  <a:lnTo>
                    <a:pt x="600" y="1549"/>
                  </a:lnTo>
                  <a:lnTo>
                    <a:pt x="508" y="1691"/>
                  </a:lnTo>
                  <a:lnTo>
                    <a:pt x="423" y="1839"/>
                  </a:lnTo>
                  <a:lnTo>
                    <a:pt x="346" y="1990"/>
                  </a:lnTo>
                  <a:lnTo>
                    <a:pt x="276" y="2146"/>
                  </a:lnTo>
                  <a:lnTo>
                    <a:pt x="212" y="2305"/>
                  </a:lnTo>
                  <a:lnTo>
                    <a:pt x="157" y="2468"/>
                  </a:lnTo>
                  <a:lnTo>
                    <a:pt x="110" y="2635"/>
                  </a:lnTo>
                  <a:lnTo>
                    <a:pt x="71" y="2805"/>
                  </a:lnTo>
                  <a:lnTo>
                    <a:pt x="40" y="2978"/>
                  </a:lnTo>
                  <a:lnTo>
                    <a:pt x="18" y="3153"/>
                  </a:lnTo>
                  <a:lnTo>
                    <a:pt x="5" y="3332"/>
                  </a:lnTo>
                  <a:lnTo>
                    <a:pt x="0" y="3513"/>
                  </a:lnTo>
                  <a:lnTo>
                    <a:pt x="0" y="3526"/>
                  </a:lnTo>
                  <a:lnTo>
                    <a:pt x="1" y="3539"/>
                  </a:lnTo>
                  <a:lnTo>
                    <a:pt x="3" y="3551"/>
                  </a:lnTo>
                  <a:lnTo>
                    <a:pt x="5" y="3563"/>
                  </a:lnTo>
                  <a:lnTo>
                    <a:pt x="8" y="3576"/>
                  </a:lnTo>
                  <a:lnTo>
                    <a:pt x="11" y="3587"/>
                  </a:lnTo>
                  <a:lnTo>
                    <a:pt x="15" y="3599"/>
                  </a:lnTo>
                  <a:lnTo>
                    <a:pt x="20" y="3610"/>
                  </a:lnTo>
                  <a:lnTo>
                    <a:pt x="25" y="3621"/>
                  </a:lnTo>
                  <a:lnTo>
                    <a:pt x="30" y="3632"/>
                  </a:lnTo>
                  <a:lnTo>
                    <a:pt x="36" y="3643"/>
                  </a:lnTo>
                  <a:lnTo>
                    <a:pt x="43" y="3653"/>
                  </a:lnTo>
                  <a:lnTo>
                    <a:pt x="50" y="3663"/>
                  </a:lnTo>
                  <a:lnTo>
                    <a:pt x="57" y="3672"/>
                  </a:lnTo>
                  <a:lnTo>
                    <a:pt x="65" y="3681"/>
                  </a:lnTo>
                  <a:lnTo>
                    <a:pt x="73" y="3690"/>
                  </a:lnTo>
                  <a:lnTo>
                    <a:pt x="82" y="3698"/>
                  </a:lnTo>
                  <a:lnTo>
                    <a:pt x="91" y="3706"/>
                  </a:lnTo>
                  <a:lnTo>
                    <a:pt x="100" y="3713"/>
                  </a:lnTo>
                  <a:lnTo>
                    <a:pt x="110" y="3721"/>
                  </a:lnTo>
                  <a:lnTo>
                    <a:pt x="120" y="3728"/>
                  </a:lnTo>
                  <a:lnTo>
                    <a:pt x="131" y="3734"/>
                  </a:lnTo>
                  <a:lnTo>
                    <a:pt x="142" y="3739"/>
                  </a:lnTo>
                  <a:lnTo>
                    <a:pt x="153" y="3744"/>
                  </a:lnTo>
                  <a:lnTo>
                    <a:pt x="164" y="3749"/>
                  </a:lnTo>
                  <a:lnTo>
                    <a:pt x="176" y="3753"/>
                  </a:lnTo>
                  <a:lnTo>
                    <a:pt x="188" y="3756"/>
                  </a:lnTo>
                  <a:lnTo>
                    <a:pt x="200" y="3759"/>
                  </a:lnTo>
                  <a:lnTo>
                    <a:pt x="212" y="3761"/>
                  </a:lnTo>
                  <a:lnTo>
                    <a:pt x="224" y="3763"/>
                  </a:lnTo>
                  <a:lnTo>
                    <a:pt x="237" y="3764"/>
                  </a:lnTo>
                  <a:lnTo>
                    <a:pt x="250" y="3764"/>
                  </a:lnTo>
                  <a:lnTo>
                    <a:pt x="264" y="3764"/>
                  </a:lnTo>
                  <a:lnTo>
                    <a:pt x="276" y="3763"/>
                  </a:lnTo>
                  <a:lnTo>
                    <a:pt x="289" y="3761"/>
                  </a:lnTo>
                  <a:lnTo>
                    <a:pt x="301" y="3759"/>
                  </a:lnTo>
                  <a:lnTo>
                    <a:pt x="313" y="3756"/>
                  </a:lnTo>
                  <a:lnTo>
                    <a:pt x="325" y="3753"/>
                  </a:lnTo>
                  <a:lnTo>
                    <a:pt x="337" y="3749"/>
                  </a:lnTo>
                  <a:lnTo>
                    <a:pt x="348" y="3744"/>
                  </a:lnTo>
                  <a:lnTo>
                    <a:pt x="359" y="3739"/>
                  </a:lnTo>
                  <a:lnTo>
                    <a:pt x="370" y="3734"/>
                  </a:lnTo>
                  <a:lnTo>
                    <a:pt x="381" y="3728"/>
                  </a:lnTo>
                  <a:lnTo>
                    <a:pt x="391" y="3721"/>
                  </a:lnTo>
                  <a:lnTo>
                    <a:pt x="401" y="3713"/>
                  </a:lnTo>
                  <a:lnTo>
                    <a:pt x="410" y="3706"/>
                  </a:lnTo>
                  <a:lnTo>
                    <a:pt x="419" y="3698"/>
                  </a:lnTo>
                  <a:lnTo>
                    <a:pt x="428" y="3690"/>
                  </a:lnTo>
                  <a:lnTo>
                    <a:pt x="436" y="3681"/>
                  </a:lnTo>
                  <a:lnTo>
                    <a:pt x="444" y="3672"/>
                  </a:lnTo>
                  <a:lnTo>
                    <a:pt x="451" y="3663"/>
                  </a:lnTo>
                  <a:lnTo>
                    <a:pt x="458" y="3653"/>
                  </a:lnTo>
                  <a:lnTo>
                    <a:pt x="465" y="3643"/>
                  </a:lnTo>
                  <a:lnTo>
                    <a:pt x="471" y="3632"/>
                  </a:lnTo>
                  <a:lnTo>
                    <a:pt x="476" y="3621"/>
                  </a:lnTo>
                  <a:lnTo>
                    <a:pt x="481" y="3610"/>
                  </a:lnTo>
                  <a:lnTo>
                    <a:pt x="486" y="3599"/>
                  </a:lnTo>
                  <a:lnTo>
                    <a:pt x="490" y="3587"/>
                  </a:lnTo>
                  <a:lnTo>
                    <a:pt x="493" y="3576"/>
                  </a:lnTo>
                  <a:lnTo>
                    <a:pt x="496" y="3563"/>
                  </a:lnTo>
                  <a:lnTo>
                    <a:pt x="498" y="3551"/>
                  </a:lnTo>
                  <a:lnTo>
                    <a:pt x="500" y="3539"/>
                  </a:lnTo>
                  <a:lnTo>
                    <a:pt x="501" y="3526"/>
                  </a:lnTo>
                  <a:lnTo>
                    <a:pt x="501" y="3513"/>
                  </a:lnTo>
                  <a:lnTo>
                    <a:pt x="505" y="3358"/>
                  </a:lnTo>
                  <a:lnTo>
                    <a:pt x="517" y="3205"/>
                  </a:lnTo>
                  <a:lnTo>
                    <a:pt x="537" y="3054"/>
                  </a:lnTo>
                  <a:lnTo>
                    <a:pt x="563" y="2907"/>
                  </a:lnTo>
                  <a:lnTo>
                    <a:pt x="596" y="2760"/>
                  </a:lnTo>
                  <a:lnTo>
                    <a:pt x="637" y="2618"/>
                  </a:lnTo>
                  <a:lnTo>
                    <a:pt x="684" y="2478"/>
                  </a:lnTo>
                  <a:lnTo>
                    <a:pt x="738" y="2341"/>
                  </a:lnTo>
                  <a:lnTo>
                    <a:pt x="798" y="2208"/>
                  </a:lnTo>
                  <a:lnTo>
                    <a:pt x="865" y="2078"/>
                  </a:lnTo>
                  <a:lnTo>
                    <a:pt x="937" y="1952"/>
                  </a:lnTo>
                  <a:lnTo>
                    <a:pt x="1015" y="1830"/>
                  </a:lnTo>
                  <a:lnTo>
                    <a:pt x="1100" y="1711"/>
                  </a:lnTo>
                  <a:lnTo>
                    <a:pt x="1189" y="1598"/>
                  </a:lnTo>
                  <a:lnTo>
                    <a:pt x="1283" y="1488"/>
                  </a:lnTo>
                  <a:lnTo>
                    <a:pt x="1384" y="1384"/>
                  </a:lnTo>
                  <a:lnTo>
                    <a:pt x="1488" y="1285"/>
                  </a:lnTo>
                  <a:lnTo>
                    <a:pt x="1597" y="1189"/>
                  </a:lnTo>
                  <a:lnTo>
                    <a:pt x="1711" y="1100"/>
                  </a:lnTo>
                  <a:lnTo>
                    <a:pt x="1829" y="1017"/>
                  </a:lnTo>
                  <a:lnTo>
                    <a:pt x="1952" y="937"/>
                  </a:lnTo>
                  <a:lnTo>
                    <a:pt x="2077" y="865"/>
                  </a:lnTo>
                  <a:lnTo>
                    <a:pt x="2208" y="799"/>
                  </a:lnTo>
                  <a:lnTo>
                    <a:pt x="2340" y="739"/>
                  </a:lnTo>
                  <a:lnTo>
                    <a:pt x="2478" y="685"/>
                  </a:lnTo>
                  <a:lnTo>
                    <a:pt x="2617" y="637"/>
                  </a:lnTo>
                  <a:lnTo>
                    <a:pt x="2760" y="596"/>
                  </a:lnTo>
                  <a:lnTo>
                    <a:pt x="2906" y="563"/>
                  </a:lnTo>
                  <a:lnTo>
                    <a:pt x="3054" y="537"/>
                  </a:lnTo>
                  <a:lnTo>
                    <a:pt x="3204" y="517"/>
                  </a:lnTo>
                  <a:lnTo>
                    <a:pt x="3358" y="506"/>
                  </a:lnTo>
                  <a:lnTo>
                    <a:pt x="3512" y="502"/>
                  </a:lnTo>
                  <a:lnTo>
                    <a:pt x="3525" y="502"/>
                  </a:lnTo>
                  <a:lnTo>
                    <a:pt x="3538" y="501"/>
                  </a:lnTo>
                  <a:lnTo>
                    <a:pt x="3550" y="499"/>
                  </a:lnTo>
                  <a:lnTo>
                    <a:pt x="3562" y="497"/>
                  </a:lnTo>
                  <a:lnTo>
                    <a:pt x="3574" y="494"/>
                  </a:lnTo>
                  <a:lnTo>
                    <a:pt x="3587" y="491"/>
                  </a:lnTo>
                  <a:lnTo>
                    <a:pt x="3599" y="487"/>
                  </a:lnTo>
                  <a:lnTo>
                    <a:pt x="3610" y="482"/>
                  </a:lnTo>
                  <a:lnTo>
                    <a:pt x="3621" y="477"/>
                  </a:lnTo>
                  <a:lnTo>
                    <a:pt x="3632" y="472"/>
                  </a:lnTo>
                  <a:lnTo>
                    <a:pt x="3643" y="466"/>
                  </a:lnTo>
                  <a:lnTo>
                    <a:pt x="3653" y="459"/>
                  </a:lnTo>
                  <a:lnTo>
                    <a:pt x="3663" y="452"/>
                  </a:lnTo>
                  <a:lnTo>
                    <a:pt x="3672" y="445"/>
                  </a:lnTo>
                  <a:lnTo>
                    <a:pt x="3681" y="437"/>
                  </a:lnTo>
                  <a:lnTo>
                    <a:pt x="3690" y="429"/>
                  </a:lnTo>
                  <a:lnTo>
                    <a:pt x="3698" y="420"/>
                  </a:lnTo>
                  <a:lnTo>
                    <a:pt x="3706" y="411"/>
                  </a:lnTo>
                  <a:lnTo>
                    <a:pt x="3713" y="402"/>
                  </a:lnTo>
                  <a:lnTo>
                    <a:pt x="3720" y="391"/>
                  </a:lnTo>
                  <a:lnTo>
                    <a:pt x="3727" y="381"/>
                  </a:lnTo>
                  <a:lnTo>
                    <a:pt x="3733" y="370"/>
                  </a:lnTo>
                  <a:lnTo>
                    <a:pt x="3738" y="359"/>
                  </a:lnTo>
                  <a:lnTo>
                    <a:pt x="3743" y="348"/>
                  </a:lnTo>
                  <a:lnTo>
                    <a:pt x="3748" y="337"/>
                  </a:lnTo>
                  <a:lnTo>
                    <a:pt x="3752" y="325"/>
                  </a:lnTo>
                  <a:lnTo>
                    <a:pt x="3755" y="313"/>
                  </a:lnTo>
                  <a:lnTo>
                    <a:pt x="3758" y="301"/>
                  </a:lnTo>
                  <a:lnTo>
                    <a:pt x="3760" y="289"/>
                  </a:lnTo>
                  <a:lnTo>
                    <a:pt x="3762" y="276"/>
                  </a:lnTo>
                  <a:lnTo>
                    <a:pt x="3763" y="264"/>
                  </a:lnTo>
                  <a:lnTo>
                    <a:pt x="3763" y="251"/>
                  </a:lnTo>
                  <a:lnTo>
                    <a:pt x="3763" y="238"/>
                  </a:lnTo>
                  <a:lnTo>
                    <a:pt x="3762" y="225"/>
                  </a:lnTo>
                  <a:lnTo>
                    <a:pt x="3760" y="213"/>
                  </a:lnTo>
                  <a:lnTo>
                    <a:pt x="3758" y="201"/>
                  </a:lnTo>
                  <a:lnTo>
                    <a:pt x="3755" y="188"/>
                  </a:lnTo>
                  <a:lnTo>
                    <a:pt x="3752" y="177"/>
                  </a:lnTo>
                  <a:lnTo>
                    <a:pt x="3748" y="165"/>
                  </a:lnTo>
                  <a:lnTo>
                    <a:pt x="3743" y="154"/>
                  </a:lnTo>
                  <a:lnTo>
                    <a:pt x="3738" y="143"/>
                  </a:lnTo>
                  <a:lnTo>
                    <a:pt x="3733" y="132"/>
                  </a:lnTo>
                  <a:lnTo>
                    <a:pt x="3727" y="120"/>
                  </a:lnTo>
                  <a:lnTo>
                    <a:pt x="3720" y="110"/>
                  </a:lnTo>
                  <a:lnTo>
                    <a:pt x="3713" y="100"/>
                  </a:lnTo>
                  <a:lnTo>
                    <a:pt x="3706" y="91"/>
                  </a:lnTo>
                  <a:lnTo>
                    <a:pt x="3698" y="82"/>
                  </a:lnTo>
                  <a:lnTo>
                    <a:pt x="3690" y="73"/>
                  </a:lnTo>
                  <a:lnTo>
                    <a:pt x="3681" y="65"/>
                  </a:lnTo>
                  <a:lnTo>
                    <a:pt x="3672" y="57"/>
                  </a:lnTo>
                  <a:lnTo>
                    <a:pt x="3663" y="50"/>
                  </a:lnTo>
                  <a:lnTo>
                    <a:pt x="3653" y="43"/>
                  </a:lnTo>
                  <a:lnTo>
                    <a:pt x="3643" y="36"/>
                  </a:lnTo>
                  <a:lnTo>
                    <a:pt x="3632" y="30"/>
                  </a:lnTo>
                  <a:lnTo>
                    <a:pt x="3621" y="25"/>
                  </a:lnTo>
                  <a:lnTo>
                    <a:pt x="3610" y="20"/>
                  </a:lnTo>
                  <a:lnTo>
                    <a:pt x="3599" y="15"/>
                  </a:lnTo>
                  <a:lnTo>
                    <a:pt x="3587" y="11"/>
                  </a:lnTo>
                  <a:lnTo>
                    <a:pt x="3574" y="8"/>
                  </a:lnTo>
                  <a:lnTo>
                    <a:pt x="3562" y="5"/>
                  </a:lnTo>
                  <a:lnTo>
                    <a:pt x="3550" y="3"/>
                  </a:lnTo>
                  <a:lnTo>
                    <a:pt x="3538" y="1"/>
                  </a:lnTo>
                  <a:lnTo>
                    <a:pt x="3525" y="0"/>
                  </a:lnTo>
                  <a:lnTo>
                    <a:pt x="351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grpSp>
      <p:sp>
        <p:nvSpPr>
          <p:cNvPr id="57" name="Freeform 286"/>
          <p:cNvSpPr>
            <a:spLocks noEditPoints="1"/>
          </p:cNvSpPr>
          <p:nvPr/>
        </p:nvSpPr>
        <p:spPr bwMode="auto">
          <a:xfrm>
            <a:off x="6527254" y="5439000"/>
            <a:ext cx="335481" cy="336278"/>
          </a:xfrm>
          <a:custGeom>
            <a:avLst/>
            <a:gdLst>
              <a:gd name="T0" fmla="*/ 11438 w 16419"/>
              <a:gd name="T1" fmla="*/ 11992 h 16036"/>
              <a:gd name="T2" fmla="*/ 12051 w 16419"/>
              <a:gd name="T3" fmla="*/ 9611 h 16036"/>
              <a:gd name="T4" fmla="*/ 15080 w 16419"/>
              <a:gd name="T5" fmla="*/ 9931 h 16036"/>
              <a:gd name="T6" fmla="*/ 13248 w 16419"/>
              <a:gd name="T7" fmla="*/ 12967 h 16036"/>
              <a:gd name="T8" fmla="*/ 4590 w 16419"/>
              <a:gd name="T9" fmla="*/ 10655 h 16036"/>
              <a:gd name="T10" fmla="*/ 4429 w 16419"/>
              <a:gd name="T11" fmla="*/ 12231 h 16036"/>
              <a:gd name="T12" fmla="*/ 2147 w 16419"/>
              <a:gd name="T13" fmla="*/ 11712 h 16036"/>
              <a:gd name="T14" fmla="*/ 1073 w 16419"/>
              <a:gd name="T15" fmla="*/ 8277 h 16036"/>
              <a:gd name="T16" fmla="*/ 4139 w 16419"/>
              <a:gd name="T17" fmla="*/ 4183 h 16036"/>
              <a:gd name="T18" fmla="*/ 4533 w 16419"/>
              <a:gd name="T19" fmla="*/ 5582 h 16036"/>
              <a:gd name="T20" fmla="*/ 1073 w 16419"/>
              <a:gd name="T21" fmla="*/ 7759 h 16036"/>
              <a:gd name="T22" fmla="*/ 1997 w 16419"/>
              <a:gd name="T23" fmla="*/ 4578 h 16036"/>
              <a:gd name="T24" fmla="*/ 9313 w 16419"/>
              <a:gd name="T25" fmla="*/ 5095 h 16036"/>
              <a:gd name="T26" fmla="*/ 11066 w 16419"/>
              <a:gd name="T27" fmla="*/ 4695 h 16036"/>
              <a:gd name="T28" fmla="*/ 11565 w 16419"/>
              <a:gd name="T29" fmla="*/ 6759 h 16036"/>
              <a:gd name="T30" fmla="*/ 10152 w 16419"/>
              <a:gd name="T31" fmla="*/ 11598 h 16036"/>
              <a:gd name="T32" fmla="*/ 8474 w 16419"/>
              <a:gd name="T33" fmla="*/ 11394 h 16036"/>
              <a:gd name="T34" fmla="*/ 11313 w 16419"/>
              <a:gd name="T35" fmla="*/ 10543 h 16036"/>
              <a:gd name="T36" fmla="*/ 12142 w 16419"/>
              <a:gd name="T37" fmla="*/ 12889 h 16036"/>
              <a:gd name="T38" fmla="*/ 11354 w 16419"/>
              <a:gd name="T39" fmla="*/ 14282 h 16036"/>
              <a:gd name="T40" fmla="*/ 9710 w 16419"/>
              <a:gd name="T41" fmla="*/ 14564 h 16036"/>
              <a:gd name="T42" fmla="*/ 10935 w 16419"/>
              <a:gd name="T43" fmla="*/ 12871 h 16036"/>
              <a:gd name="T44" fmla="*/ 9524 w 16419"/>
              <a:gd name="T45" fmla="*/ 12005 h 16036"/>
              <a:gd name="T46" fmla="*/ 10393 w 16419"/>
              <a:gd name="T47" fmla="*/ 12757 h 16036"/>
              <a:gd name="T48" fmla="*/ 8904 w 16419"/>
              <a:gd name="T49" fmla="*/ 14636 h 16036"/>
              <a:gd name="T50" fmla="*/ 5284 w 16419"/>
              <a:gd name="T51" fmla="*/ 14382 h 16036"/>
              <a:gd name="T52" fmla="*/ 4071 w 16419"/>
              <a:gd name="T53" fmla="*/ 13005 h 16036"/>
              <a:gd name="T54" fmla="*/ 5783 w 16419"/>
              <a:gd name="T55" fmla="*/ 13367 h 16036"/>
              <a:gd name="T56" fmla="*/ 7945 w 16419"/>
              <a:gd name="T57" fmla="*/ 8277 h 16036"/>
              <a:gd name="T58" fmla="*/ 6342 w 16419"/>
              <a:gd name="T59" fmla="*/ 11582 h 16036"/>
              <a:gd name="T60" fmla="*/ 5136 w 16419"/>
              <a:gd name="T61" fmla="*/ 10650 h 16036"/>
              <a:gd name="T62" fmla="*/ 7945 w 16419"/>
              <a:gd name="T63" fmla="*/ 8277 h 16036"/>
              <a:gd name="T64" fmla="*/ 7024 w 16419"/>
              <a:gd name="T65" fmla="*/ 5084 h 16036"/>
              <a:gd name="T66" fmla="*/ 4843 w 16419"/>
              <a:gd name="T67" fmla="*/ 6857 h 16036"/>
              <a:gd name="T68" fmla="*/ 5321 w 16419"/>
              <a:gd name="T69" fmla="*/ 4784 h 16036"/>
              <a:gd name="T70" fmla="*/ 3667 w 16419"/>
              <a:gd name="T71" fmla="*/ 3305 h 16036"/>
              <a:gd name="T72" fmla="*/ 5215 w 16419"/>
              <a:gd name="T73" fmla="*/ 1684 h 16036"/>
              <a:gd name="T74" fmla="*/ 6448 w 16419"/>
              <a:gd name="T75" fmla="*/ 1771 h 16036"/>
              <a:gd name="T76" fmla="*/ 5148 w 16419"/>
              <a:gd name="T77" fmla="*/ 3833 h 16036"/>
              <a:gd name="T78" fmla="*/ 6569 w 16419"/>
              <a:gd name="T79" fmla="*/ 4486 h 16036"/>
              <a:gd name="T80" fmla="*/ 6014 w 16419"/>
              <a:gd name="T81" fmla="*/ 3301 h 16036"/>
              <a:gd name="T82" fmla="*/ 7732 w 16419"/>
              <a:gd name="T83" fmla="*/ 1205 h 16036"/>
              <a:gd name="T84" fmla="*/ 11565 w 16419"/>
              <a:gd name="T85" fmla="*/ 1859 h 16036"/>
              <a:gd name="T86" fmla="*/ 12421 w 16419"/>
              <a:gd name="T87" fmla="*/ 3513 h 16036"/>
              <a:gd name="T88" fmla="*/ 11123 w 16419"/>
              <a:gd name="T89" fmla="*/ 3527 h 16036"/>
              <a:gd name="T90" fmla="*/ 9758 w 16419"/>
              <a:gd name="T91" fmla="*/ 1525 h 16036"/>
              <a:gd name="T92" fmla="*/ 9852 w 16419"/>
              <a:gd name="T93" fmla="*/ 2463 h 16036"/>
              <a:gd name="T94" fmla="*/ 10437 w 16419"/>
              <a:gd name="T95" fmla="*/ 4348 h 16036"/>
              <a:gd name="T96" fmla="*/ 8786 w 16419"/>
              <a:gd name="T97" fmla="*/ 4626 h 16036"/>
              <a:gd name="T98" fmla="*/ 6848 w 16419"/>
              <a:gd name="T99" fmla="*/ 13930 h 16036"/>
              <a:gd name="T100" fmla="*/ 6020 w 16419"/>
              <a:gd name="T101" fmla="*/ 12187 h 16036"/>
              <a:gd name="T102" fmla="*/ 7521 w 16419"/>
              <a:gd name="T103" fmla="*/ 11934 h 16036"/>
              <a:gd name="T104" fmla="*/ 12063 w 16419"/>
              <a:gd name="T105" fmla="*/ 6494 h 16036"/>
              <a:gd name="T106" fmla="*/ 11695 w 16419"/>
              <a:gd name="T107" fmla="*/ 4461 h 16036"/>
              <a:gd name="T108" fmla="*/ 13078 w 16419"/>
              <a:gd name="T109" fmla="*/ 3710 h 16036"/>
              <a:gd name="T110" fmla="*/ 14700 w 16419"/>
              <a:gd name="T111" fmla="*/ 5106 h 16036"/>
              <a:gd name="T112" fmla="*/ 6960 w 16419"/>
              <a:gd name="T113" fmla="*/ 92 h 16036"/>
              <a:gd name="T114" fmla="*/ 498 w 16419"/>
              <a:gd name="T115" fmla="*/ 5261 h 16036"/>
              <a:gd name="T116" fmla="*/ 2132 w 16419"/>
              <a:gd name="T117" fmla="*/ 13409 h 16036"/>
              <a:gd name="T118" fmla="*/ 10261 w 16419"/>
              <a:gd name="T119" fmla="*/ 15783 h 16036"/>
              <a:gd name="T120" fmla="*/ 16160 w 16419"/>
              <a:gd name="T121" fmla="*/ 10021 h 16036"/>
              <a:gd name="T122" fmla="*/ 13729 w 16419"/>
              <a:gd name="T123" fmla="*/ 2083 h 160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419" h="16036">
                <a:moveTo>
                  <a:pt x="13248" y="12967"/>
                </a:moveTo>
                <a:lnTo>
                  <a:pt x="13139" y="12892"/>
                </a:lnTo>
                <a:lnTo>
                  <a:pt x="13030" y="12819"/>
                </a:lnTo>
                <a:lnTo>
                  <a:pt x="12919" y="12748"/>
                </a:lnTo>
                <a:lnTo>
                  <a:pt x="12807" y="12676"/>
                </a:lnTo>
                <a:lnTo>
                  <a:pt x="12693" y="12608"/>
                </a:lnTo>
                <a:lnTo>
                  <a:pt x="12579" y="12541"/>
                </a:lnTo>
                <a:lnTo>
                  <a:pt x="12463" y="12476"/>
                </a:lnTo>
                <a:lnTo>
                  <a:pt x="12347" y="12413"/>
                </a:lnTo>
                <a:lnTo>
                  <a:pt x="12229" y="12351"/>
                </a:lnTo>
                <a:lnTo>
                  <a:pt x="12110" y="12291"/>
                </a:lnTo>
                <a:lnTo>
                  <a:pt x="12051" y="12261"/>
                </a:lnTo>
                <a:lnTo>
                  <a:pt x="11990" y="12231"/>
                </a:lnTo>
                <a:lnTo>
                  <a:pt x="11930" y="12203"/>
                </a:lnTo>
                <a:lnTo>
                  <a:pt x="11869" y="12175"/>
                </a:lnTo>
                <a:lnTo>
                  <a:pt x="11808" y="12147"/>
                </a:lnTo>
                <a:lnTo>
                  <a:pt x="11747" y="12120"/>
                </a:lnTo>
                <a:lnTo>
                  <a:pt x="11686" y="12094"/>
                </a:lnTo>
                <a:lnTo>
                  <a:pt x="11625" y="12068"/>
                </a:lnTo>
                <a:lnTo>
                  <a:pt x="11562" y="12042"/>
                </a:lnTo>
                <a:lnTo>
                  <a:pt x="11499" y="12017"/>
                </a:lnTo>
                <a:lnTo>
                  <a:pt x="11438" y="11992"/>
                </a:lnTo>
                <a:lnTo>
                  <a:pt x="11374" y="11968"/>
                </a:lnTo>
                <a:lnTo>
                  <a:pt x="11419" y="11863"/>
                </a:lnTo>
                <a:lnTo>
                  <a:pt x="11463" y="11756"/>
                </a:lnTo>
                <a:lnTo>
                  <a:pt x="11505" y="11649"/>
                </a:lnTo>
                <a:lnTo>
                  <a:pt x="11546" y="11541"/>
                </a:lnTo>
                <a:lnTo>
                  <a:pt x="11585" y="11433"/>
                </a:lnTo>
                <a:lnTo>
                  <a:pt x="11624" y="11323"/>
                </a:lnTo>
                <a:lnTo>
                  <a:pt x="11661" y="11214"/>
                </a:lnTo>
                <a:lnTo>
                  <a:pt x="11696" y="11104"/>
                </a:lnTo>
                <a:lnTo>
                  <a:pt x="11731" y="10993"/>
                </a:lnTo>
                <a:lnTo>
                  <a:pt x="11765" y="10880"/>
                </a:lnTo>
                <a:lnTo>
                  <a:pt x="11798" y="10768"/>
                </a:lnTo>
                <a:lnTo>
                  <a:pt x="11829" y="10655"/>
                </a:lnTo>
                <a:lnTo>
                  <a:pt x="11859" y="10542"/>
                </a:lnTo>
                <a:lnTo>
                  <a:pt x="11887" y="10427"/>
                </a:lnTo>
                <a:lnTo>
                  <a:pt x="11914" y="10312"/>
                </a:lnTo>
                <a:lnTo>
                  <a:pt x="11941" y="10197"/>
                </a:lnTo>
                <a:lnTo>
                  <a:pt x="11965" y="10081"/>
                </a:lnTo>
                <a:lnTo>
                  <a:pt x="11988" y="9964"/>
                </a:lnTo>
                <a:lnTo>
                  <a:pt x="12010" y="9847"/>
                </a:lnTo>
                <a:lnTo>
                  <a:pt x="12031" y="9729"/>
                </a:lnTo>
                <a:lnTo>
                  <a:pt x="12051" y="9611"/>
                </a:lnTo>
                <a:lnTo>
                  <a:pt x="12068" y="9492"/>
                </a:lnTo>
                <a:lnTo>
                  <a:pt x="12084" y="9373"/>
                </a:lnTo>
                <a:lnTo>
                  <a:pt x="12100" y="9253"/>
                </a:lnTo>
                <a:lnTo>
                  <a:pt x="12113" y="9133"/>
                </a:lnTo>
                <a:lnTo>
                  <a:pt x="12126" y="9011"/>
                </a:lnTo>
                <a:lnTo>
                  <a:pt x="12137" y="8890"/>
                </a:lnTo>
                <a:lnTo>
                  <a:pt x="12147" y="8769"/>
                </a:lnTo>
                <a:lnTo>
                  <a:pt x="12155" y="8646"/>
                </a:lnTo>
                <a:lnTo>
                  <a:pt x="12161" y="8523"/>
                </a:lnTo>
                <a:lnTo>
                  <a:pt x="12166" y="8400"/>
                </a:lnTo>
                <a:lnTo>
                  <a:pt x="12171" y="8277"/>
                </a:lnTo>
                <a:lnTo>
                  <a:pt x="15347" y="8277"/>
                </a:lnTo>
                <a:lnTo>
                  <a:pt x="15337" y="8448"/>
                </a:lnTo>
                <a:lnTo>
                  <a:pt x="15325" y="8617"/>
                </a:lnTo>
                <a:lnTo>
                  <a:pt x="15309" y="8786"/>
                </a:lnTo>
                <a:lnTo>
                  <a:pt x="15287" y="8954"/>
                </a:lnTo>
                <a:lnTo>
                  <a:pt x="15262" y="9119"/>
                </a:lnTo>
                <a:lnTo>
                  <a:pt x="15234" y="9285"/>
                </a:lnTo>
                <a:lnTo>
                  <a:pt x="15201" y="9449"/>
                </a:lnTo>
                <a:lnTo>
                  <a:pt x="15164" y="9612"/>
                </a:lnTo>
                <a:lnTo>
                  <a:pt x="15124" y="9772"/>
                </a:lnTo>
                <a:lnTo>
                  <a:pt x="15080" y="9931"/>
                </a:lnTo>
                <a:lnTo>
                  <a:pt x="15032" y="10090"/>
                </a:lnTo>
                <a:lnTo>
                  <a:pt x="14980" y="10246"/>
                </a:lnTo>
                <a:lnTo>
                  <a:pt x="14925" y="10400"/>
                </a:lnTo>
                <a:lnTo>
                  <a:pt x="14866" y="10554"/>
                </a:lnTo>
                <a:lnTo>
                  <a:pt x="14804" y="10705"/>
                </a:lnTo>
                <a:lnTo>
                  <a:pt x="14738" y="10854"/>
                </a:lnTo>
                <a:lnTo>
                  <a:pt x="14668" y="11002"/>
                </a:lnTo>
                <a:lnTo>
                  <a:pt x="14596" y="11148"/>
                </a:lnTo>
                <a:lnTo>
                  <a:pt x="14521" y="11292"/>
                </a:lnTo>
                <a:lnTo>
                  <a:pt x="14441" y="11434"/>
                </a:lnTo>
                <a:lnTo>
                  <a:pt x="14358" y="11574"/>
                </a:lnTo>
                <a:lnTo>
                  <a:pt x="14272" y="11712"/>
                </a:lnTo>
                <a:lnTo>
                  <a:pt x="14183" y="11848"/>
                </a:lnTo>
                <a:lnTo>
                  <a:pt x="14092" y="11981"/>
                </a:lnTo>
                <a:lnTo>
                  <a:pt x="13996" y="12113"/>
                </a:lnTo>
                <a:lnTo>
                  <a:pt x="13898" y="12241"/>
                </a:lnTo>
                <a:lnTo>
                  <a:pt x="13797" y="12369"/>
                </a:lnTo>
                <a:lnTo>
                  <a:pt x="13693" y="12493"/>
                </a:lnTo>
                <a:lnTo>
                  <a:pt x="13586" y="12615"/>
                </a:lnTo>
                <a:lnTo>
                  <a:pt x="13476" y="12735"/>
                </a:lnTo>
                <a:lnTo>
                  <a:pt x="13364" y="12852"/>
                </a:lnTo>
                <a:lnTo>
                  <a:pt x="13248" y="12967"/>
                </a:lnTo>
                <a:close/>
                <a:moveTo>
                  <a:pt x="1073" y="8277"/>
                </a:moveTo>
                <a:lnTo>
                  <a:pt x="4248" y="8277"/>
                </a:lnTo>
                <a:lnTo>
                  <a:pt x="4253" y="8400"/>
                </a:lnTo>
                <a:lnTo>
                  <a:pt x="4258" y="8523"/>
                </a:lnTo>
                <a:lnTo>
                  <a:pt x="4265" y="8646"/>
                </a:lnTo>
                <a:lnTo>
                  <a:pt x="4273" y="8769"/>
                </a:lnTo>
                <a:lnTo>
                  <a:pt x="4282" y="8890"/>
                </a:lnTo>
                <a:lnTo>
                  <a:pt x="4294" y="9011"/>
                </a:lnTo>
                <a:lnTo>
                  <a:pt x="4306" y="9133"/>
                </a:lnTo>
                <a:lnTo>
                  <a:pt x="4319" y="9253"/>
                </a:lnTo>
                <a:lnTo>
                  <a:pt x="4335" y="9373"/>
                </a:lnTo>
                <a:lnTo>
                  <a:pt x="4351" y="9492"/>
                </a:lnTo>
                <a:lnTo>
                  <a:pt x="4370" y="9611"/>
                </a:lnTo>
                <a:lnTo>
                  <a:pt x="4388" y="9729"/>
                </a:lnTo>
                <a:lnTo>
                  <a:pt x="4410" y="9847"/>
                </a:lnTo>
                <a:lnTo>
                  <a:pt x="4431" y="9964"/>
                </a:lnTo>
                <a:lnTo>
                  <a:pt x="4455" y="10081"/>
                </a:lnTo>
                <a:lnTo>
                  <a:pt x="4479" y="10197"/>
                </a:lnTo>
                <a:lnTo>
                  <a:pt x="4505" y="10312"/>
                </a:lnTo>
                <a:lnTo>
                  <a:pt x="4533" y="10427"/>
                </a:lnTo>
                <a:lnTo>
                  <a:pt x="4560" y="10542"/>
                </a:lnTo>
                <a:lnTo>
                  <a:pt x="4590" y="10655"/>
                </a:lnTo>
                <a:lnTo>
                  <a:pt x="4622" y="10768"/>
                </a:lnTo>
                <a:lnTo>
                  <a:pt x="4654" y="10880"/>
                </a:lnTo>
                <a:lnTo>
                  <a:pt x="4688" y="10993"/>
                </a:lnTo>
                <a:lnTo>
                  <a:pt x="4723" y="11104"/>
                </a:lnTo>
                <a:lnTo>
                  <a:pt x="4758" y="11214"/>
                </a:lnTo>
                <a:lnTo>
                  <a:pt x="4795" y="11323"/>
                </a:lnTo>
                <a:lnTo>
                  <a:pt x="4834" y="11433"/>
                </a:lnTo>
                <a:lnTo>
                  <a:pt x="4874" y="11541"/>
                </a:lnTo>
                <a:lnTo>
                  <a:pt x="4915" y="11649"/>
                </a:lnTo>
                <a:lnTo>
                  <a:pt x="4958" y="11756"/>
                </a:lnTo>
                <a:lnTo>
                  <a:pt x="5001" y="11863"/>
                </a:lnTo>
                <a:lnTo>
                  <a:pt x="5045" y="11968"/>
                </a:lnTo>
                <a:lnTo>
                  <a:pt x="4982" y="11992"/>
                </a:lnTo>
                <a:lnTo>
                  <a:pt x="4920" y="12017"/>
                </a:lnTo>
                <a:lnTo>
                  <a:pt x="4857" y="12042"/>
                </a:lnTo>
                <a:lnTo>
                  <a:pt x="4795" y="12068"/>
                </a:lnTo>
                <a:lnTo>
                  <a:pt x="4734" y="12094"/>
                </a:lnTo>
                <a:lnTo>
                  <a:pt x="4672" y="12120"/>
                </a:lnTo>
                <a:lnTo>
                  <a:pt x="4611" y="12147"/>
                </a:lnTo>
                <a:lnTo>
                  <a:pt x="4550" y="12175"/>
                </a:lnTo>
                <a:lnTo>
                  <a:pt x="4490" y="12203"/>
                </a:lnTo>
                <a:lnTo>
                  <a:pt x="4429" y="12231"/>
                </a:lnTo>
                <a:lnTo>
                  <a:pt x="4370" y="12261"/>
                </a:lnTo>
                <a:lnTo>
                  <a:pt x="4309" y="12291"/>
                </a:lnTo>
                <a:lnTo>
                  <a:pt x="4191" y="12351"/>
                </a:lnTo>
                <a:lnTo>
                  <a:pt x="4073" y="12413"/>
                </a:lnTo>
                <a:lnTo>
                  <a:pt x="3956" y="12476"/>
                </a:lnTo>
                <a:lnTo>
                  <a:pt x="3841" y="12541"/>
                </a:lnTo>
                <a:lnTo>
                  <a:pt x="3726" y="12608"/>
                </a:lnTo>
                <a:lnTo>
                  <a:pt x="3613" y="12676"/>
                </a:lnTo>
                <a:lnTo>
                  <a:pt x="3501" y="12748"/>
                </a:lnTo>
                <a:lnTo>
                  <a:pt x="3389" y="12819"/>
                </a:lnTo>
                <a:lnTo>
                  <a:pt x="3280" y="12892"/>
                </a:lnTo>
                <a:lnTo>
                  <a:pt x="3171" y="12967"/>
                </a:lnTo>
                <a:lnTo>
                  <a:pt x="3056" y="12852"/>
                </a:lnTo>
                <a:lnTo>
                  <a:pt x="2943" y="12735"/>
                </a:lnTo>
                <a:lnTo>
                  <a:pt x="2833" y="12615"/>
                </a:lnTo>
                <a:lnTo>
                  <a:pt x="2727" y="12493"/>
                </a:lnTo>
                <a:lnTo>
                  <a:pt x="2623" y="12369"/>
                </a:lnTo>
                <a:lnTo>
                  <a:pt x="2521" y="12241"/>
                </a:lnTo>
                <a:lnTo>
                  <a:pt x="2423" y="12113"/>
                </a:lnTo>
                <a:lnTo>
                  <a:pt x="2328" y="11981"/>
                </a:lnTo>
                <a:lnTo>
                  <a:pt x="2236" y="11848"/>
                </a:lnTo>
                <a:lnTo>
                  <a:pt x="2147" y="11712"/>
                </a:lnTo>
                <a:lnTo>
                  <a:pt x="2062" y="11574"/>
                </a:lnTo>
                <a:lnTo>
                  <a:pt x="1978" y="11434"/>
                </a:lnTo>
                <a:lnTo>
                  <a:pt x="1899" y="11292"/>
                </a:lnTo>
                <a:lnTo>
                  <a:pt x="1824" y="11148"/>
                </a:lnTo>
                <a:lnTo>
                  <a:pt x="1751" y="11002"/>
                </a:lnTo>
                <a:lnTo>
                  <a:pt x="1682" y="10854"/>
                </a:lnTo>
                <a:lnTo>
                  <a:pt x="1615" y="10705"/>
                </a:lnTo>
                <a:lnTo>
                  <a:pt x="1554" y="10554"/>
                </a:lnTo>
                <a:lnTo>
                  <a:pt x="1494" y="10400"/>
                </a:lnTo>
                <a:lnTo>
                  <a:pt x="1440" y="10246"/>
                </a:lnTo>
                <a:lnTo>
                  <a:pt x="1387" y="10090"/>
                </a:lnTo>
                <a:lnTo>
                  <a:pt x="1340" y="9931"/>
                </a:lnTo>
                <a:lnTo>
                  <a:pt x="1296" y="9772"/>
                </a:lnTo>
                <a:lnTo>
                  <a:pt x="1255" y="9612"/>
                </a:lnTo>
                <a:lnTo>
                  <a:pt x="1219" y="9449"/>
                </a:lnTo>
                <a:lnTo>
                  <a:pt x="1186" y="9285"/>
                </a:lnTo>
                <a:lnTo>
                  <a:pt x="1158" y="9119"/>
                </a:lnTo>
                <a:lnTo>
                  <a:pt x="1132" y="8954"/>
                </a:lnTo>
                <a:lnTo>
                  <a:pt x="1111" y="8786"/>
                </a:lnTo>
                <a:lnTo>
                  <a:pt x="1095" y="8617"/>
                </a:lnTo>
                <a:lnTo>
                  <a:pt x="1082" y="8448"/>
                </a:lnTo>
                <a:lnTo>
                  <a:pt x="1073" y="8277"/>
                </a:lnTo>
                <a:close/>
                <a:moveTo>
                  <a:pt x="2878" y="3381"/>
                </a:moveTo>
                <a:lnTo>
                  <a:pt x="2935" y="3423"/>
                </a:lnTo>
                <a:lnTo>
                  <a:pt x="2992" y="3466"/>
                </a:lnTo>
                <a:lnTo>
                  <a:pt x="3050" y="3507"/>
                </a:lnTo>
                <a:lnTo>
                  <a:pt x="3107" y="3549"/>
                </a:lnTo>
                <a:lnTo>
                  <a:pt x="3165" y="3590"/>
                </a:lnTo>
                <a:lnTo>
                  <a:pt x="3223" y="3630"/>
                </a:lnTo>
                <a:lnTo>
                  <a:pt x="3282" y="3670"/>
                </a:lnTo>
                <a:lnTo>
                  <a:pt x="3341" y="3710"/>
                </a:lnTo>
                <a:lnTo>
                  <a:pt x="3401" y="3749"/>
                </a:lnTo>
                <a:lnTo>
                  <a:pt x="3460" y="3789"/>
                </a:lnTo>
                <a:lnTo>
                  <a:pt x="3521" y="3827"/>
                </a:lnTo>
                <a:lnTo>
                  <a:pt x="3581" y="3865"/>
                </a:lnTo>
                <a:lnTo>
                  <a:pt x="3642" y="3902"/>
                </a:lnTo>
                <a:lnTo>
                  <a:pt x="3702" y="3939"/>
                </a:lnTo>
                <a:lnTo>
                  <a:pt x="3764" y="3975"/>
                </a:lnTo>
                <a:lnTo>
                  <a:pt x="3826" y="4011"/>
                </a:lnTo>
                <a:lnTo>
                  <a:pt x="3887" y="4046"/>
                </a:lnTo>
                <a:lnTo>
                  <a:pt x="3950" y="4081"/>
                </a:lnTo>
                <a:lnTo>
                  <a:pt x="4012" y="4116"/>
                </a:lnTo>
                <a:lnTo>
                  <a:pt x="4076" y="4150"/>
                </a:lnTo>
                <a:lnTo>
                  <a:pt x="4139" y="4183"/>
                </a:lnTo>
                <a:lnTo>
                  <a:pt x="4202" y="4216"/>
                </a:lnTo>
                <a:lnTo>
                  <a:pt x="4267" y="4249"/>
                </a:lnTo>
                <a:lnTo>
                  <a:pt x="4331" y="4281"/>
                </a:lnTo>
                <a:lnTo>
                  <a:pt x="4395" y="4312"/>
                </a:lnTo>
                <a:lnTo>
                  <a:pt x="4461" y="4343"/>
                </a:lnTo>
                <a:lnTo>
                  <a:pt x="4525" y="4374"/>
                </a:lnTo>
                <a:lnTo>
                  <a:pt x="4591" y="4403"/>
                </a:lnTo>
                <a:lnTo>
                  <a:pt x="4657" y="4432"/>
                </a:lnTo>
                <a:lnTo>
                  <a:pt x="4724" y="4461"/>
                </a:lnTo>
                <a:lnTo>
                  <a:pt x="4789" y="4489"/>
                </a:lnTo>
                <a:lnTo>
                  <a:pt x="4856" y="4517"/>
                </a:lnTo>
                <a:lnTo>
                  <a:pt x="4822" y="4611"/>
                </a:lnTo>
                <a:lnTo>
                  <a:pt x="4789" y="4706"/>
                </a:lnTo>
                <a:lnTo>
                  <a:pt x="4756" y="4801"/>
                </a:lnTo>
                <a:lnTo>
                  <a:pt x="4726" y="4897"/>
                </a:lnTo>
                <a:lnTo>
                  <a:pt x="4695" y="4993"/>
                </a:lnTo>
                <a:lnTo>
                  <a:pt x="4665" y="5090"/>
                </a:lnTo>
                <a:lnTo>
                  <a:pt x="4637" y="5188"/>
                </a:lnTo>
                <a:lnTo>
                  <a:pt x="4610" y="5285"/>
                </a:lnTo>
                <a:lnTo>
                  <a:pt x="4583" y="5383"/>
                </a:lnTo>
                <a:lnTo>
                  <a:pt x="4557" y="5482"/>
                </a:lnTo>
                <a:lnTo>
                  <a:pt x="4533" y="5582"/>
                </a:lnTo>
                <a:lnTo>
                  <a:pt x="4509" y="5681"/>
                </a:lnTo>
                <a:lnTo>
                  <a:pt x="4486" y="5781"/>
                </a:lnTo>
                <a:lnTo>
                  <a:pt x="4465" y="5881"/>
                </a:lnTo>
                <a:lnTo>
                  <a:pt x="4444" y="5982"/>
                </a:lnTo>
                <a:lnTo>
                  <a:pt x="4425" y="6084"/>
                </a:lnTo>
                <a:lnTo>
                  <a:pt x="4406" y="6186"/>
                </a:lnTo>
                <a:lnTo>
                  <a:pt x="4388" y="6288"/>
                </a:lnTo>
                <a:lnTo>
                  <a:pt x="4372" y="6391"/>
                </a:lnTo>
                <a:lnTo>
                  <a:pt x="4356" y="6494"/>
                </a:lnTo>
                <a:lnTo>
                  <a:pt x="4342" y="6598"/>
                </a:lnTo>
                <a:lnTo>
                  <a:pt x="4328" y="6701"/>
                </a:lnTo>
                <a:lnTo>
                  <a:pt x="4315" y="6805"/>
                </a:lnTo>
                <a:lnTo>
                  <a:pt x="4304" y="6911"/>
                </a:lnTo>
                <a:lnTo>
                  <a:pt x="4294" y="7015"/>
                </a:lnTo>
                <a:lnTo>
                  <a:pt x="4284" y="7120"/>
                </a:lnTo>
                <a:lnTo>
                  <a:pt x="4275" y="7226"/>
                </a:lnTo>
                <a:lnTo>
                  <a:pt x="4268" y="7332"/>
                </a:lnTo>
                <a:lnTo>
                  <a:pt x="4262" y="7439"/>
                </a:lnTo>
                <a:lnTo>
                  <a:pt x="4257" y="7545"/>
                </a:lnTo>
                <a:lnTo>
                  <a:pt x="4253" y="7652"/>
                </a:lnTo>
                <a:lnTo>
                  <a:pt x="4248" y="7759"/>
                </a:lnTo>
                <a:lnTo>
                  <a:pt x="1073" y="7759"/>
                </a:lnTo>
                <a:lnTo>
                  <a:pt x="1081" y="7602"/>
                </a:lnTo>
                <a:lnTo>
                  <a:pt x="1092" y="7446"/>
                </a:lnTo>
                <a:lnTo>
                  <a:pt x="1107" y="7291"/>
                </a:lnTo>
                <a:lnTo>
                  <a:pt x="1125" y="7137"/>
                </a:lnTo>
                <a:lnTo>
                  <a:pt x="1146" y="6984"/>
                </a:lnTo>
                <a:lnTo>
                  <a:pt x="1171" y="6832"/>
                </a:lnTo>
                <a:lnTo>
                  <a:pt x="1200" y="6681"/>
                </a:lnTo>
                <a:lnTo>
                  <a:pt x="1231" y="6532"/>
                </a:lnTo>
                <a:lnTo>
                  <a:pt x="1265" y="6383"/>
                </a:lnTo>
                <a:lnTo>
                  <a:pt x="1304" y="6236"/>
                </a:lnTo>
                <a:lnTo>
                  <a:pt x="1345" y="6090"/>
                </a:lnTo>
                <a:lnTo>
                  <a:pt x="1389" y="5945"/>
                </a:lnTo>
                <a:lnTo>
                  <a:pt x="1437" y="5802"/>
                </a:lnTo>
                <a:lnTo>
                  <a:pt x="1487" y="5660"/>
                </a:lnTo>
                <a:lnTo>
                  <a:pt x="1540" y="5519"/>
                </a:lnTo>
                <a:lnTo>
                  <a:pt x="1597" y="5380"/>
                </a:lnTo>
                <a:lnTo>
                  <a:pt x="1656" y="5243"/>
                </a:lnTo>
                <a:lnTo>
                  <a:pt x="1719" y="5106"/>
                </a:lnTo>
                <a:lnTo>
                  <a:pt x="1785" y="4972"/>
                </a:lnTo>
                <a:lnTo>
                  <a:pt x="1852" y="4839"/>
                </a:lnTo>
                <a:lnTo>
                  <a:pt x="1923" y="4708"/>
                </a:lnTo>
                <a:lnTo>
                  <a:pt x="1997" y="4578"/>
                </a:lnTo>
                <a:lnTo>
                  <a:pt x="2074" y="4450"/>
                </a:lnTo>
                <a:lnTo>
                  <a:pt x="2153" y="4324"/>
                </a:lnTo>
                <a:lnTo>
                  <a:pt x="2234" y="4199"/>
                </a:lnTo>
                <a:lnTo>
                  <a:pt x="2319" y="4076"/>
                </a:lnTo>
                <a:lnTo>
                  <a:pt x="2405" y="3956"/>
                </a:lnTo>
                <a:lnTo>
                  <a:pt x="2496" y="3837"/>
                </a:lnTo>
                <a:lnTo>
                  <a:pt x="2587" y="3719"/>
                </a:lnTo>
                <a:lnTo>
                  <a:pt x="2681" y="3605"/>
                </a:lnTo>
                <a:lnTo>
                  <a:pt x="2779" y="3492"/>
                </a:lnTo>
                <a:lnTo>
                  <a:pt x="2878" y="3381"/>
                </a:lnTo>
                <a:close/>
                <a:moveTo>
                  <a:pt x="8474" y="7759"/>
                </a:moveTo>
                <a:lnTo>
                  <a:pt x="8474" y="5160"/>
                </a:lnTo>
                <a:lnTo>
                  <a:pt x="8559" y="5157"/>
                </a:lnTo>
                <a:lnTo>
                  <a:pt x="8644" y="5153"/>
                </a:lnTo>
                <a:lnTo>
                  <a:pt x="8728" y="5149"/>
                </a:lnTo>
                <a:lnTo>
                  <a:pt x="8812" y="5143"/>
                </a:lnTo>
                <a:lnTo>
                  <a:pt x="8896" y="5137"/>
                </a:lnTo>
                <a:lnTo>
                  <a:pt x="8980" y="5131"/>
                </a:lnTo>
                <a:lnTo>
                  <a:pt x="9063" y="5122"/>
                </a:lnTo>
                <a:lnTo>
                  <a:pt x="9146" y="5114"/>
                </a:lnTo>
                <a:lnTo>
                  <a:pt x="9230" y="5105"/>
                </a:lnTo>
                <a:lnTo>
                  <a:pt x="9313" y="5095"/>
                </a:lnTo>
                <a:lnTo>
                  <a:pt x="9395" y="5084"/>
                </a:lnTo>
                <a:lnTo>
                  <a:pt x="9477" y="5073"/>
                </a:lnTo>
                <a:lnTo>
                  <a:pt x="9559" y="5061"/>
                </a:lnTo>
                <a:lnTo>
                  <a:pt x="9641" y="5048"/>
                </a:lnTo>
                <a:lnTo>
                  <a:pt x="9723" y="5035"/>
                </a:lnTo>
                <a:lnTo>
                  <a:pt x="9804" y="5020"/>
                </a:lnTo>
                <a:lnTo>
                  <a:pt x="9885" y="5005"/>
                </a:lnTo>
                <a:lnTo>
                  <a:pt x="9965" y="4990"/>
                </a:lnTo>
                <a:lnTo>
                  <a:pt x="10046" y="4973"/>
                </a:lnTo>
                <a:lnTo>
                  <a:pt x="10126" y="4956"/>
                </a:lnTo>
                <a:lnTo>
                  <a:pt x="10206" y="4938"/>
                </a:lnTo>
                <a:lnTo>
                  <a:pt x="10287" y="4920"/>
                </a:lnTo>
                <a:lnTo>
                  <a:pt x="10366" y="4900"/>
                </a:lnTo>
                <a:lnTo>
                  <a:pt x="10445" y="4880"/>
                </a:lnTo>
                <a:lnTo>
                  <a:pt x="10524" y="4860"/>
                </a:lnTo>
                <a:lnTo>
                  <a:pt x="10602" y="4838"/>
                </a:lnTo>
                <a:lnTo>
                  <a:pt x="10681" y="4816"/>
                </a:lnTo>
                <a:lnTo>
                  <a:pt x="10759" y="4793"/>
                </a:lnTo>
                <a:lnTo>
                  <a:pt x="10836" y="4770"/>
                </a:lnTo>
                <a:lnTo>
                  <a:pt x="10914" y="4746"/>
                </a:lnTo>
                <a:lnTo>
                  <a:pt x="10990" y="4721"/>
                </a:lnTo>
                <a:lnTo>
                  <a:pt x="11066" y="4695"/>
                </a:lnTo>
                <a:lnTo>
                  <a:pt x="11099" y="4784"/>
                </a:lnTo>
                <a:lnTo>
                  <a:pt x="11130" y="4873"/>
                </a:lnTo>
                <a:lnTo>
                  <a:pt x="11161" y="4963"/>
                </a:lnTo>
                <a:lnTo>
                  <a:pt x="11191" y="5053"/>
                </a:lnTo>
                <a:lnTo>
                  <a:pt x="11219" y="5145"/>
                </a:lnTo>
                <a:lnTo>
                  <a:pt x="11247" y="5236"/>
                </a:lnTo>
                <a:lnTo>
                  <a:pt x="11274" y="5328"/>
                </a:lnTo>
                <a:lnTo>
                  <a:pt x="11299" y="5420"/>
                </a:lnTo>
                <a:lnTo>
                  <a:pt x="11325" y="5513"/>
                </a:lnTo>
                <a:lnTo>
                  <a:pt x="11349" y="5607"/>
                </a:lnTo>
                <a:lnTo>
                  <a:pt x="11372" y="5701"/>
                </a:lnTo>
                <a:lnTo>
                  <a:pt x="11395" y="5795"/>
                </a:lnTo>
                <a:lnTo>
                  <a:pt x="11415" y="5889"/>
                </a:lnTo>
                <a:lnTo>
                  <a:pt x="11436" y="5984"/>
                </a:lnTo>
                <a:lnTo>
                  <a:pt x="11455" y="6080"/>
                </a:lnTo>
                <a:lnTo>
                  <a:pt x="11474" y="6176"/>
                </a:lnTo>
                <a:lnTo>
                  <a:pt x="11491" y="6272"/>
                </a:lnTo>
                <a:lnTo>
                  <a:pt x="11509" y="6368"/>
                </a:lnTo>
                <a:lnTo>
                  <a:pt x="11524" y="6466"/>
                </a:lnTo>
                <a:lnTo>
                  <a:pt x="11538" y="6563"/>
                </a:lnTo>
                <a:lnTo>
                  <a:pt x="11553" y="6661"/>
                </a:lnTo>
                <a:lnTo>
                  <a:pt x="11565" y="6759"/>
                </a:lnTo>
                <a:lnTo>
                  <a:pt x="11577" y="6857"/>
                </a:lnTo>
                <a:lnTo>
                  <a:pt x="11589" y="6957"/>
                </a:lnTo>
                <a:lnTo>
                  <a:pt x="11598" y="7056"/>
                </a:lnTo>
                <a:lnTo>
                  <a:pt x="11607" y="7155"/>
                </a:lnTo>
                <a:lnTo>
                  <a:pt x="11615" y="7255"/>
                </a:lnTo>
                <a:lnTo>
                  <a:pt x="11623" y="7356"/>
                </a:lnTo>
                <a:lnTo>
                  <a:pt x="11629" y="7456"/>
                </a:lnTo>
                <a:lnTo>
                  <a:pt x="11634" y="7557"/>
                </a:lnTo>
                <a:lnTo>
                  <a:pt x="11638" y="7658"/>
                </a:lnTo>
                <a:lnTo>
                  <a:pt x="11641" y="7759"/>
                </a:lnTo>
                <a:lnTo>
                  <a:pt x="8474" y="7759"/>
                </a:lnTo>
                <a:close/>
                <a:moveTo>
                  <a:pt x="10879" y="11791"/>
                </a:moveTo>
                <a:lnTo>
                  <a:pt x="10807" y="11768"/>
                </a:lnTo>
                <a:lnTo>
                  <a:pt x="10735" y="11747"/>
                </a:lnTo>
                <a:lnTo>
                  <a:pt x="10663" y="11726"/>
                </a:lnTo>
                <a:lnTo>
                  <a:pt x="10590" y="11706"/>
                </a:lnTo>
                <a:lnTo>
                  <a:pt x="10518" y="11686"/>
                </a:lnTo>
                <a:lnTo>
                  <a:pt x="10446" y="11667"/>
                </a:lnTo>
                <a:lnTo>
                  <a:pt x="10373" y="11649"/>
                </a:lnTo>
                <a:lnTo>
                  <a:pt x="10299" y="11631"/>
                </a:lnTo>
                <a:lnTo>
                  <a:pt x="10226" y="11614"/>
                </a:lnTo>
                <a:lnTo>
                  <a:pt x="10152" y="11598"/>
                </a:lnTo>
                <a:lnTo>
                  <a:pt x="10078" y="11582"/>
                </a:lnTo>
                <a:lnTo>
                  <a:pt x="10003" y="11566"/>
                </a:lnTo>
                <a:lnTo>
                  <a:pt x="9929" y="11552"/>
                </a:lnTo>
                <a:lnTo>
                  <a:pt x="9854" y="11538"/>
                </a:lnTo>
                <a:lnTo>
                  <a:pt x="9780" y="11525"/>
                </a:lnTo>
                <a:lnTo>
                  <a:pt x="9704" y="11512"/>
                </a:lnTo>
                <a:lnTo>
                  <a:pt x="9629" y="11500"/>
                </a:lnTo>
                <a:lnTo>
                  <a:pt x="9553" y="11488"/>
                </a:lnTo>
                <a:lnTo>
                  <a:pt x="9477" y="11477"/>
                </a:lnTo>
                <a:lnTo>
                  <a:pt x="9401" y="11467"/>
                </a:lnTo>
                <a:lnTo>
                  <a:pt x="9325" y="11458"/>
                </a:lnTo>
                <a:lnTo>
                  <a:pt x="9249" y="11449"/>
                </a:lnTo>
                <a:lnTo>
                  <a:pt x="9172" y="11440"/>
                </a:lnTo>
                <a:lnTo>
                  <a:pt x="9095" y="11433"/>
                </a:lnTo>
                <a:lnTo>
                  <a:pt x="9018" y="11425"/>
                </a:lnTo>
                <a:lnTo>
                  <a:pt x="8941" y="11419"/>
                </a:lnTo>
                <a:lnTo>
                  <a:pt x="8864" y="11413"/>
                </a:lnTo>
                <a:lnTo>
                  <a:pt x="8786" y="11408"/>
                </a:lnTo>
                <a:lnTo>
                  <a:pt x="8708" y="11404"/>
                </a:lnTo>
                <a:lnTo>
                  <a:pt x="8630" y="11400"/>
                </a:lnTo>
                <a:lnTo>
                  <a:pt x="8552" y="11396"/>
                </a:lnTo>
                <a:lnTo>
                  <a:pt x="8474" y="11394"/>
                </a:lnTo>
                <a:lnTo>
                  <a:pt x="8474" y="8277"/>
                </a:lnTo>
                <a:lnTo>
                  <a:pt x="11641" y="8277"/>
                </a:lnTo>
                <a:lnTo>
                  <a:pt x="11637" y="8394"/>
                </a:lnTo>
                <a:lnTo>
                  <a:pt x="11632" y="8512"/>
                </a:lnTo>
                <a:lnTo>
                  <a:pt x="11626" y="8628"/>
                </a:lnTo>
                <a:lnTo>
                  <a:pt x="11617" y="8746"/>
                </a:lnTo>
                <a:lnTo>
                  <a:pt x="11608" y="8862"/>
                </a:lnTo>
                <a:lnTo>
                  <a:pt x="11598" y="8977"/>
                </a:lnTo>
                <a:lnTo>
                  <a:pt x="11586" y="9092"/>
                </a:lnTo>
                <a:lnTo>
                  <a:pt x="11572" y="9207"/>
                </a:lnTo>
                <a:lnTo>
                  <a:pt x="11558" y="9321"/>
                </a:lnTo>
                <a:lnTo>
                  <a:pt x="11542" y="9435"/>
                </a:lnTo>
                <a:lnTo>
                  <a:pt x="11525" y="9548"/>
                </a:lnTo>
                <a:lnTo>
                  <a:pt x="11506" y="9661"/>
                </a:lnTo>
                <a:lnTo>
                  <a:pt x="11486" y="9773"/>
                </a:lnTo>
                <a:lnTo>
                  <a:pt x="11466" y="9884"/>
                </a:lnTo>
                <a:lnTo>
                  <a:pt x="11443" y="9995"/>
                </a:lnTo>
                <a:lnTo>
                  <a:pt x="11419" y="10106"/>
                </a:lnTo>
                <a:lnTo>
                  <a:pt x="11395" y="10216"/>
                </a:lnTo>
                <a:lnTo>
                  <a:pt x="11368" y="10325"/>
                </a:lnTo>
                <a:lnTo>
                  <a:pt x="11341" y="10434"/>
                </a:lnTo>
                <a:lnTo>
                  <a:pt x="11313" y="10543"/>
                </a:lnTo>
                <a:lnTo>
                  <a:pt x="11283" y="10650"/>
                </a:lnTo>
                <a:lnTo>
                  <a:pt x="11252" y="10757"/>
                </a:lnTo>
                <a:lnTo>
                  <a:pt x="11220" y="10863"/>
                </a:lnTo>
                <a:lnTo>
                  <a:pt x="11186" y="10969"/>
                </a:lnTo>
                <a:lnTo>
                  <a:pt x="11152" y="11074"/>
                </a:lnTo>
                <a:lnTo>
                  <a:pt x="11117" y="11178"/>
                </a:lnTo>
                <a:lnTo>
                  <a:pt x="11080" y="11282"/>
                </a:lnTo>
                <a:lnTo>
                  <a:pt x="11042" y="11386"/>
                </a:lnTo>
                <a:lnTo>
                  <a:pt x="11003" y="11488"/>
                </a:lnTo>
                <a:lnTo>
                  <a:pt x="10962" y="11590"/>
                </a:lnTo>
                <a:lnTo>
                  <a:pt x="10921" y="11690"/>
                </a:lnTo>
                <a:lnTo>
                  <a:pt x="10879" y="11791"/>
                </a:lnTo>
                <a:close/>
                <a:moveTo>
                  <a:pt x="11162" y="12440"/>
                </a:moveTo>
                <a:lnTo>
                  <a:pt x="11275" y="12484"/>
                </a:lnTo>
                <a:lnTo>
                  <a:pt x="11387" y="12529"/>
                </a:lnTo>
                <a:lnTo>
                  <a:pt x="11497" y="12575"/>
                </a:lnTo>
                <a:lnTo>
                  <a:pt x="11606" y="12624"/>
                </a:lnTo>
                <a:lnTo>
                  <a:pt x="11715" y="12674"/>
                </a:lnTo>
                <a:lnTo>
                  <a:pt x="11824" y="12726"/>
                </a:lnTo>
                <a:lnTo>
                  <a:pt x="11930" y="12779"/>
                </a:lnTo>
                <a:lnTo>
                  <a:pt x="12036" y="12833"/>
                </a:lnTo>
                <a:lnTo>
                  <a:pt x="12142" y="12889"/>
                </a:lnTo>
                <a:lnTo>
                  <a:pt x="12245" y="12946"/>
                </a:lnTo>
                <a:lnTo>
                  <a:pt x="12349" y="13005"/>
                </a:lnTo>
                <a:lnTo>
                  <a:pt x="12451" y="13065"/>
                </a:lnTo>
                <a:lnTo>
                  <a:pt x="12552" y="13127"/>
                </a:lnTo>
                <a:lnTo>
                  <a:pt x="12653" y="13191"/>
                </a:lnTo>
                <a:lnTo>
                  <a:pt x="12751" y="13255"/>
                </a:lnTo>
                <a:lnTo>
                  <a:pt x="12850" y="13320"/>
                </a:lnTo>
                <a:lnTo>
                  <a:pt x="12759" y="13395"/>
                </a:lnTo>
                <a:lnTo>
                  <a:pt x="12666" y="13469"/>
                </a:lnTo>
                <a:lnTo>
                  <a:pt x="12573" y="13540"/>
                </a:lnTo>
                <a:lnTo>
                  <a:pt x="12477" y="13612"/>
                </a:lnTo>
                <a:lnTo>
                  <a:pt x="12381" y="13681"/>
                </a:lnTo>
                <a:lnTo>
                  <a:pt x="12283" y="13748"/>
                </a:lnTo>
                <a:lnTo>
                  <a:pt x="12185" y="13814"/>
                </a:lnTo>
                <a:lnTo>
                  <a:pt x="12084" y="13878"/>
                </a:lnTo>
                <a:lnTo>
                  <a:pt x="11984" y="13940"/>
                </a:lnTo>
                <a:lnTo>
                  <a:pt x="11881" y="14001"/>
                </a:lnTo>
                <a:lnTo>
                  <a:pt x="11779" y="14062"/>
                </a:lnTo>
                <a:lnTo>
                  <a:pt x="11674" y="14119"/>
                </a:lnTo>
                <a:lnTo>
                  <a:pt x="11568" y="14175"/>
                </a:lnTo>
                <a:lnTo>
                  <a:pt x="11461" y="14229"/>
                </a:lnTo>
                <a:lnTo>
                  <a:pt x="11354" y="14282"/>
                </a:lnTo>
                <a:lnTo>
                  <a:pt x="11245" y="14333"/>
                </a:lnTo>
                <a:lnTo>
                  <a:pt x="11136" y="14382"/>
                </a:lnTo>
                <a:lnTo>
                  <a:pt x="11025" y="14429"/>
                </a:lnTo>
                <a:lnTo>
                  <a:pt x="10914" y="14475"/>
                </a:lnTo>
                <a:lnTo>
                  <a:pt x="10802" y="14519"/>
                </a:lnTo>
                <a:lnTo>
                  <a:pt x="10688" y="14561"/>
                </a:lnTo>
                <a:lnTo>
                  <a:pt x="10573" y="14601"/>
                </a:lnTo>
                <a:lnTo>
                  <a:pt x="10458" y="14639"/>
                </a:lnTo>
                <a:lnTo>
                  <a:pt x="10342" y="14676"/>
                </a:lnTo>
                <a:lnTo>
                  <a:pt x="10225" y="14710"/>
                </a:lnTo>
                <a:lnTo>
                  <a:pt x="10107" y="14743"/>
                </a:lnTo>
                <a:lnTo>
                  <a:pt x="9989" y="14774"/>
                </a:lnTo>
                <a:lnTo>
                  <a:pt x="9869" y="14802"/>
                </a:lnTo>
                <a:lnTo>
                  <a:pt x="9749" y="14829"/>
                </a:lnTo>
                <a:lnTo>
                  <a:pt x="9628" y="14854"/>
                </a:lnTo>
                <a:lnTo>
                  <a:pt x="9507" y="14877"/>
                </a:lnTo>
                <a:lnTo>
                  <a:pt x="9383" y="14898"/>
                </a:lnTo>
                <a:lnTo>
                  <a:pt x="9450" y="14833"/>
                </a:lnTo>
                <a:lnTo>
                  <a:pt x="9516" y="14767"/>
                </a:lnTo>
                <a:lnTo>
                  <a:pt x="9582" y="14700"/>
                </a:lnTo>
                <a:lnTo>
                  <a:pt x="9645" y="14633"/>
                </a:lnTo>
                <a:lnTo>
                  <a:pt x="9710" y="14564"/>
                </a:lnTo>
                <a:lnTo>
                  <a:pt x="9772" y="14495"/>
                </a:lnTo>
                <a:lnTo>
                  <a:pt x="9835" y="14424"/>
                </a:lnTo>
                <a:lnTo>
                  <a:pt x="9897" y="14354"/>
                </a:lnTo>
                <a:lnTo>
                  <a:pt x="9958" y="14282"/>
                </a:lnTo>
                <a:lnTo>
                  <a:pt x="10019" y="14210"/>
                </a:lnTo>
                <a:lnTo>
                  <a:pt x="10078" y="14137"/>
                </a:lnTo>
                <a:lnTo>
                  <a:pt x="10138" y="14064"/>
                </a:lnTo>
                <a:lnTo>
                  <a:pt x="10195" y="13988"/>
                </a:lnTo>
                <a:lnTo>
                  <a:pt x="10254" y="13913"/>
                </a:lnTo>
                <a:lnTo>
                  <a:pt x="10310" y="13837"/>
                </a:lnTo>
                <a:lnTo>
                  <a:pt x="10367" y="13761"/>
                </a:lnTo>
                <a:lnTo>
                  <a:pt x="10422" y="13684"/>
                </a:lnTo>
                <a:lnTo>
                  <a:pt x="10476" y="13606"/>
                </a:lnTo>
                <a:lnTo>
                  <a:pt x="10531" y="13526"/>
                </a:lnTo>
                <a:lnTo>
                  <a:pt x="10584" y="13447"/>
                </a:lnTo>
                <a:lnTo>
                  <a:pt x="10636" y="13367"/>
                </a:lnTo>
                <a:lnTo>
                  <a:pt x="10688" y="13286"/>
                </a:lnTo>
                <a:lnTo>
                  <a:pt x="10739" y="13204"/>
                </a:lnTo>
                <a:lnTo>
                  <a:pt x="10789" y="13121"/>
                </a:lnTo>
                <a:lnTo>
                  <a:pt x="10839" y="13039"/>
                </a:lnTo>
                <a:lnTo>
                  <a:pt x="10888" y="12955"/>
                </a:lnTo>
                <a:lnTo>
                  <a:pt x="10935" y="12871"/>
                </a:lnTo>
                <a:lnTo>
                  <a:pt x="10982" y="12786"/>
                </a:lnTo>
                <a:lnTo>
                  <a:pt x="11028" y="12701"/>
                </a:lnTo>
                <a:lnTo>
                  <a:pt x="11074" y="12614"/>
                </a:lnTo>
                <a:lnTo>
                  <a:pt x="11119" y="12528"/>
                </a:lnTo>
                <a:lnTo>
                  <a:pt x="11162" y="12440"/>
                </a:lnTo>
                <a:close/>
                <a:moveTo>
                  <a:pt x="8474" y="14988"/>
                </a:moveTo>
                <a:lnTo>
                  <a:pt x="8474" y="11911"/>
                </a:lnTo>
                <a:lnTo>
                  <a:pt x="8545" y="11913"/>
                </a:lnTo>
                <a:lnTo>
                  <a:pt x="8616" y="11916"/>
                </a:lnTo>
                <a:lnTo>
                  <a:pt x="8687" y="11920"/>
                </a:lnTo>
                <a:lnTo>
                  <a:pt x="8757" y="11924"/>
                </a:lnTo>
                <a:lnTo>
                  <a:pt x="8828" y="11929"/>
                </a:lnTo>
                <a:lnTo>
                  <a:pt x="8899" y="11934"/>
                </a:lnTo>
                <a:lnTo>
                  <a:pt x="8969" y="11940"/>
                </a:lnTo>
                <a:lnTo>
                  <a:pt x="9039" y="11946"/>
                </a:lnTo>
                <a:lnTo>
                  <a:pt x="9108" y="11953"/>
                </a:lnTo>
                <a:lnTo>
                  <a:pt x="9178" y="11960"/>
                </a:lnTo>
                <a:lnTo>
                  <a:pt x="9248" y="11968"/>
                </a:lnTo>
                <a:lnTo>
                  <a:pt x="9317" y="11976"/>
                </a:lnTo>
                <a:lnTo>
                  <a:pt x="9387" y="11986"/>
                </a:lnTo>
                <a:lnTo>
                  <a:pt x="9455" y="11995"/>
                </a:lnTo>
                <a:lnTo>
                  <a:pt x="9524" y="12005"/>
                </a:lnTo>
                <a:lnTo>
                  <a:pt x="9593" y="12016"/>
                </a:lnTo>
                <a:lnTo>
                  <a:pt x="9661" y="12027"/>
                </a:lnTo>
                <a:lnTo>
                  <a:pt x="9729" y="12039"/>
                </a:lnTo>
                <a:lnTo>
                  <a:pt x="9797" y="12051"/>
                </a:lnTo>
                <a:lnTo>
                  <a:pt x="9865" y="12064"/>
                </a:lnTo>
                <a:lnTo>
                  <a:pt x="9932" y="12077"/>
                </a:lnTo>
                <a:lnTo>
                  <a:pt x="10000" y="12091"/>
                </a:lnTo>
                <a:lnTo>
                  <a:pt x="10067" y="12106"/>
                </a:lnTo>
                <a:lnTo>
                  <a:pt x="10134" y="12121"/>
                </a:lnTo>
                <a:lnTo>
                  <a:pt x="10200" y="12136"/>
                </a:lnTo>
                <a:lnTo>
                  <a:pt x="10267" y="12153"/>
                </a:lnTo>
                <a:lnTo>
                  <a:pt x="10334" y="12169"/>
                </a:lnTo>
                <a:lnTo>
                  <a:pt x="10399" y="12187"/>
                </a:lnTo>
                <a:lnTo>
                  <a:pt x="10465" y="12204"/>
                </a:lnTo>
                <a:lnTo>
                  <a:pt x="10531" y="12223"/>
                </a:lnTo>
                <a:lnTo>
                  <a:pt x="10596" y="12242"/>
                </a:lnTo>
                <a:lnTo>
                  <a:pt x="10661" y="12262"/>
                </a:lnTo>
                <a:lnTo>
                  <a:pt x="10610" y="12363"/>
                </a:lnTo>
                <a:lnTo>
                  <a:pt x="10557" y="12462"/>
                </a:lnTo>
                <a:lnTo>
                  <a:pt x="10504" y="12561"/>
                </a:lnTo>
                <a:lnTo>
                  <a:pt x="10450" y="12659"/>
                </a:lnTo>
                <a:lnTo>
                  <a:pt x="10393" y="12757"/>
                </a:lnTo>
                <a:lnTo>
                  <a:pt x="10337" y="12853"/>
                </a:lnTo>
                <a:lnTo>
                  <a:pt x="10279" y="12948"/>
                </a:lnTo>
                <a:lnTo>
                  <a:pt x="10220" y="13042"/>
                </a:lnTo>
                <a:lnTo>
                  <a:pt x="10159" y="13135"/>
                </a:lnTo>
                <a:lnTo>
                  <a:pt x="10099" y="13228"/>
                </a:lnTo>
                <a:lnTo>
                  <a:pt x="10036" y="13319"/>
                </a:lnTo>
                <a:lnTo>
                  <a:pt x="9972" y="13410"/>
                </a:lnTo>
                <a:lnTo>
                  <a:pt x="9909" y="13499"/>
                </a:lnTo>
                <a:lnTo>
                  <a:pt x="9843" y="13588"/>
                </a:lnTo>
                <a:lnTo>
                  <a:pt x="9776" y="13675"/>
                </a:lnTo>
                <a:lnTo>
                  <a:pt x="9710" y="13761"/>
                </a:lnTo>
                <a:lnTo>
                  <a:pt x="9641" y="13846"/>
                </a:lnTo>
                <a:lnTo>
                  <a:pt x="9571" y="13930"/>
                </a:lnTo>
                <a:lnTo>
                  <a:pt x="9501" y="14012"/>
                </a:lnTo>
                <a:lnTo>
                  <a:pt x="9430" y="14095"/>
                </a:lnTo>
                <a:lnTo>
                  <a:pt x="9358" y="14175"/>
                </a:lnTo>
                <a:lnTo>
                  <a:pt x="9284" y="14255"/>
                </a:lnTo>
                <a:lnTo>
                  <a:pt x="9210" y="14333"/>
                </a:lnTo>
                <a:lnTo>
                  <a:pt x="9135" y="14410"/>
                </a:lnTo>
                <a:lnTo>
                  <a:pt x="9059" y="14487"/>
                </a:lnTo>
                <a:lnTo>
                  <a:pt x="8982" y="14562"/>
                </a:lnTo>
                <a:lnTo>
                  <a:pt x="8904" y="14636"/>
                </a:lnTo>
                <a:lnTo>
                  <a:pt x="8825" y="14708"/>
                </a:lnTo>
                <a:lnTo>
                  <a:pt x="8746" y="14779"/>
                </a:lnTo>
                <a:lnTo>
                  <a:pt x="8666" y="14850"/>
                </a:lnTo>
                <a:lnTo>
                  <a:pt x="8584" y="14918"/>
                </a:lnTo>
                <a:lnTo>
                  <a:pt x="8502" y="14987"/>
                </a:lnTo>
                <a:lnTo>
                  <a:pt x="8474" y="14988"/>
                </a:lnTo>
                <a:close/>
                <a:moveTo>
                  <a:pt x="7036" y="14898"/>
                </a:moveTo>
                <a:lnTo>
                  <a:pt x="6913" y="14877"/>
                </a:lnTo>
                <a:lnTo>
                  <a:pt x="6791" y="14854"/>
                </a:lnTo>
                <a:lnTo>
                  <a:pt x="6670" y="14829"/>
                </a:lnTo>
                <a:lnTo>
                  <a:pt x="6550" y="14802"/>
                </a:lnTo>
                <a:lnTo>
                  <a:pt x="6431" y="14774"/>
                </a:lnTo>
                <a:lnTo>
                  <a:pt x="6312" y="14743"/>
                </a:lnTo>
                <a:lnTo>
                  <a:pt x="6194" y="14710"/>
                </a:lnTo>
                <a:lnTo>
                  <a:pt x="6077" y="14676"/>
                </a:lnTo>
                <a:lnTo>
                  <a:pt x="5961" y="14639"/>
                </a:lnTo>
                <a:lnTo>
                  <a:pt x="5846" y="14601"/>
                </a:lnTo>
                <a:lnTo>
                  <a:pt x="5731" y="14561"/>
                </a:lnTo>
                <a:lnTo>
                  <a:pt x="5618" y="14519"/>
                </a:lnTo>
                <a:lnTo>
                  <a:pt x="5505" y="14475"/>
                </a:lnTo>
                <a:lnTo>
                  <a:pt x="5395" y="14429"/>
                </a:lnTo>
                <a:lnTo>
                  <a:pt x="5284" y="14382"/>
                </a:lnTo>
                <a:lnTo>
                  <a:pt x="5174" y="14333"/>
                </a:lnTo>
                <a:lnTo>
                  <a:pt x="5065" y="14282"/>
                </a:lnTo>
                <a:lnTo>
                  <a:pt x="4958" y="14229"/>
                </a:lnTo>
                <a:lnTo>
                  <a:pt x="4851" y="14175"/>
                </a:lnTo>
                <a:lnTo>
                  <a:pt x="4746" y="14119"/>
                </a:lnTo>
                <a:lnTo>
                  <a:pt x="4641" y="14062"/>
                </a:lnTo>
                <a:lnTo>
                  <a:pt x="4538" y="14001"/>
                </a:lnTo>
                <a:lnTo>
                  <a:pt x="4436" y="13940"/>
                </a:lnTo>
                <a:lnTo>
                  <a:pt x="4335" y="13878"/>
                </a:lnTo>
                <a:lnTo>
                  <a:pt x="4235" y="13814"/>
                </a:lnTo>
                <a:lnTo>
                  <a:pt x="4137" y="13748"/>
                </a:lnTo>
                <a:lnTo>
                  <a:pt x="4038" y="13681"/>
                </a:lnTo>
                <a:lnTo>
                  <a:pt x="3943" y="13612"/>
                </a:lnTo>
                <a:lnTo>
                  <a:pt x="3847" y="13540"/>
                </a:lnTo>
                <a:lnTo>
                  <a:pt x="3753" y="13469"/>
                </a:lnTo>
                <a:lnTo>
                  <a:pt x="3660" y="13395"/>
                </a:lnTo>
                <a:lnTo>
                  <a:pt x="3569" y="13320"/>
                </a:lnTo>
                <a:lnTo>
                  <a:pt x="3668" y="13255"/>
                </a:lnTo>
                <a:lnTo>
                  <a:pt x="3767" y="13191"/>
                </a:lnTo>
                <a:lnTo>
                  <a:pt x="3867" y="13127"/>
                </a:lnTo>
                <a:lnTo>
                  <a:pt x="3968" y="13065"/>
                </a:lnTo>
                <a:lnTo>
                  <a:pt x="4071" y="13005"/>
                </a:lnTo>
                <a:lnTo>
                  <a:pt x="4174" y="12946"/>
                </a:lnTo>
                <a:lnTo>
                  <a:pt x="4278" y="12889"/>
                </a:lnTo>
                <a:lnTo>
                  <a:pt x="4383" y="12833"/>
                </a:lnTo>
                <a:lnTo>
                  <a:pt x="4489" y="12779"/>
                </a:lnTo>
                <a:lnTo>
                  <a:pt x="4596" y="12726"/>
                </a:lnTo>
                <a:lnTo>
                  <a:pt x="4704" y="12674"/>
                </a:lnTo>
                <a:lnTo>
                  <a:pt x="4813" y="12624"/>
                </a:lnTo>
                <a:lnTo>
                  <a:pt x="4923" y="12575"/>
                </a:lnTo>
                <a:lnTo>
                  <a:pt x="5033" y="12529"/>
                </a:lnTo>
                <a:lnTo>
                  <a:pt x="5144" y="12484"/>
                </a:lnTo>
                <a:lnTo>
                  <a:pt x="5257" y="12440"/>
                </a:lnTo>
                <a:lnTo>
                  <a:pt x="5301" y="12528"/>
                </a:lnTo>
                <a:lnTo>
                  <a:pt x="5345" y="12614"/>
                </a:lnTo>
                <a:lnTo>
                  <a:pt x="5391" y="12701"/>
                </a:lnTo>
                <a:lnTo>
                  <a:pt x="5437" y="12786"/>
                </a:lnTo>
                <a:lnTo>
                  <a:pt x="5484" y="12871"/>
                </a:lnTo>
                <a:lnTo>
                  <a:pt x="5532" y="12955"/>
                </a:lnTo>
                <a:lnTo>
                  <a:pt x="5580" y="13039"/>
                </a:lnTo>
                <a:lnTo>
                  <a:pt x="5630" y="13121"/>
                </a:lnTo>
                <a:lnTo>
                  <a:pt x="5680" y="13204"/>
                </a:lnTo>
                <a:lnTo>
                  <a:pt x="5731" y="13286"/>
                </a:lnTo>
                <a:lnTo>
                  <a:pt x="5783" y="13367"/>
                </a:lnTo>
                <a:lnTo>
                  <a:pt x="5835" y="13447"/>
                </a:lnTo>
                <a:lnTo>
                  <a:pt x="5888" y="13526"/>
                </a:lnTo>
                <a:lnTo>
                  <a:pt x="5943" y="13606"/>
                </a:lnTo>
                <a:lnTo>
                  <a:pt x="5997" y="13684"/>
                </a:lnTo>
                <a:lnTo>
                  <a:pt x="6052" y="13761"/>
                </a:lnTo>
                <a:lnTo>
                  <a:pt x="6109" y="13837"/>
                </a:lnTo>
                <a:lnTo>
                  <a:pt x="6166" y="13913"/>
                </a:lnTo>
                <a:lnTo>
                  <a:pt x="6224" y="13988"/>
                </a:lnTo>
                <a:lnTo>
                  <a:pt x="6282" y="14064"/>
                </a:lnTo>
                <a:lnTo>
                  <a:pt x="6341" y="14137"/>
                </a:lnTo>
                <a:lnTo>
                  <a:pt x="6400" y="14210"/>
                </a:lnTo>
                <a:lnTo>
                  <a:pt x="6461" y="14282"/>
                </a:lnTo>
                <a:lnTo>
                  <a:pt x="6522" y="14354"/>
                </a:lnTo>
                <a:lnTo>
                  <a:pt x="6584" y="14424"/>
                </a:lnTo>
                <a:lnTo>
                  <a:pt x="6647" y="14495"/>
                </a:lnTo>
                <a:lnTo>
                  <a:pt x="6710" y="14564"/>
                </a:lnTo>
                <a:lnTo>
                  <a:pt x="6774" y="14633"/>
                </a:lnTo>
                <a:lnTo>
                  <a:pt x="6839" y="14700"/>
                </a:lnTo>
                <a:lnTo>
                  <a:pt x="6903" y="14767"/>
                </a:lnTo>
                <a:lnTo>
                  <a:pt x="6969" y="14833"/>
                </a:lnTo>
                <a:lnTo>
                  <a:pt x="7036" y="14898"/>
                </a:lnTo>
                <a:close/>
                <a:moveTo>
                  <a:pt x="7945" y="8277"/>
                </a:moveTo>
                <a:lnTo>
                  <a:pt x="7945" y="11394"/>
                </a:lnTo>
                <a:lnTo>
                  <a:pt x="7867" y="11396"/>
                </a:lnTo>
                <a:lnTo>
                  <a:pt x="7789" y="11400"/>
                </a:lnTo>
                <a:lnTo>
                  <a:pt x="7711" y="11404"/>
                </a:lnTo>
                <a:lnTo>
                  <a:pt x="7633" y="11408"/>
                </a:lnTo>
                <a:lnTo>
                  <a:pt x="7555" y="11413"/>
                </a:lnTo>
                <a:lnTo>
                  <a:pt x="7478" y="11419"/>
                </a:lnTo>
                <a:lnTo>
                  <a:pt x="7401" y="11425"/>
                </a:lnTo>
                <a:lnTo>
                  <a:pt x="7324" y="11433"/>
                </a:lnTo>
                <a:lnTo>
                  <a:pt x="7247" y="11440"/>
                </a:lnTo>
                <a:lnTo>
                  <a:pt x="7170" y="11449"/>
                </a:lnTo>
                <a:lnTo>
                  <a:pt x="7094" y="11458"/>
                </a:lnTo>
                <a:lnTo>
                  <a:pt x="7018" y="11467"/>
                </a:lnTo>
                <a:lnTo>
                  <a:pt x="6942" y="11477"/>
                </a:lnTo>
                <a:lnTo>
                  <a:pt x="6866" y="11488"/>
                </a:lnTo>
                <a:lnTo>
                  <a:pt x="6790" y="11500"/>
                </a:lnTo>
                <a:lnTo>
                  <a:pt x="6715" y="11512"/>
                </a:lnTo>
                <a:lnTo>
                  <a:pt x="6640" y="11525"/>
                </a:lnTo>
                <a:lnTo>
                  <a:pt x="6565" y="11538"/>
                </a:lnTo>
                <a:lnTo>
                  <a:pt x="6491" y="11552"/>
                </a:lnTo>
                <a:lnTo>
                  <a:pt x="6416" y="11566"/>
                </a:lnTo>
                <a:lnTo>
                  <a:pt x="6342" y="11582"/>
                </a:lnTo>
                <a:lnTo>
                  <a:pt x="6268" y="11598"/>
                </a:lnTo>
                <a:lnTo>
                  <a:pt x="6194" y="11614"/>
                </a:lnTo>
                <a:lnTo>
                  <a:pt x="6120" y="11631"/>
                </a:lnTo>
                <a:lnTo>
                  <a:pt x="6047" y="11649"/>
                </a:lnTo>
                <a:lnTo>
                  <a:pt x="5973" y="11667"/>
                </a:lnTo>
                <a:lnTo>
                  <a:pt x="5901" y="11686"/>
                </a:lnTo>
                <a:lnTo>
                  <a:pt x="5829" y="11706"/>
                </a:lnTo>
                <a:lnTo>
                  <a:pt x="5756" y="11726"/>
                </a:lnTo>
                <a:lnTo>
                  <a:pt x="5684" y="11747"/>
                </a:lnTo>
                <a:lnTo>
                  <a:pt x="5612" y="11768"/>
                </a:lnTo>
                <a:lnTo>
                  <a:pt x="5540" y="11791"/>
                </a:lnTo>
                <a:lnTo>
                  <a:pt x="5498" y="11690"/>
                </a:lnTo>
                <a:lnTo>
                  <a:pt x="5457" y="11590"/>
                </a:lnTo>
                <a:lnTo>
                  <a:pt x="5417" y="11488"/>
                </a:lnTo>
                <a:lnTo>
                  <a:pt x="5377" y="11386"/>
                </a:lnTo>
                <a:lnTo>
                  <a:pt x="5339" y="11282"/>
                </a:lnTo>
                <a:lnTo>
                  <a:pt x="5303" y="11178"/>
                </a:lnTo>
                <a:lnTo>
                  <a:pt x="5267" y="11074"/>
                </a:lnTo>
                <a:lnTo>
                  <a:pt x="5233" y="10969"/>
                </a:lnTo>
                <a:lnTo>
                  <a:pt x="5200" y="10863"/>
                </a:lnTo>
                <a:lnTo>
                  <a:pt x="5167" y="10757"/>
                </a:lnTo>
                <a:lnTo>
                  <a:pt x="5136" y="10650"/>
                </a:lnTo>
                <a:lnTo>
                  <a:pt x="5106" y="10543"/>
                </a:lnTo>
                <a:lnTo>
                  <a:pt x="5079" y="10434"/>
                </a:lnTo>
                <a:lnTo>
                  <a:pt x="5051" y="10325"/>
                </a:lnTo>
                <a:lnTo>
                  <a:pt x="5025" y="10216"/>
                </a:lnTo>
                <a:lnTo>
                  <a:pt x="5000" y="10106"/>
                </a:lnTo>
                <a:lnTo>
                  <a:pt x="4976" y="9995"/>
                </a:lnTo>
                <a:lnTo>
                  <a:pt x="4954" y="9884"/>
                </a:lnTo>
                <a:lnTo>
                  <a:pt x="4933" y="9773"/>
                </a:lnTo>
                <a:lnTo>
                  <a:pt x="4913" y="9661"/>
                </a:lnTo>
                <a:lnTo>
                  <a:pt x="4895" y="9548"/>
                </a:lnTo>
                <a:lnTo>
                  <a:pt x="4877" y="9435"/>
                </a:lnTo>
                <a:lnTo>
                  <a:pt x="4861" y="9321"/>
                </a:lnTo>
                <a:lnTo>
                  <a:pt x="4847" y="9207"/>
                </a:lnTo>
                <a:lnTo>
                  <a:pt x="4833" y="9092"/>
                </a:lnTo>
                <a:lnTo>
                  <a:pt x="4822" y="8977"/>
                </a:lnTo>
                <a:lnTo>
                  <a:pt x="4811" y="8862"/>
                </a:lnTo>
                <a:lnTo>
                  <a:pt x="4802" y="8746"/>
                </a:lnTo>
                <a:lnTo>
                  <a:pt x="4794" y="8628"/>
                </a:lnTo>
                <a:lnTo>
                  <a:pt x="4787" y="8512"/>
                </a:lnTo>
                <a:lnTo>
                  <a:pt x="4782" y="8394"/>
                </a:lnTo>
                <a:lnTo>
                  <a:pt x="4779" y="8277"/>
                </a:lnTo>
                <a:lnTo>
                  <a:pt x="7945" y="8277"/>
                </a:lnTo>
                <a:close/>
                <a:moveTo>
                  <a:pt x="5353" y="4695"/>
                </a:moveTo>
                <a:lnTo>
                  <a:pt x="5430" y="4721"/>
                </a:lnTo>
                <a:lnTo>
                  <a:pt x="5507" y="4746"/>
                </a:lnTo>
                <a:lnTo>
                  <a:pt x="5583" y="4770"/>
                </a:lnTo>
                <a:lnTo>
                  <a:pt x="5661" y="4793"/>
                </a:lnTo>
                <a:lnTo>
                  <a:pt x="5739" y="4816"/>
                </a:lnTo>
                <a:lnTo>
                  <a:pt x="5817" y="4838"/>
                </a:lnTo>
                <a:lnTo>
                  <a:pt x="5896" y="4860"/>
                </a:lnTo>
                <a:lnTo>
                  <a:pt x="5974" y="4880"/>
                </a:lnTo>
                <a:lnTo>
                  <a:pt x="6053" y="4900"/>
                </a:lnTo>
                <a:lnTo>
                  <a:pt x="6134" y="4920"/>
                </a:lnTo>
                <a:lnTo>
                  <a:pt x="6213" y="4938"/>
                </a:lnTo>
                <a:lnTo>
                  <a:pt x="6293" y="4956"/>
                </a:lnTo>
                <a:lnTo>
                  <a:pt x="6373" y="4973"/>
                </a:lnTo>
                <a:lnTo>
                  <a:pt x="6454" y="4990"/>
                </a:lnTo>
                <a:lnTo>
                  <a:pt x="6535" y="5005"/>
                </a:lnTo>
                <a:lnTo>
                  <a:pt x="6615" y="5020"/>
                </a:lnTo>
                <a:lnTo>
                  <a:pt x="6697" y="5035"/>
                </a:lnTo>
                <a:lnTo>
                  <a:pt x="6778" y="5048"/>
                </a:lnTo>
                <a:lnTo>
                  <a:pt x="6860" y="5061"/>
                </a:lnTo>
                <a:lnTo>
                  <a:pt x="6942" y="5073"/>
                </a:lnTo>
                <a:lnTo>
                  <a:pt x="7024" y="5084"/>
                </a:lnTo>
                <a:lnTo>
                  <a:pt x="7106" y="5095"/>
                </a:lnTo>
                <a:lnTo>
                  <a:pt x="7189" y="5105"/>
                </a:lnTo>
                <a:lnTo>
                  <a:pt x="7273" y="5114"/>
                </a:lnTo>
                <a:lnTo>
                  <a:pt x="7356" y="5122"/>
                </a:lnTo>
                <a:lnTo>
                  <a:pt x="7439" y="5131"/>
                </a:lnTo>
                <a:lnTo>
                  <a:pt x="7523" y="5137"/>
                </a:lnTo>
                <a:lnTo>
                  <a:pt x="7607" y="5143"/>
                </a:lnTo>
                <a:lnTo>
                  <a:pt x="7691" y="5149"/>
                </a:lnTo>
                <a:lnTo>
                  <a:pt x="7775" y="5153"/>
                </a:lnTo>
                <a:lnTo>
                  <a:pt x="7860" y="5157"/>
                </a:lnTo>
                <a:lnTo>
                  <a:pt x="7945" y="5160"/>
                </a:lnTo>
                <a:lnTo>
                  <a:pt x="7945" y="7759"/>
                </a:lnTo>
                <a:lnTo>
                  <a:pt x="4779" y="7759"/>
                </a:lnTo>
                <a:lnTo>
                  <a:pt x="4782" y="7658"/>
                </a:lnTo>
                <a:lnTo>
                  <a:pt x="4786" y="7557"/>
                </a:lnTo>
                <a:lnTo>
                  <a:pt x="4791" y="7456"/>
                </a:lnTo>
                <a:lnTo>
                  <a:pt x="4797" y="7356"/>
                </a:lnTo>
                <a:lnTo>
                  <a:pt x="4805" y="7255"/>
                </a:lnTo>
                <a:lnTo>
                  <a:pt x="4812" y="7155"/>
                </a:lnTo>
                <a:lnTo>
                  <a:pt x="4821" y="7056"/>
                </a:lnTo>
                <a:lnTo>
                  <a:pt x="4831" y="6957"/>
                </a:lnTo>
                <a:lnTo>
                  <a:pt x="4843" y="6857"/>
                </a:lnTo>
                <a:lnTo>
                  <a:pt x="4854" y="6759"/>
                </a:lnTo>
                <a:lnTo>
                  <a:pt x="4867" y="6661"/>
                </a:lnTo>
                <a:lnTo>
                  <a:pt x="4881" y="6563"/>
                </a:lnTo>
                <a:lnTo>
                  <a:pt x="4896" y="6466"/>
                </a:lnTo>
                <a:lnTo>
                  <a:pt x="4911" y="6368"/>
                </a:lnTo>
                <a:lnTo>
                  <a:pt x="4928" y="6272"/>
                </a:lnTo>
                <a:lnTo>
                  <a:pt x="4945" y="6176"/>
                </a:lnTo>
                <a:lnTo>
                  <a:pt x="4964" y="6080"/>
                </a:lnTo>
                <a:lnTo>
                  <a:pt x="4983" y="5984"/>
                </a:lnTo>
                <a:lnTo>
                  <a:pt x="5004" y="5889"/>
                </a:lnTo>
                <a:lnTo>
                  <a:pt x="5025" y="5795"/>
                </a:lnTo>
                <a:lnTo>
                  <a:pt x="5048" y="5701"/>
                </a:lnTo>
                <a:lnTo>
                  <a:pt x="5070" y="5607"/>
                </a:lnTo>
                <a:lnTo>
                  <a:pt x="5095" y="5513"/>
                </a:lnTo>
                <a:lnTo>
                  <a:pt x="5120" y="5420"/>
                </a:lnTo>
                <a:lnTo>
                  <a:pt x="5145" y="5328"/>
                </a:lnTo>
                <a:lnTo>
                  <a:pt x="5172" y="5236"/>
                </a:lnTo>
                <a:lnTo>
                  <a:pt x="5201" y="5145"/>
                </a:lnTo>
                <a:lnTo>
                  <a:pt x="5228" y="5053"/>
                </a:lnTo>
                <a:lnTo>
                  <a:pt x="5258" y="4963"/>
                </a:lnTo>
                <a:lnTo>
                  <a:pt x="5289" y="4873"/>
                </a:lnTo>
                <a:lnTo>
                  <a:pt x="5321" y="4784"/>
                </a:lnTo>
                <a:lnTo>
                  <a:pt x="5353" y="4695"/>
                </a:lnTo>
                <a:close/>
                <a:moveTo>
                  <a:pt x="5056" y="4040"/>
                </a:moveTo>
                <a:lnTo>
                  <a:pt x="4994" y="4015"/>
                </a:lnTo>
                <a:lnTo>
                  <a:pt x="4934" y="3989"/>
                </a:lnTo>
                <a:lnTo>
                  <a:pt x="4873" y="3963"/>
                </a:lnTo>
                <a:lnTo>
                  <a:pt x="4813" y="3936"/>
                </a:lnTo>
                <a:lnTo>
                  <a:pt x="4753" y="3909"/>
                </a:lnTo>
                <a:lnTo>
                  <a:pt x="4693" y="3882"/>
                </a:lnTo>
                <a:lnTo>
                  <a:pt x="4633" y="3854"/>
                </a:lnTo>
                <a:lnTo>
                  <a:pt x="4575" y="3825"/>
                </a:lnTo>
                <a:lnTo>
                  <a:pt x="4515" y="3796"/>
                </a:lnTo>
                <a:lnTo>
                  <a:pt x="4457" y="3766"/>
                </a:lnTo>
                <a:lnTo>
                  <a:pt x="4398" y="3736"/>
                </a:lnTo>
                <a:lnTo>
                  <a:pt x="4341" y="3705"/>
                </a:lnTo>
                <a:lnTo>
                  <a:pt x="4282" y="3674"/>
                </a:lnTo>
                <a:lnTo>
                  <a:pt x="4225" y="3643"/>
                </a:lnTo>
                <a:lnTo>
                  <a:pt x="4168" y="3611"/>
                </a:lnTo>
                <a:lnTo>
                  <a:pt x="4111" y="3579"/>
                </a:lnTo>
                <a:lnTo>
                  <a:pt x="3998" y="3513"/>
                </a:lnTo>
                <a:lnTo>
                  <a:pt x="3886" y="3446"/>
                </a:lnTo>
                <a:lnTo>
                  <a:pt x="3776" y="3377"/>
                </a:lnTo>
                <a:lnTo>
                  <a:pt x="3667" y="3305"/>
                </a:lnTo>
                <a:lnTo>
                  <a:pt x="3559" y="3233"/>
                </a:lnTo>
                <a:lnTo>
                  <a:pt x="3451" y="3159"/>
                </a:lnTo>
                <a:lnTo>
                  <a:pt x="3345" y="3084"/>
                </a:lnTo>
                <a:lnTo>
                  <a:pt x="3241" y="3007"/>
                </a:lnTo>
                <a:lnTo>
                  <a:pt x="3337" y="2917"/>
                </a:lnTo>
                <a:lnTo>
                  <a:pt x="3436" y="2829"/>
                </a:lnTo>
                <a:lnTo>
                  <a:pt x="3535" y="2743"/>
                </a:lnTo>
                <a:lnTo>
                  <a:pt x="3637" y="2659"/>
                </a:lnTo>
                <a:lnTo>
                  <a:pt x="3740" y="2576"/>
                </a:lnTo>
                <a:lnTo>
                  <a:pt x="3845" y="2496"/>
                </a:lnTo>
                <a:lnTo>
                  <a:pt x="3951" y="2417"/>
                </a:lnTo>
                <a:lnTo>
                  <a:pt x="4059" y="2340"/>
                </a:lnTo>
                <a:lnTo>
                  <a:pt x="4168" y="2266"/>
                </a:lnTo>
                <a:lnTo>
                  <a:pt x="4279" y="2193"/>
                </a:lnTo>
                <a:lnTo>
                  <a:pt x="4391" y="2122"/>
                </a:lnTo>
                <a:lnTo>
                  <a:pt x="4505" y="2054"/>
                </a:lnTo>
                <a:lnTo>
                  <a:pt x="4620" y="1986"/>
                </a:lnTo>
                <a:lnTo>
                  <a:pt x="4736" y="1921"/>
                </a:lnTo>
                <a:lnTo>
                  <a:pt x="4854" y="1859"/>
                </a:lnTo>
                <a:lnTo>
                  <a:pt x="4973" y="1799"/>
                </a:lnTo>
                <a:lnTo>
                  <a:pt x="5093" y="1740"/>
                </a:lnTo>
                <a:lnTo>
                  <a:pt x="5215" y="1684"/>
                </a:lnTo>
                <a:lnTo>
                  <a:pt x="5338" y="1630"/>
                </a:lnTo>
                <a:lnTo>
                  <a:pt x="5461" y="1579"/>
                </a:lnTo>
                <a:lnTo>
                  <a:pt x="5587" y="1528"/>
                </a:lnTo>
                <a:lnTo>
                  <a:pt x="5714" y="1481"/>
                </a:lnTo>
                <a:lnTo>
                  <a:pt x="5841" y="1436"/>
                </a:lnTo>
                <a:lnTo>
                  <a:pt x="5969" y="1393"/>
                </a:lnTo>
                <a:lnTo>
                  <a:pt x="6100" y="1353"/>
                </a:lnTo>
                <a:lnTo>
                  <a:pt x="6230" y="1315"/>
                </a:lnTo>
                <a:lnTo>
                  <a:pt x="6362" y="1279"/>
                </a:lnTo>
                <a:lnTo>
                  <a:pt x="6495" y="1246"/>
                </a:lnTo>
                <a:lnTo>
                  <a:pt x="6628" y="1215"/>
                </a:lnTo>
                <a:lnTo>
                  <a:pt x="6764" y="1187"/>
                </a:lnTo>
                <a:lnTo>
                  <a:pt x="6899" y="1161"/>
                </a:lnTo>
                <a:lnTo>
                  <a:pt x="7036" y="1137"/>
                </a:lnTo>
                <a:lnTo>
                  <a:pt x="6960" y="1213"/>
                </a:lnTo>
                <a:lnTo>
                  <a:pt x="6884" y="1289"/>
                </a:lnTo>
                <a:lnTo>
                  <a:pt x="6809" y="1367"/>
                </a:lnTo>
                <a:lnTo>
                  <a:pt x="6735" y="1446"/>
                </a:lnTo>
                <a:lnTo>
                  <a:pt x="6662" y="1525"/>
                </a:lnTo>
                <a:lnTo>
                  <a:pt x="6589" y="1607"/>
                </a:lnTo>
                <a:lnTo>
                  <a:pt x="6518" y="1689"/>
                </a:lnTo>
                <a:lnTo>
                  <a:pt x="6448" y="1771"/>
                </a:lnTo>
                <a:lnTo>
                  <a:pt x="6379" y="1855"/>
                </a:lnTo>
                <a:lnTo>
                  <a:pt x="6310" y="1940"/>
                </a:lnTo>
                <a:lnTo>
                  <a:pt x="6242" y="2027"/>
                </a:lnTo>
                <a:lnTo>
                  <a:pt x="6176" y="2113"/>
                </a:lnTo>
                <a:lnTo>
                  <a:pt x="6110" y="2201"/>
                </a:lnTo>
                <a:lnTo>
                  <a:pt x="6045" y="2290"/>
                </a:lnTo>
                <a:lnTo>
                  <a:pt x="5982" y="2379"/>
                </a:lnTo>
                <a:lnTo>
                  <a:pt x="5919" y="2471"/>
                </a:lnTo>
                <a:lnTo>
                  <a:pt x="5857" y="2562"/>
                </a:lnTo>
                <a:lnTo>
                  <a:pt x="5797" y="2654"/>
                </a:lnTo>
                <a:lnTo>
                  <a:pt x="5736" y="2748"/>
                </a:lnTo>
                <a:lnTo>
                  <a:pt x="5678" y="2842"/>
                </a:lnTo>
                <a:lnTo>
                  <a:pt x="5620" y="2938"/>
                </a:lnTo>
                <a:lnTo>
                  <a:pt x="5564" y="3034"/>
                </a:lnTo>
                <a:lnTo>
                  <a:pt x="5508" y="3130"/>
                </a:lnTo>
                <a:lnTo>
                  <a:pt x="5453" y="3228"/>
                </a:lnTo>
                <a:lnTo>
                  <a:pt x="5400" y="3326"/>
                </a:lnTo>
                <a:lnTo>
                  <a:pt x="5347" y="3427"/>
                </a:lnTo>
                <a:lnTo>
                  <a:pt x="5296" y="3527"/>
                </a:lnTo>
                <a:lnTo>
                  <a:pt x="5246" y="3628"/>
                </a:lnTo>
                <a:lnTo>
                  <a:pt x="5197" y="3729"/>
                </a:lnTo>
                <a:lnTo>
                  <a:pt x="5148" y="3833"/>
                </a:lnTo>
                <a:lnTo>
                  <a:pt x="5102" y="3936"/>
                </a:lnTo>
                <a:lnTo>
                  <a:pt x="5056" y="4040"/>
                </a:lnTo>
                <a:close/>
                <a:moveTo>
                  <a:pt x="7945" y="1047"/>
                </a:moveTo>
                <a:lnTo>
                  <a:pt x="7945" y="4642"/>
                </a:lnTo>
                <a:lnTo>
                  <a:pt x="7867" y="4639"/>
                </a:lnTo>
                <a:lnTo>
                  <a:pt x="7789" y="4635"/>
                </a:lnTo>
                <a:lnTo>
                  <a:pt x="7711" y="4631"/>
                </a:lnTo>
                <a:lnTo>
                  <a:pt x="7633" y="4626"/>
                </a:lnTo>
                <a:lnTo>
                  <a:pt x="7556" y="4621"/>
                </a:lnTo>
                <a:lnTo>
                  <a:pt x="7478" y="4614"/>
                </a:lnTo>
                <a:lnTo>
                  <a:pt x="7401" y="4607"/>
                </a:lnTo>
                <a:lnTo>
                  <a:pt x="7325" y="4600"/>
                </a:lnTo>
                <a:lnTo>
                  <a:pt x="7248" y="4591"/>
                </a:lnTo>
                <a:lnTo>
                  <a:pt x="7172" y="4582"/>
                </a:lnTo>
                <a:lnTo>
                  <a:pt x="7095" y="4573"/>
                </a:lnTo>
                <a:lnTo>
                  <a:pt x="7020" y="4562"/>
                </a:lnTo>
                <a:lnTo>
                  <a:pt x="6944" y="4551"/>
                </a:lnTo>
                <a:lnTo>
                  <a:pt x="6868" y="4540"/>
                </a:lnTo>
                <a:lnTo>
                  <a:pt x="6793" y="4527"/>
                </a:lnTo>
                <a:lnTo>
                  <a:pt x="6718" y="4514"/>
                </a:lnTo>
                <a:lnTo>
                  <a:pt x="6644" y="4501"/>
                </a:lnTo>
                <a:lnTo>
                  <a:pt x="6569" y="4486"/>
                </a:lnTo>
                <a:lnTo>
                  <a:pt x="6495" y="4471"/>
                </a:lnTo>
                <a:lnTo>
                  <a:pt x="6421" y="4456"/>
                </a:lnTo>
                <a:lnTo>
                  <a:pt x="6347" y="4439"/>
                </a:lnTo>
                <a:lnTo>
                  <a:pt x="6273" y="4423"/>
                </a:lnTo>
                <a:lnTo>
                  <a:pt x="6200" y="4405"/>
                </a:lnTo>
                <a:lnTo>
                  <a:pt x="6127" y="4387"/>
                </a:lnTo>
                <a:lnTo>
                  <a:pt x="6055" y="4368"/>
                </a:lnTo>
                <a:lnTo>
                  <a:pt x="5982" y="4348"/>
                </a:lnTo>
                <a:lnTo>
                  <a:pt x="5910" y="4328"/>
                </a:lnTo>
                <a:lnTo>
                  <a:pt x="5838" y="4308"/>
                </a:lnTo>
                <a:lnTo>
                  <a:pt x="5766" y="4286"/>
                </a:lnTo>
                <a:lnTo>
                  <a:pt x="5694" y="4264"/>
                </a:lnTo>
                <a:lnTo>
                  <a:pt x="5624" y="4242"/>
                </a:lnTo>
                <a:lnTo>
                  <a:pt x="5553" y="4217"/>
                </a:lnTo>
                <a:lnTo>
                  <a:pt x="5605" y="4099"/>
                </a:lnTo>
                <a:lnTo>
                  <a:pt x="5658" y="3982"/>
                </a:lnTo>
                <a:lnTo>
                  <a:pt x="5714" y="3866"/>
                </a:lnTo>
                <a:lnTo>
                  <a:pt x="5771" y="3750"/>
                </a:lnTo>
                <a:lnTo>
                  <a:pt x="5830" y="3637"/>
                </a:lnTo>
                <a:lnTo>
                  <a:pt x="5889" y="3524"/>
                </a:lnTo>
                <a:lnTo>
                  <a:pt x="5951" y="3412"/>
                </a:lnTo>
                <a:lnTo>
                  <a:pt x="6014" y="3301"/>
                </a:lnTo>
                <a:lnTo>
                  <a:pt x="6078" y="3192"/>
                </a:lnTo>
                <a:lnTo>
                  <a:pt x="6144" y="3084"/>
                </a:lnTo>
                <a:lnTo>
                  <a:pt x="6212" y="2978"/>
                </a:lnTo>
                <a:lnTo>
                  <a:pt x="6279" y="2871"/>
                </a:lnTo>
                <a:lnTo>
                  <a:pt x="6349" y="2767"/>
                </a:lnTo>
                <a:lnTo>
                  <a:pt x="6421" y="2664"/>
                </a:lnTo>
                <a:lnTo>
                  <a:pt x="6494" y="2563"/>
                </a:lnTo>
                <a:lnTo>
                  <a:pt x="6568" y="2463"/>
                </a:lnTo>
                <a:lnTo>
                  <a:pt x="6643" y="2363"/>
                </a:lnTo>
                <a:lnTo>
                  <a:pt x="6718" y="2265"/>
                </a:lnTo>
                <a:lnTo>
                  <a:pt x="6796" y="2169"/>
                </a:lnTo>
                <a:lnTo>
                  <a:pt x="6875" y="2074"/>
                </a:lnTo>
                <a:lnTo>
                  <a:pt x="6955" y="1980"/>
                </a:lnTo>
                <a:lnTo>
                  <a:pt x="7038" y="1888"/>
                </a:lnTo>
                <a:lnTo>
                  <a:pt x="7121" y="1798"/>
                </a:lnTo>
                <a:lnTo>
                  <a:pt x="7204" y="1709"/>
                </a:lnTo>
                <a:lnTo>
                  <a:pt x="7289" y="1621"/>
                </a:lnTo>
                <a:lnTo>
                  <a:pt x="7375" y="1534"/>
                </a:lnTo>
                <a:lnTo>
                  <a:pt x="7463" y="1449"/>
                </a:lnTo>
                <a:lnTo>
                  <a:pt x="7552" y="1366"/>
                </a:lnTo>
                <a:lnTo>
                  <a:pt x="7642" y="1285"/>
                </a:lnTo>
                <a:lnTo>
                  <a:pt x="7732" y="1205"/>
                </a:lnTo>
                <a:lnTo>
                  <a:pt x="7825" y="1126"/>
                </a:lnTo>
                <a:lnTo>
                  <a:pt x="7918" y="1049"/>
                </a:lnTo>
                <a:lnTo>
                  <a:pt x="7931" y="1048"/>
                </a:lnTo>
                <a:lnTo>
                  <a:pt x="7945" y="1047"/>
                </a:lnTo>
                <a:close/>
                <a:moveTo>
                  <a:pt x="9383" y="1137"/>
                </a:moveTo>
                <a:lnTo>
                  <a:pt x="9520" y="1161"/>
                </a:lnTo>
                <a:lnTo>
                  <a:pt x="9656" y="1187"/>
                </a:lnTo>
                <a:lnTo>
                  <a:pt x="9791" y="1215"/>
                </a:lnTo>
                <a:lnTo>
                  <a:pt x="9924" y="1246"/>
                </a:lnTo>
                <a:lnTo>
                  <a:pt x="10058" y="1279"/>
                </a:lnTo>
                <a:lnTo>
                  <a:pt x="10189" y="1315"/>
                </a:lnTo>
                <a:lnTo>
                  <a:pt x="10320" y="1353"/>
                </a:lnTo>
                <a:lnTo>
                  <a:pt x="10450" y="1393"/>
                </a:lnTo>
                <a:lnTo>
                  <a:pt x="10578" y="1436"/>
                </a:lnTo>
                <a:lnTo>
                  <a:pt x="10706" y="1481"/>
                </a:lnTo>
                <a:lnTo>
                  <a:pt x="10832" y="1528"/>
                </a:lnTo>
                <a:lnTo>
                  <a:pt x="10958" y="1579"/>
                </a:lnTo>
                <a:lnTo>
                  <a:pt x="11082" y="1630"/>
                </a:lnTo>
                <a:lnTo>
                  <a:pt x="11205" y="1684"/>
                </a:lnTo>
                <a:lnTo>
                  <a:pt x="11326" y="1740"/>
                </a:lnTo>
                <a:lnTo>
                  <a:pt x="11446" y="1799"/>
                </a:lnTo>
                <a:lnTo>
                  <a:pt x="11565" y="1859"/>
                </a:lnTo>
                <a:lnTo>
                  <a:pt x="11683" y="1921"/>
                </a:lnTo>
                <a:lnTo>
                  <a:pt x="11799" y="1986"/>
                </a:lnTo>
                <a:lnTo>
                  <a:pt x="11914" y="2054"/>
                </a:lnTo>
                <a:lnTo>
                  <a:pt x="12028" y="2122"/>
                </a:lnTo>
                <a:lnTo>
                  <a:pt x="12140" y="2193"/>
                </a:lnTo>
                <a:lnTo>
                  <a:pt x="12251" y="2266"/>
                </a:lnTo>
                <a:lnTo>
                  <a:pt x="12360" y="2340"/>
                </a:lnTo>
                <a:lnTo>
                  <a:pt x="12468" y="2417"/>
                </a:lnTo>
                <a:lnTo>
                  <a:pt x="12574" y="2496"/>
                </a:lnTo>
                <a:lnTo>
                  <a:pt x="12679" y="2576"/>
                </a:lnTo>
                <a:lnTo>
                  <a:pt x="12782" y="2659"/>
                </a:lnTo>
                <a:lnTo>
                  <a:pt x="12884" y="2743"/>
                </a:lnTo>
                <a:lnTo>
                  <a:pt x="12983" y="2829"/>
                </a:lnTo>
                <a:lnTo>
                  <a:pt x="13082" y="2917"/>
                </a:lnTo>
                <a:lnTo>
                  <a:pt x="13178" y="3007"/>
                </a:lnTo>
                <a:lnTo>
                  <a:pt x="13074" y="3084"/>
                </a:lnTo>
                <a:lnTo>
                  <a:pt x="12968" y="3159"/>
                </a:lnTo>
                <a:lnTo>
                  <a:pt x="12861" y="3233"/>
                </a:lnTo>
                <a:lnTo>
                  <a:pt x="12752" y="3305"/>
                </a:lnTo>
                <a:lnTo>
                  <a:pt x="12644" y="3377"/>
                </a:lnTo>
                <a:lnTo>
                  <a:pt x="12533" y="3446"/>
                </a:lnTo>
                <a:lnTo>
                  <a:pt x="12421" y="3513"/>
                </a:lnTo>
                <a:lnTo>
                  <a:pt x="12308" y="3579"/>
                </a:lnTo>
                <a:lnTo>
                  <a:pt x="12252" y="3611"/>
                </a:lnTo>
                <a:lnTo>
                  <a:pt x="12194" y="3643"/>
                </a:lnTo>
                <a:lnTo>
                  <a:pt x="12137" y="3674"/>
                </a:lnTo>
                <a:lnTo>
                  <a:pt x="12078" y="3705"/>
                </a:lnTo>
                <a:lnTo>
                  <a:pt x="12021" y="3736"/>
                </a:lnTo>
                <a:lnTo>
                  <a:pt x="11962" y="3766"/>
                </a:lnTo>
                <a:lnTo>
                  <a:pt x="11904" y="3796"/>
                </a:lnTo>
                <a:lnTo>
                  <a:pt x="11844" y="3825"/>
                </a:lnTo>
                <a:lnTo>
                  <a:pt x="11786" y="3854"/>
                </a:lnTo>
                <a:lnTo>
                  <a:pt x="11726" y="3882"/>
                </a:lnTo>
                <a:lnTo>
                  <a:pt x="11667" y="3909"/>
                </a:lnTo>
                <a:lnTo>
                  <a:pt x="11606" y="3936"/>
                </a:lnTo>
                <a:lnTo>
                  <a:pt x="11546" y="3963"/>
                </a:lnTo>
                <a:lnTo>
                  <a:pt x="11485" y="3989"/>
                </a:lnTo>
                <a:lnTo>
                  <a:pt x="11425" y="4015"/>
                </a:lnTo>
                <a:lnTo>
                  <a:pt x="11363" y="4040"/>
                </a:lnTo>
                <a:lnTo>
                  <a:pt x="11317" y="3936"/>
                </a:lnTo>
                <a:lnTo>
                  <a:pt x="11271" y="3833"/>
                </a:lnTo>
                <a:lnTo>
                  <a:pt x="11222" y="3729"/>
                </a:lnTo>
                <a:lnTo>
                  <a:pt x="11173" y="3628"/>
                </a:lnTo>
                <a:lnTo>
                  <a:pt x="11123" y="3527"/>
                </a:lnTo>
                <a:lnTo>
                  <a:pt x="11072" y="3427"/>
                </a:lnTo>
                <a:lnTo>
                  <a:pt x="11019" y="3326"/>
                </a:lnTo>
                <a:lnTo>
                  <a:pt x="10966" y="3228"/>
                </a:lnTo>
                <a:lnTo>
                  <a:pt x="10911" y="3130"/>
                </a:lnTo>
                <a:lnTo>
                  <a:pt x="10855" y="3034"/>
                </a:lnTo>
                <a:lnTo>
                  <a:pt x="10799" y="2938"/>
                </a:lnTo>
                <a:lnTo>
                  <a:pt x="10741" y="2842"/>
                </a:lnTo>
                <a:lnTo>
                  <a:pt x="10683" y="2748"/>
                </a:lnTo>
                <a:lnTo>
                  <a:pt x="10623" y="2654"/>
                </a:lnTo>
                <a:lnTo>
                  <a:pt x="10562" y="2562"/>
                </a:lnTo>
                <a:lnTo>
                  <a:pt x="10500" y="2471"/>
                </a:lnTo>
                <a:lnTo>
                  <a:pt x="10437" y="2379"/>
                </a:lnTo>
                <a:lnTo>
                  <a:pt x="10374" y="2290"/>
                </a:lnTo>
                <a:lnTo>
                  <a:pt x="10309" y="2201"/>
                </a:lnTo>
                <a:lnTo>
                  <a:pt x="10243" y="2113"/>
                </a:lnTo>
                <a:lnTo>
                  <a:pt x="10177" y="2027"/>
                </a:lnTo>
                <a:lnTo>
                  <a:pt x="10109" y="1940"/>
                </a:lnTo>
                <a:lnTo>
                  <a:pt x="10041" y="1855"/>
                </a:lnTo>
                <a:lnTo>
                  <a:pt x="9971" y="1771"/>
                </a:lnTo>
                <a:lnTo>
                  <a:pt x="9901" y="1689"/>
                </a:lnTo>
                <a:lnTo>
                  <a:pt x="9830" y="1607"/>
                </a:lnTo>
                <a:lnTo>
                  <a:pt x="9758" y="1525"/>
                </a:lnTo>
                <a:lnTo>
                  <a:pt x="9685" y="1446"/>
                </a:lnTo>
                <a:lnTo>
                  <a:pt x="9610" y="1367"/>
                </a:lnTo>
                <a:lnTo>
                  <a:pt x="9536" y="1289"/>
                </a:lnTo>
                <a:lnTo>
                  <a:pt x="9460" y="1213"/>
                </a:lnTo>
                <a:lnTo>
                  <a:pt x="9383" y="1137"/>
                </a:lnTo>
                <a:close/>
                <a:moveTo>
                  <a:pt x="8502" y="1049"/>
                </a:moveTo>
                <a:lnTo>
                  <a:pt x="8595" y="1126"/>
                </a:lnTo>
                <a:lnTo>
                  <a:pt x="8687" y="1205"/>
                </a:lnTo>
                <a:lnTo>
                  <a:pt x="8778" y="1285"/>
                </a:lnTo>
                <a:lnTo>
                  <a:pt x="8867" y="1366"/>
                </a:lnTo>
                <a:lnTo>
                  <a:pt x="8957" y="1449"/>
                </a:lnTo>
                <a:lnTo>
                  <a:pt x="9044" y="1534"/>
                </a:lnTo>
                <a:lnTo>
                  <a:pt x="9130" y="1621"/>
                </a:lnTo>
                <a:lnTo>
                  <a:pt x="9215" y="1709"/>
                </a:lnTo>
                <a:lnTo>
                  <a:pt x="9299" y="1798"/>
                </a:lnTo>
                <a:lnTo>
                  <a:pt x="9382" y="1888"/>
                </a:lnTo>
                <a:lnTo>
                  <a:pt x="9464" y="1980"/>
                </a:lnTo>
                <a:lnTo>
                  <a:pt x="9544" y="2074"/>
                </a:lnTo>
                <a:lnTo>
                  <a:pt x="9623" y="2169"/>
                </a:lnTo>
                <a:lnTo>
                  <a:pt x="9701" y="2265"/>
                </a:lnTo>
                <a:lnTo>
                  <a:pt x="9778" y="2363"/>
                </a:lnTo>
                <a:lnTo>
                  <a:pt x="9852" y="2463"/>
                </a:lnTo>
                <a:lnTo>
                  <a:pt x="9926" y="2563"/>
                </a:lnTo>
                <a:lnTo>
                  <a:pt x="9999" y="2664"/>
                </a:lnTo>
                <a:lnTo>
                  <a:pt x="10070" y="2767"/>
                </a:lnTo>
                <a:lnTo>
                  <a:pt x="10140" y="2871"/>
                </a:lnTo>
                <a:lnTo>
                  <a:pt x="10209" y="2978"/>
                </a:lnTo>
                <a:lnTo>
                  <a:pt x="10275" y="3084"/>
                </a:lnTo>
                <a:lnTo>
                  <a:pt x="10341" y="3192"/>
                </a:lnTo>
                <a:lnTo>
                  <a:pt x="10406" y="3301"/>
                </a:lnTo>
                <a:lnTo>
                  <a:pt x="10468" y="3412"/>
                </a:lnTo>
                <a:lnTo>
                  <a:pt x="10530" y="3524"/>
                </a:lnTo>
                <a:lnTo>
                  <a:pt x="10589" y="3637"/>
                </a:lnTo>
                <a:lnTo>
                  <a:pt x="10648" y="3750"/>
                </a:lnTo>
                <a:lnTo>
                  <a:pt x="10705" y="3866"/>
                </a:lnTo>
                <a:lnTo>
                  <a:pt x="10761" y="3982"/>
                </a:lnTo>
                <a:lnTo>
                  <a:pt x="10815" y="4099"/>
                </a:lnTo>
                <a:lnTo>
                  <a:pt x="10867" y="4217"/>
                </a:lnTo>
                <a:lnTo>
                  <a:pt x="10797" y="4242"/>
                </a:lnTo>
                <a:lnTo>
                  <a:pt x="10725" y="4264"/>
                </a:lnTo>
                <a:lnTo>
                  <a:pt x="10654" y="4286"/>
                </a:lnTo>
                <a:lnTo>
                  <a:pt x="10582" y="4308"/>
                </a:lnTo>
                <a:lnTo>
                  <a:pt x="10510" y="4328"/>
                </a:lnTo>
                <a:lnTo>
                  <a:pt x="10437" y="4348"/>
                </a:lnTo>
                <a:lnTo>
                  <a:pt x="10366" y="4368"/>
                </a:lnTo>
                <a:lnTo>
                  <a:pt x="10293" y="4387"/>
                </a:lnTo>
                <a:lnTo>
                  <a:pt x="10219" y="4405"/>
                </a:lnTo>
                <a:lnTo>
                  <a:pt x="10146" y="4423"/>
                </a:lnTo>
                <a:lnTo>
                  <a:pt x="10072" y="4439"/>
                </a:lnTo>
                <a:lnTo>
                  <a:pt x="9998" y="4456"/>
                </a:lnTo>
                <a:lnTo>
                  <a:pt x="9924" y="4471"/>
                </a:lnTo>
                <a:lnTo>
                  <a:pt x="9850" y="4486"/>
                </a:lnTo>
                <a:lnTo>
                  <a:pt x="9775" y="4501"/>
                </a:lnTo>
                <a:lnTo>
                  <a:pt x="9701" y="4514"/>
                </a:lnTo>
                <a:lnTo>
                  <a:pt x="9626" y="4527"/>
                </a:lnTo>
                <a:lnTo>
                  <a:pt x="9551" y="4540"/>
                </a:lnTo>
                <a:lnTo>
                  <a:pt x="9475" y="4551"/>
                </a:lnTo>
                <a:lnTo>
                  <a:pt x="9400" y="4562"/>
                </a:lnTo>
                <a:lnTo>
                  <a:pt x="9324" y="4573"/>
                </a:lnTo>
                <a:lnTo>
                  <a:pt x="9247" y="4582"/>
                </a:lnTo>
                <a:lnTo>
                  <a:pt x="9171" y="4591"/>
                </a:lnTo>
                <a:lnTo>
                  <a:pt x="9094" y="4600"/>
                </a:lnTo>
                <a:lnTo>
                  <a:pt x="9018" y="4607"/>
                </a:lnTo>
                <a:lnTo>
                  <a:pt x="8940" y="4614"/>
                </a:lnTo>
                <a:lnTo>
                  <a:pt x="8863" y="4621"/>
                </a:lnTo>
                <a:lnTo>
                  <a:pt x="8786" y="4626"/>
                </a:lnTo>
                <a:lnTo>
                  <a:pt x="8708" y="4631"/>
                </a:lnTo>
                <a:lnTo>
                  <a:pt x="8630" y="4635"/>
                </a:lnTo>
                <a:lnTo>
                  <a:pt x="8552" y="4639"/>
                </a:lnTo>
                <a:lnTo>
                  <a:pt x="8474" y="4642"/>
                </a:lnTo>
                <a:lnTo>
                  <a:pt x="8474" y="1047"/>
                </a:lnTo>
                <a:lnTo>
                  <a:pt x="8489" y="1048"/>
                </a:lnTo>
                <a:lnTo>
                  <a:pt x="8502" y="1049"/>
                </a:lnTo>
                <a:close/>
                <a:moveTo>
                  <a:pt x="7917" y="14987"/>
                </a:moveTo>
                <a:lnTo>
                  <a:pt x="7835" y="14918"/>
                </a:lnTo>
                <a:lnTo>
                  <a:pt x="7754" y="14850"/>
                </a:lnTo>
                <a:lnTo>
                  <a:pt x="7673" y="14779"/>
                </a:lnTo>
                <a:lnTo>
                  <a:pt x="7594" y="14708"/>
                </a:lnTo>
                <a:lnTo>
                  <a:pt x="7515" y="14636"/>
                </a:lnTo>
                <a:lnTo>
                  <a:pt x="7437" y="14562"/>
                </a:lnTo>
                <a:lnTo>
                  <a:pt x="7360" y="14487"/>
                </a:lnTo>
                <a:lnTo>
                  <a:pt x="7284" y="14410"/>
                </a:lnTo>
                <a:lnTo>
                  <a:pt x="7209" y="14333"/>
                </a:lnTo>
                <a:lnTo>
                  <a:pt x="7135" y="14255"/>
                </a:lnTo>
                <a:lnTo>
                  <a:pt x="7061" y="14175"/>
                </a:lnTo>
                <a:lnTo>
                  <a:pt x="6989" y="14095"/>
                </a:lnTo>
                <a:lnTo>
                  <a:pt x="6919" y="14012"/>
                </a:lnTo>
                <a:lnTo>
                  <a:pt x="6848" y="13930"/>
                </a:lnTo>
                <a:lnTo>
                  <a:pt x="6778" y="13846"/>
                </a:lnTo>
                <a:lnTo>
                  <a:pt x="6710" y="13761"/>
                </a:lnTo>
                <a:lnTo>
                  <a:pt x="6643" y="13675"/>
                </a:lnTo>
                <a:lnTo>
                  <a:pt x="6576" y="13588"/>
                </a:lnTo>
                <a:lnTo>
                  <a:pt x="6511" y="13499"/>
                </a:lnTo>
                <a:lnTo>
                  <a:pt x="6447" y="13410"/>
                </a:lnTo>
                <a:lnTo>
                  <a:pt x="6383" y="13319"/>
                </a:lnTo>
                <a:lnTo>
                  <a:pt x="6321" y="13228"/>
                </a:lnTo>
                <a:lnTo>
                  <a:pt x="6260" y="13135"/>
                </a:lnTo>
                <a:lnTo>
                  <a:pt x="6199" y="13042"/>
                </a:lnTo>
                <a:lnTo>
                  <a:pt x="6141" y="12948"/>
                </a:lnTo>
                <a:lnTo>
                  <a:pt x="6082" y="12853"/>
                </a:lnTo>
                <a:lnTo>
                  <a:pt x="6026" y="12757"/>
                </a:lnTo>
                <a:lnTo>
                  <a:pt x="5969" y="12659"/>
                </a:lnTo>
                <a:lnTo>
                  <a:pt x="5915" y="12561"/>
                </a:lnTo>
                <a:lnTo>
                  <a:pt x="5862" y="12462"/>
                </a:lnTo>
                <a:lnTo>
                  <a:pt x="5809" y="12363"/>
                </a:lnTo>
                <a:lnTo>
                  <a:pt x="5758" y="12262"/>
                </a:lnTo>
                <a:lnTo>
                  <a:pt x="5823" y="12242"/>
                </a:lnTo>
                <a:lnTo>
                  <a:pt x="5888" y="12223"/>
                </a:lnTo>
                <a:lnTo>
                  <a:pt x="5954" y="12204"/>
                </a:lnTo>
                <a:lnTo>
                  <a:pt x="6020" y="12187"/>
                </a:lnTo>
                <a:lnTo>
                  <a:pt x="6086" y="12169"/>
                </a:lnTo>
                <a:lnTo>
                  <a:pt x="6152" y="12153"/>
                </a:lnTo>
                <a:lnTo>
                  <a:pt x="6219" y="12136"/>
                </a:lnTo>
                <a:lnTo>
                  <a:pt x="6285" y="12121"/>
                </a:lnTo>
                <a:lnTo>
                  <a:pt x="6352" y="12106"/>
                </a:lnTo>
                <a:lnTo>
                  <a:pt x="6420" y="12091"/>
                </a:lnTo>
                <a:lnTo>
                  <a:pt x="6487" y="12077"/>
                </a:lnTo>
                <a:lnTo>
                  <a:pt x="6554" y="12064"/>
                </a:lnTo>
                <a:lnTo>
                  <a:pt x="6622" y="12051"/>
                </a:lnTo>
                <a:lnTo>
                  <a:pt x="6691" y="12039"/>
                </a:lnTo>
                <a:lnTo>
                  <a:pt x="6758" y="12027"/>
                </a:lnTo>
                <a:lnTo>
                  <a:pt x="6827" y="12016"/>
                </a:lnTo>
                <a:lnTo>
                  <a:pt x="6895" y="12005"/>
                </a:lnTo>
                <a:lnTo>
                  <a:pt x="6964" y="11995"/>
                </a:lnTo>
                <a:lnTo>
                  <a:pt x="7033" y="11986"/>
                </a:lnTo>
                <a:lnTo>
                  <a:pt x="7102" y="11976"/>
                </a:lnTo>
                <a:lnTo>
                  <a:pt x="7171" y="11968"/>
                </a:lnTo>
                <a:lnTo>
                  <a:pt x="7241" y="11960"/>
                </a:lnTo>
                <a:lnTo>
                  <a:pt x="7311" y="11953"/>
                </a:lnTo>
                <a:lnTo>
                  <a:pt x="7380" y="11946"/>
                </a:lnTo>
                <a:lnTo>
                  <a:pt x="7450" y="11940"/>
                </a:lnTo>
                <a:lnTo>
                  <a:pt x="7521" y="11934"/>
                </a:lnTo>
                <a:lnTo>
                  <a:pt x="7591" y="11929"/>
                </a:lnTo>
                <a:lnTo>
                  <a:pt x="7662" y="11924"/>
                </a:lnTo>
                <a:lnTo>
                  <a:pt x="7732" y="11920"/>
                </a:lnTo>
                <a:lnTo>
                  <a:pt x="7803" y="11916"/>
                </a:lnTo>
                <a:lnTo>
                  <a:pt x="7874" y="11913"/>
                </a:lnTo>
                <a:lnTo>
                  <a:pt x="7945" y="11911"/>
                </a:lnTo>
                <a:lnTo>
                  <a:pt x="7945" y="14988"/>
                </a:lnTo>
                <a:lnTo>
                  <a:pt x="7917" y="14987"/>
                </a:lnTo>
                <a:close/>
                <a:moveTo>
                  <a:pt x="15347" y="7759"/>
                </a:moveTo>
                <a:lnTo>
                  <a:pt x="12171" y="7759"/>
                </a:lnTo>
                <a:lnTo>
                  <a:pt x="12168" y="7652"/>
                </a:lnTo>
                <a:lnTo>
                  <a:pt x="12163" y="7545"/>
                </a:lnTo>
                <a:lnTo>
                  <a:pt x="12157" y="7439"/>
                </a:lnTo>
                <a:lnTo>
                  <a:pt x="12151" y="7332"/>
                </a:lnTo>
                <a:lnTo>
                  <a:pt x="12144" y="7226"/>
                </a:lnTo>
                <a:lnTo>
                  <a:pt x="12136" y="7120"/>
                </a:lnTo>
                <a:lnTo>
                  <a:pt x="12126" y="7015"/>
                </a:lnTo>
                <a:lnTo>
                  <a:pt x="12115" y="6911"/>
                </a:lnTo>
                <a:lnTo>
                  <a:pt x="12104" y="6805"/>
                </a:lnTo>
                <a:lnTo>
                  <a:pt x="12092" y="6701"/>
                </a:lnTo>
                <a:lnTo>
                  <a:pt x="12078" y="6598"/>
                </a:lnTo>
                <a:lnTo>
                  <a:pt x="12063" y="6494"/>
                </a:lnTo>
                <a:lnTo>
                  <a:pt x="12047" y="6391"/>
                </a:lnTo>
                <a:lnTo>
                  <a:pt x="12031" y="6288"/>
                </a:lnTo>
                <a:lnTo>
                  <a:pt x="12014" y="6186"/>
                </a:lnTo>
                <a:lnTo>
                  <a:pt x="11995" y="6084"/>
                </a:lnTo>
                <a:lnTo>
                  <a:pt x="11976" y="5982"/>
                </a:lnTo>
                <a:lnTo>
                  <a:pt x="11954" y="5881"/>
                </a:lnTo>
                <a:lnTo>
                  <a:pt x="11933" y="5781"/>
                </a:lnTo>
                <a:lnTo>
                  <a:pt x="11910" y="5681"/>
                </a:lnTo>
                <a:lnTo>
                  <a:pt x="11886" y="5582"/>
                </a:lnTo>
                <a:lnTo>
                  <a:pt x="11862" y="5482"/>
                </a:lnTo>
                <a:lnTo>
                  <a:pt x="11836" y="5383"/>
                </a:lnTo>
                <a:lnTo>
                  <a:pt x="11810" y="5285"/>
                </a:lnTo>
                <a:lnTo>
                  <a:pt x="11783" y="5188"/>
                </a:lnTo>
                <a:lnTo>
                  <a:pt x="11754" y="5090"/>
                </a:lnTo>
                <a:lnTo>
                  <a:pt x="11724" y="4993"/>
                </a:lnTo>
                <a:lnTo>
                  <a:pt x="11694" y="4897"/>
                </a:lnTo>
                <a:lnTo>
                  <a:pt x="11663" y="4801"/>
                </a:lnTo>
                <a:lnTo>
                  <a:pt x="11630" y="4706"/>
                </a:lnTo>
                <a:lnTo>
                  <a:pt x="11597" y="4611"/>
                </a:lnTo>
                <a:lnTo>
                  <a:pt x="11563" y="4517"/>
                </a:lnTo>
                <a:lnTo>
                  <a:pt x="11630" y="4489"/>
                </a:lnTo>
                <a:lnTo>
                  <a:pt x="11695" y="4461"/>
                </a:lnTo>
                <a:lnTo>
                  <a:pt x="11762" y="4432"/>
                </a:lnTo>
                <a:lnTo>
                  <a:pt x="11828" y="4403"/>
                </a:lnTo>
                <a:lnTo>
                  <a:pt x="11894" y="4374"/>
                </a:lnTo>
                <a:lnTo>
                  <a:pt x="11959" y="4343"/>
                </a:lnTo>
                <a:lnTo>
                  <a:pt x="12024" y="4312"/>
                </a:lnTo>
                <a:lnTo>
                  <a:pt x="12088" y="4281"/>
                </a:lnTo>
                <a:lnTo>
                  <a:pt x="12153" y="4249"/>
                </a:lnTo>
                <a:lnTo>
                  <a:pt x="12217" y="4216"/>
                </a:lnTo>
                <a:lnTo>
                  <a:pt x="12280" y="4183"/>
                </a:lnTo>
                <a:lnTo>
                  <a:pt x="12344" y="4150"/>
                </a:lnTo>
                <a:lnTo>
                  <a:pt x="12407" y="4116"/>
                </a:lnTo>
                <a:lnTo>
                  <a:pt x="12469" y="4081"/>
                </a:lnTo>
                <a:lnTo>
                  <a:pt x="12532" y="4046"/>
                </a:lnTo>
                <a:lnTo>
                  <a:pt x="12593" y="4011"/>
                </a:lnTo>
                <a:lnTo>
                  <a:pt x="12655" y="3975"/>
                </a:lnTo>
                <a:lnTo>
                  <a:pt x="12717" y="3939"/>
                </a:lnTo>
                <a:lnTo>
                  <a:pt x="12778" y="3902"/>
                </a:lnTo>
                <a:lnTo>
                  <a:pt x="12839" y="3865"/>
                </a:lnTo>
                <a:lnTo>
                  <a:pt x="12899" y="3827"/>
                </a:lnTo>
                <a:lnTo>
                  <a:pt x="12959" y="3789"/>
                </a:lnTo>
                <a:lnTo>
                  <a:pt x="13019" y="3749"/>
                </a:lnTo>
                <a:lnTo>
                  <a:pt x="13078" y="3710"/>
                </a:lnTo>
                <a:lnTo>
                  <a:pt x="13137" y="3670"/>
                </a:lnTo>
                <a:lnTo>
                  <a:pt x="13196" y="3630"/>
                </a:lnTo>
                <a:lnTo>
                  <a:pt x="13254" y="3590"/>
                </a:lnTo>
                <a:lnTo>
                  <a:pt x="13313" y="3549"/>
                </a:lnTo>
                <a:lnTo>
                  <a:pt x="13370" y="3507"/>
                </a:lnTo>
                <a:lnTo>
                  <a:pt x="13428" y="3466"/>
                </a:lnTo>
                <a:lnTo>
                  <a:pt x="13485" y="3423"/>
                </a:lnTo>
                <a:lnTo>
                  <a:pt x="13542" y="3381"/>
                </a:lnTo>
                <a:lnTo>
                  <a:pt x="13641" y="3492"/>
                </a:lnTo>
                <a:lnTo>
                  <a:pt x="13738" y="3605"/>
                </a:lnTo>
                <a:lnTo>
                  <a:pt x="13832" y="3719"/>
                </a:lnTo>
                <a:lnTo>
                  <a:pt x="13924" y="3837"/>
                </a:lnTo>
                <a:lnTo>
                  <a:pt x="14014" y="3956"/>
                </a:lnTo>
                <a:lnTo>
                  <a:pt x="14101" y="4076"/>
                </a:lnTo>
                <a:lnTo>
                  <a:pt x="14185" y="4199"/>
                </a:lnTo>
                <a:lnTo>
                  <a:pt x="14266" y="4324"/>
                </a:lnTo>
                <a:lnTo>
                  <a:pt x="14346" y="4450"/>
                </a:lnTo>
                <a:lnTo>
                  <a:pt x="14422" y="4578"/>
                </a:lnTo>
                <a:lnTo>
                  <a:pt x="14496" y="4708"/>
                </a:lnTo>
                <a:lnTo>
                  <a:pt x="14567" y="4839"/>
                </a:lnTo>
                <a:lnTo>
                  <a:pt x="14634" y="4972"/>
                </a:lnTo>
                <a:lnTo>
                  <a:pt x="14700" y="5106"/>
                </a:lnTo>
                <a:lnTo>
                  <a:pt x="14763" y="5243"/>
                </a:lnTo>
                <a:lnTo>
                  <a:pt x="14822" y="5380"/>
                </a:lnTo>
                <a:lnTo>
                  <a:pt x="14879" y="5519"/>
                </a:lnTo>
                <a:lnTo>
                  <a:pt x="14932" y="5660"/>
                </a:lnTo>
                <a:lnTo>
                  <a:pt x="14982" y="5802"/>
                </a:lnTo>
                <a:lnTo>
                  <a:pt x="15031" y="5945"/>
                </a:lnTo>
                <a:lnTo>
                  <a:pt x="15075" y="6090"/>
                </a:lnTo>
                <a:lnTo>
                  <a:pt x="15116" y="6236"/>
                </a:lnTo>
                <a:lnTo>
                  <a:pt x="15154" y="6383"/>
                </a:lnTo>
                <a:lnTo>
                  <a:pt x="15189" y="6532"/>
                </a:lnTo>
                <a:lnTo>
                  <a:pt x="15220" y="6681"/>
                </a:lnTo>
                <a:lnTo>
                  <a:pt x="15248" y="6832"/>
                </a:lnTo>
                <a:lnTo>
                  <a:pt x="15273" y="6984"/>
                </a:lnTo>
                <a:lnTo>
                  <a:pt x="15294" y="7137"/>
                </a:lnTo>
                <a:lnTo>
                  <a:pt x="15313" y="7291"/>
                </a:lnTo>
                <a:lnTo>
                  <a:pt x="15327" y="7446"/>
                </a:lnTo>
                <a:lnTo>
                  <a:pt x="15338" y="7602"/>
                </a:lnTo>
                <a:lnTo>
                  <a:pt x="15347" y="7759"/>
                </a:lnTo>
                <a:close/>
                <a:moveTo>
                  <a:pt x="8210" y="0"/>
                </a:moveTo>
                <a:lnTo>
                  <a:pt x="7787" y="10"/>
                </a:lnTo>
                <a:lnTo>
                  <a:pt x="7370" y="41"/>
                </a:lnTo>
                <a:lnTo>
                  <a:pt x="6960" y="92"/>
                </a:lnTo>
                <a:lnTo>
                  <a:pt x="6555" y="162"/>
                </a:lnTo>
                <a:lnTo>
                  <a:pt x="6158" y="253"/>
                </a:lnTo>
                <a:lnTo>
                  <a:pt x="5768" y="361"/>
                </a:lnTo>
                <a:lnTo>
                  <a:pt x="5386" y="486"/>
                </a:lnTo>
                <a:lnTo>
                  <a:pt x="5014" y="630"/>
                </a:lnTo>
                <a:lnTo>
                  <a:pt x="4651" y="791"/>
                </a:lnTo>
                <a:lnTo>
                  <a:pt x="4297" y="967"/>
                </a:lnTo>
                <a:lnTo>
                  <a:pt x="3953" y="1161"/>
                </a:lnTo>
                <a:lnTo>
                  <a:pt x="3619" y="1369"/>
                </a:lnTo>
                <a:lnTo>
                  <a:pt x="3298" y="1593"/>
                </a:lnTo>
                <a:lnTo>
                  <a:pt x="2987" y="1831"/>
                </a:lnTo>
                <a:lnTo>
                  <a:pt x="2690" y="2083"/>
                </a:lnTo>
                <a:lnTo>
                  <a:pt x="2404" y="2348"/>
                </a:lnTo>
                <a:lnTo>
                  <a:pt x="2132" y="2627"/>
                </a:lnTo>
                <a:lnTo>
                  <a:pt x="1875" y="2918"/>
                </a:lnTo>
                <a:lnTo>
                  <a:pt x="1631" y="3220"/>
                </a:lnTo>
                <a:lnTo>
                  <a:pt x="1402" y="3535"/>
                </a:lnTo>
                <a:lnTo>
                  <a:pt x="1188" y="3861"/>
                </a:lnTo>
                <a:lnTo>
                  <a:pt x="991" y="4195"/>
                </a:lnTo>
                <a:lnTo>
                  <a:pt x="810" y="4541"/>
                </a:lnTo>
                <a:lnTo>
                  <a:pt x="645" y="4897"/>
                </a:lnTo>
                <a:lnTo>
                  <a:pt x="498" y="5261"/>
                </a:lnTo>
                <a:lnTo>
                  <a:pt x="369" y="5634"/>
                </a:lnTo>
                <a:lnTo>
                  <a:pt x="259" y="6014"/>
                </a:lnTo>
                <a:lnTo>
                  <a:pt x="167" y="6402"/>
                </a:lnTo>
                <a:lnTo>
                  <a:pt x="94" y="6797"/>
                </a:lnTo>
                <a:lnTo>
                  <a:pt x="42" y="7198"/>
                </a:lnTo>
                <a:lnTo>
                  <a:pt x="10" y="7605"/>
                </a:lnTo>
                <a:lnTo>
                  <a:pt x="0" y="8018"/>
                </a:lnTo>
                <a:lnTo>
                  <a:pt x="10" y="8431"/>
                </a:lnTo>
                <a:lnTo>
                  <a:pt x="42" y="8838"/>
                </a:lnTo>
                <a:lnTo>
                  <a:pt x="94" y="9239"/>
                </a:lnTo>
                <a:lnTo>
                  <a:pt x="167" y="9634"/>
                </a:lnTo>
                <a:lnTo>
                  <a:pt x="259" y="10021"/>
                </a:lnTo>
                <a:lnTo>
                  <a:pt x="369" y="10402"/>
                </a:lnTo>
                <a:lnTo>
                  <a:pt x="498" y="10774"/>
                </a:lnTo>
                <a:lnTo>
                  <a:pt x="645" y="11139"/>
                </a:lnTo>
                <a:lnTo>
                  <a:pt x="810" y="11494"/>
                </a:lnTo>
                <a:lnTo>
                  <a:pt x="991" y="11840"/>
                </a:lnTo>
                <a:lnTo>
                  <a:pt x="1188" y="12175"/>
                </a:lnTo>
                <a:lnTo>
                  <a:pt x="1402" y="12501"/>
                </a:lnTo>
                <a:lnTo>
                  <a:pt x="1631" y="12815"/>
                </a:lnTo>
                <a:lnTo>
                  <a:pt x="1875" y="13118"/>
                </a:lnTo>
                <a:lnTo>
                  <a:pt x="2132" y="13409"/>
                </a:lnTo>
                <a:lnTo>
                  <a:pt x="2404" y="13688"/>
                </a:lnTo>
                <a:lnTo>
                  <a:pt x="2690" y="13953"/>
                </a:lnTo>
                <a:lnTo>
                  <a:pt x="2987" y="14205"/>
                </a:lnTo>
                <a:lnTo>
                  <a:pt x="3298" y="14443"/>
                </a:lnTo>
                <a:lnTo>
                  <a:pt x="3619" y="14667"/>
                </a:lnTo>
                <a:lnTo>
                  <a:pt x="3953" y="14875"/>
                </a:lnTo>
                <a:lnTo>
                  <a:pt x="4297" y="15068"/>
                </a:lnTo>
                <a:lnTo>
                  <a:pt x="4651" y="15245"/>
                </a:lnTo>
                <a:lnTo>
                  <a:pt x="5014" y="15406"/>
                </a:lnTo>
                <a:lnTo>
                  <a:pt x="5386" y="15550"/>
                </a:lnTo>
                <a:lnTo>
                  <a:pt x="5768" y="15675"/>
                </a:lnTo>
                <a:lnTo>
                  <a:pt x="6158" y="15783"/>
                </a:lnTo>
                <a:lnTo>
                  <a:pt x="6555" y="15873"/>
                </a:lnTo>
                <a:lnTo>
                  <a:pt x="6960" y="15944"/>
                </a:lnTo>
                <a:lnTo>
                  <a:pt x="7370" y="15995"/>
                </a:lnTo>
                <a:lnTo>
                  <a:pt x="7787" y="16026"/>
                </a:lnTo>
                <a:lnTo>
                  <a:pt x="8210" y="16036"/>
                </a:lnTo>
                <a:lnTo>
                  <a:pt x="8632" y="16026"/>
                </a:lnTo>
                <a:lnTo>
                  <a:pt x="9049" y="15995"/>
                </a:lnTo>
                <a:lnTo>
                  <a:pt x="9459" y="15944"/>
                </a:lnTo>
                <a:lnTo>
                  <a:pt x="9864" y="15873"/>
                </a:lnTo>
                <a:lnTo>
                  <a:pt x="10261" y="15783"/>
                </a:lnTo>
                <a:lnTo>
                  <a:pt x="10651" y="15675"/>
                </a:lnTo>
                <a:lnTo>
                  <a:pt x="11033" y="15550"/>
                </a:lnTo>
                <a:lnTo>
                  <a:pt x="11405" y="15406"/>
                </a:lnTo>
                <a:lnTo>
                  <a:pt x="11768" y="15245"/>
                </a:lnTo>
                <a:lnTo>
                  <a:pt x="12122" y="15068"/>
                </a:lnTo>
                <a:lnTo>
                  <a:pt x="12466" y="14875"/>
                </a:lnTo>
                <a:lnTo>
                  <a:pt x="12800" y="14667"/>
                </a:lnTo>
                <a:lnTo>
                  <a:pt x="13122" y="14443"/>
                </a:lnTo>
                <a:lnTo>
                  <a:pt x="13432" y="14205"/>
                </a:lnTo>
                <a:lnTo>
                  <a:pt x="13729" y="13953"/>
                </a:lnTo>
                <a:lnTo>
                  <a:pt x="14015" y="13688"/>
                </a:lnTo>
                <a:lnTo>
                  <a:pt x="14287" y="13409"/>
                </a:lnTo>
                <a:lnTo>
                  <a:pt x="14544" y="13118"/>
                </a:lnTo>
                <a:lnTo>
                  <a:pt x="14788" y="12815"/>
                </a:lnTo>
                <a:lnTo>
                  <a:pt x="15017" y="12501"/>
                </a:lnTo>
                <a:lnTo>
                  <a:pt x="15231" y="12175"/>
                </a:lnTo>
                <a:lnTo>
                  <a:pt x="15428" y="11840"/>
                </a:lnTo>
                <a:lnTo>
                  <a:pt x="15609" y="11494"/>
                </a:lnTo>
                <a:lnTo>
                  <a:pt x="15774" y="11139"/>
                </a:lnTo>
                <a:lnTo>
                  <a:pt x="15921" y="10774"/>
                </a:lnTo>
                <a:lnTo>
                  <a:pt x="16050" y="10402"/>
                </a:lnTo>
                <a:lnTo>
                  <a:pt x="16160" y="10021"/>
                </a:lnTo>
                <a:lnTo>
                  <a:pt x="16253" y="9634"/>
                </a:lnTo>
                <a:lnTo>
                  <a:pt x="16325" y="9239"/>
                </a:lnTo>
                <a:lnTo>
                  <a:pt x="16377" y="8838"/>
                </a:lnTo>
                <a:lnTo>
                  <a:pt x="16409" y="8431"/>
                </a:lnTo>
                <a:lnTo>
                  <a:pt x="16419" y="8018"/>
                </a:lnTo>
                <a:lnTo>
                  <a:pt x="16409" y="7605"/>
                </a:lnTo>
                <a:lnTo>
                  <a:pt x="16377" y="7198"/>
                </a:lnTo>
                <a:lnTo>
                  <a:pt x="16325" y="6797"/>
                </a:lnTo>
                <a:lnTo>
                  <a:pt x="16253" y="6402"/>
                </a:lnTo>
                <a:lnTo>
                  <a:pt x="16160" y="6014"/>
                </a:lnTo>
                <a:lnTo>
                  <a:pt x="16050" y="5634"/>
                </a:lnTo>
                <a:lnTo>
                  <a:pt x="15921" y="5261"/>
                </a:lnTo>
                <a:lnTo>
                  <a:pt x="15774" y="4897"/>
                </a:lnTo>
                <a:lnTo>
                  <a:pt x="15609" y="4541"/>
                </a:lnTo>
                <a:lnTo>
                  <a:pt x="15428" y="4195"/>
                </a:lnTo>
                <a:lnTo>
                  <a:pt x="15231" y="3861"/>
                </a:lnTo>
                <a:lnTo>
                  <a:pt x="15017" y="3535"/>
                </a:lnTo>
                <a:lnTo>
                  <a:pt x="14788" y="3220"/>
                </a:lnTo>
                <a:lnTo>
                  <a:pt x="14544" y="2918"/>
                </a:lnTo>
                <a:lnTo>
                  <a:pt x="14287" y="2627"/>
                </a:lnTo>
                <a:lnTo>
                  <a:pt x="14015" y="2348"/>
                </a:lnTo>
                <a:lnTo>
                  <a:pt x="13729" y="2083"/>
                </a:lnTo>
                <a:lnTo>
                  <a:pt x="13432" y="1831"/>
                </a:lnTo>
                <a:lnTo>
                  <a:pt x="13122" y="1593"/>
                </a:lnTo>
                <a:lnTo>
                  <a:pt x="12800" y="1369"/>
                </a:lnTo>
                <a:lnTo>
                  <a:pt x="12466" y="1161"/>
                </a:lnTo>
                <a:lnTo>
                  <a:pt x="12122" y="967"/>
                </a:lnTo>
                <a:lnTo>
                  <a:pt x="11768" y="791"/>
                </a:lnTo>
                <a:lnTo>
                  <a:pt x="11405" y="630"/>
                </a:lnTo>
                <a:lnTo>
                  <a:pt x="11033" y="486"/>
                </a:lnTo>
                <a:lnTo>
                  <a:pt x="10651" y="361"/>
                </a:lnTo>
                <a:lnTo>
                  <a:pt x="10261" y="253"/>
                </a:lnTo>
                <a:lnTo>
                  <a:pt x="9864" y="162"/>
                </a:lnTo>
                <a:lnTo>
                  <a:pt x="9459" y="92"/>
                </a:lnTo>
                <a:lnTo>
                  <a:pt x="9049" y="41"/>
                </a:lnTo>
                <a:lnTo>
                  <a:pt x="8632" y="10"/>
                </a:lnTo>
                <a:lnTo>
                  <a:pt x="8210" y="0"/>
                </a:lnTo>
                <a:close/>
              </a:path>
            </a:pathLst>
          </a:custGeom>
          <a:solidFill>
            <a:schemeClr val="bg1">
              <a:lumMod val="65000"/>
            </a:schemeClr>
          </a:solidFill>
          <a:ln>
            <a:noFill/>
          </a:ln>
        </p:spPr>
        <p:txBody>
          <a:bodyPr vert="horz" wrap="square" lIns="91440" tIns="45720" rIns="91440" bIns="45720" numCol="1" anchor="t" anchorCtr="0" compatLnSpc="1"/>
          <a:lstStyle/>
          <a:p>
            <a:endParaRPr lang="id-ID">
              <a:latin typeface="微软雅黑" panose="020B0503020204020204" pitchFamily="34" charset="-122"/>
              <a:ea typeface="微软雅黑" panose="020B0503020204020204" pitchFamily="34" charset="-122"/>
            </a:endParaRPr>
          </a:p>
        </p:txBody>
      </p:sp>
      <p:cxnSp>
        <p:nvCxnSpPr>
          <p:cNvPr id="58" name="直接连接符 46"/>
          <p:cNvCxnSpPr/>
          <p:nvPr/>
        </p:nvCxnSpPr>
        <p:spPr>
          <a:xfrm>
            <a:off x="7247334" y="5445224"/>
            <a:ext cx="0" cy="33627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直接连接符 47"/>
          <p:cNvCxnSpPr/>
          <p:nvPr/>
        </p:nvCxnSpPr>
        <p:spPr>
          <a:xfrm>
            <a:off x="6095206" y="5445224"/>
            <a:ext cx="0" cy="33627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直接连接符 48"/>
          <p:cNvCxnSpPr/>
          <p:nvPr/>
        </p:nvCxnSpPr>
        <p:spPr>
          <a:xfrm>
            <a:off x="4943078" y="5445224"/>
            <a:ext cx="0" cy="33627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p14:dur="0" advTm="2000"/>
    </mc:Choice>
    <mc:Fallback>
      <p:transition advTm="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par>
                                <p:cTn id="10" presetID="12" presetClass="entr" presetSubtype="4" fill="hold" grpId="0" nodeType="withEffect">
                                  <p:stCondLst>
                                    <p:cond delay="1000"/>
                                  </p:stCondLst>
                                  <p:childTnLst>
                                    <p:set>
                                      <p:cBhvr>
                                        <p:cTn id="11" dur="1" fill="hold">
                                          <p:stCondLst>
                                            <p:cond delay="0"/>
                                          </p:stCondLst>
                                        </p:cTn>
                                        <p:tgtEl>
                                          <p:spTgt spid="28"/>
                                        </p:tgtEl>
                                        <p:attrNameLst>
                                          <p:attrName>style.visibility</p:attrName>
                                        </p:attrNameLst>
                                      </p:cBhvr>
                                      <p:to>
                                        <p:strVal val="visible"/>
                                      </p:to>
                                    </p:set>
                                    <p:anim calcmode="lin" valueType="num">
                                      <p:cBhvr additive="base">
                                        <p:cTn id="12" dur="500"/>
                                        <p:tgtEl>
                                          <p:spTgt spid="28"/>
                                        </p:tgtEl>
                                        <p:attrNameLst>
                                          <p:attrName>ppt_y</p:attrName>
                                        </p:attrNameLst>
                                      </p:cBhvr>
                                      <p:tavLst>
                                        <p:tav tm="0">
                                          <p:val>
                                            <p:strVal val="#ppt_y+#ppt_h*1.125000"/>
                                          </p:val>
                                        </p:tav>
                                        <p:tav tm="100000">
                                          <p:val>
                                            <p:strVal val="#ppt_y"/>
                                          </p:val>
                                        </p:tav>
                                      </p:tavLst>
                                    </p:anim>
                                    <p:animEffect transition="in" filter="wipe(up)">
                                      <p:cBhvr>
                                        <p:cTn id="13" dur="500"/>
                                        <p:tgtEl>
                                          <p:spTgt spid="28"/>
                                        </p:tgtEl>
                                      </p:cBhvr>
                                    </p:animEffect>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1000"/>
                                        <p:tgtEl>
                                          <p:spTgt spid="29"/>
                                        </p:tgtEl>
                                      </p:cBhvr>
                                    </p:animEffect>
                                    <p:anim calcmode="lin" valueType="num">
                                      <p:cBhvr>
                                        <p:cTn id="18" dur="1000" fill="hold"/>
                                        <p:tgtEl>
                                          <p:spTgt spid="29"/>
                                        </p:tgtEl>
                                        <p:attrNameLst>
                                          <p:attrName>ppt_x</p:attrName>
                                        </p:attrNameLst>
                                      </p:cBhvr>
                                      <p:tavLst>
                                        <p:tav tm="0">
                                          <p:val>
                                            <p:strVal val="#ppt_x"/>
                                          </p:val>
                                        </p:tav>
                                        <p:tav tm="100000">
                                          <p:val>
                                            <p:strVal val="#ppt_x"/>
                                          </p:val>
                                        </p:tav>
                                      </p:tavLst>
                                    </p:anim>
                                    <p:anim calcmode="lin" valueType="num">
                                      <p:cBhvr>
                                        <p:cTn id="19" dur="1000" fill="hold"/>
                                        <p:tgtEl>
                                          <p:spTgt spid="29"/>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42" presetClass="entr" presetSubtype="0" fill="hold" grpId="0" nodeType="after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fade">
                                      <p:cBhvr>
                                        <p:cTn id="23" dur="1000"/>
                                        <p:tgtEl>
                                          <p:spTgt spid="26"/>
                                        </p:tgtEl>
                                      </p:cBhvr>
                                    </p:animEffect>
                                    <p:anim calcmode="lin" valueType="num">
                                      <p:cBhvr>
                                        <p:cTn id="24" dur="1000" fill="hold"/>
                                        <p:tgtEl>
                                          <p:spTgt spid="26"/>
                                        </p:tgtEl>
                                        <p:attrNameLst>
                                          <p:attrName>ppt_x</p:attrName>
                                        </p:attrNameLst>
                                      </p:cBhvr>
                                      <p:tavLst>
                                        <p:tav tm="0">
                                          <p:val>
                                            <p:strVal val="#ppt_x"/>
                                          </p:val>
                                        </p:tav>
                                        <p:tav tm="100000">
                                          <p:val>
                                            <p:strVal val="#ppt_x"/>
                                          </p:val>
                                        </p:tav>
                                      </p:tavLst>
                                    </p:anim>
                                    <p:anim calcmode="lin" valueType="num">
                                      <p:cBhvr>
                                        <p:cTn id="25" dur="1000" fill="hold"/>
                                        <p:tgtEl>
                                          <p:spTgt spid="26"/>
                                        </p:tgtEl>
                                        <p:attrNameLst>
                                          <p:attrName>ppt_y</p:attrName>
                                        </p:attrNameLst>
                                      </p:cBhvr>
                                      <p:tavLst>
                                        <p:tav tm="0">
                                          <p:val>
                                            <p:strVal val="#ppt_y+.1"/>
                                          </p:val>
                                        </p:tav>
                                        <p:tav tm="100000">
                                          <p:val>
                                            <p:strVal val="#ppt_y"/>
                                          </p:val>
                                        </p:tav>
                                      </p:tavLst>
                                    </p:anim>
                                  </p:childTnLst>
                                </p:cTn>
                              </p:par>
                              <p:par>
                                <p:cTn id="26" presetID="10" presetClass="entr" presetSubtype="0" fill="hold" nodeType="withEffect">
                                  <p:stCondLst>
                                    <p:cond delay="50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500"/>
                                        <p:tgtEl>
                                          <p:spTgt spid="2"/>
                                        </p:tgtEl>
                                      </p:cBhvr>
                                    </p:animEffect>
                                  </p:childTnLst>
                                </p:cTn>
                              </p:par>
                              <p:par>
                                <p:cTn id="29" presetID="10" presetClass="entr" presetSubtype="0" fill="hold" nodeType="withEffect">
                                  <p:stCondLst>
                                    <p:cond delay="50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par>
                                <p:cTn id="32" presetID="10" presetClass="entr" presetSubtype="0" fill="hold" nodeType="withEffect">
                                  <p:stCondLst>
                                    <p:cond delay="50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500"/>
                                        <p:tgtEl>
                                          <p:spTgt spid="5"/>
                                        </p:tgtEl>
                                      </p:cBhvr>
                                    </p:animEffect>
                                  </p:childTnLst>
                                </p:cTn>
                              </p:par>
                              <p:par>
                                <p:cTn id="35" presetID="10" presetClass="entr" presetSubtype="0" fill="hold" grpId="0" nodeType="withEffect">
                                  <p:stCondLst>
                                    <p:cond delay="500"/>
                                  </p:stCondLst>
                                  <p:childTnLst>
                                    <p:set>
                                      <p:cBhvr>
                                        <p:cTn id="36" dur="1" fill="hold">
                                          <p:stCondLst>
                                            <p:cond delay="0"/>
                                          </p:stCondLst>
                                        </p:cTn>
                                        <p:tgtEl>
                                          <p:spTgt spid="57"/>
                                        </p:tgtEl>
                                        <p:attrNameLst>
                                          <p:attrName>style.visibility</p:attrName>
                                        </p:attrNameLst>
                                      </p:cBhvr>
                                      <p:to>
                                        <p:strVal val="visible"/>
                                      </p:to>
                                    </p:set>
                                    <p:animEffect transition="in" filter="fade">
                                      <p:cBhvr>
                                        <p:cTn id="37" dur="500"/>
                                        <p:tgtEl>
                                          <p:spTgt spid="57"/>
                                        </p:tgtEl>
                                      </p:cBhvr>
                                    </p:animEffect>
                                  </p:childTnLst>
                                </p:cTn>
                              </p:par>
                              <p:par>
                                <p:cTn id="38" presetID="16" presetClass="entr" presetSubtype="42" fill="hold" nodeType="withEffect">
                                  <p:stCondLst>
                                    <p:cond delay="1000"/>
                                  </p:stCondLst>
                                  <p:childTnLst>
                                    <p:set>
                                      <p:cBhvr>
                                        <p:cTn id="39" dur="1" fill="hold">
                                          <p:stCondLst>
                                            <p:cond delay="0"/>
                                          </p:stCondLst>
                                        </p:cTn>
                                        <p:tgtEl>
                                          <p:spTgt spid="60"/>
                                        </p:tgtEl>
                                        <p:attrNameLst>
                                          <p:attrName>style.visibility</p:attrName>
                                        </p:attrNameLst>
                                      </p:cBhvr>
                                      <p:to>
                                        <p:strVal val="visible"/>
                                      </p:to>
                                    </p:set>
                                    <p:animEffect transition="in" filter="barn(outHorizontal)">
                                      <p:cBhvr>
                                        <p:cTn id="40" dur="500"/>
                                        <p:tgtEl>
                                          <p:spTgt spid="60"/>
                                        </p:tgtEl>
                                      </p:cBhvr>
                                    </p:animEffect>
                                  </p:childTnLst>
                                </p:cTn>
                              </p:par>
                              <p:par>
                                <p:cTn id="41" presetID="16" presetClass="entr" presetSubtype="42" fill="hold" nodeType="withEffect">
                                  <p:stCondLst>
                                    <p:cond delay="1000"/>
                                  </p:stCondLst>
                                  <p:childTnLst>
                                    <p:set>
                                      <p:cBhvr>
                                        <p:cTn id="42" dur="1" fill="hold">
                                          <p:stCondLst>
                                            <p:cond delay="0"/>
                                          </p:stCondLst>
                                        </p:cTn>
                                        <p:tgtEl>
                                          <p:spTgt spid="59"/>
                                        </p:tgtEl>
                                        <p:attrNameLst>
                                          <p:attrName>style.visibility</p:attrName>
                                        </p:attrNameLst>
                                      </p:cBhvr>
                                      <p:to>
                                        <p:strVal val="visible"/>
                                      </p:to>
                                    </p:set>
                                    <p:animEffect transition="in" filter="barn(outHorizontal)">
                                      <p:cBhvr>
                                        <p:cTn id="43" dur="500"/>
                                        <p:tgtEl>
                                          <p:spTgt spid="59"/>
                                        </p:tgtEl>
                                      </p:cBhvr>
                                    </p:animEffect>
                                  </p:childTnLst>
                                </p:cTn>
                              </p:par>
                              <p:par>
                                <p:cTn id="44" presetID="16" presetClass="entr" presetSubtype="42" fill="hold" nodeType="withEffect">
                                  <p:stCondLst>
                                    <p:cond delay="1000"/>
                                  </p:stCondLst>
                                  <p:childTnLst>
                                    <p:set>
                                      <p:cBhvr>
                                        <p:cTn id="45" dur="1" fill="hold">
                                          <p:stCondLst>
                                            <p:cond delay="0"/>
                                          </p:stCondLst>
                                        </p:cTn>
                                        <p:tgtEl>
                                          <p:spTgt spid="58"/>
                                        </p:tgtEl>
                                        <p:attrNameLst>
                                          <p:attrName>style.visibility</p:attrName>
                                        </p:attrNameLst>
                                      </p:cBhvr>
                                      <p:to>
                                        <p:strVal val="visible"/>
                                      </p:to>
                                    </p:set>
                                    <p:animEffect transition="in" filter="barn(outHorizontal)">
                                      <p:cBhvr>
                                        <p:cTn id="4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p:bldP spid="29" grpId="0"/>
      <p:bldP spid="26" grpId="0" animBg="1"/>
      <p:bldP spid="5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图片 42" descr="昆山大楼"/>
          <p:cNvPicPr>
            <a:picLocks noChangeAspect="1"/>
          </p:cNvPicPr>
          <p:nvPr/>
        </p:nvPicPr>
        <p:blipFill>
          <a:blip r:embed="rId1" cstate="print"/>
          <a:stretch>
            <a:fillRect/>
          </a:stretch>
        </p:blipFill>
        <p:spPr>
          <a:xfrm>
            <a:off x="370569" y="1667132"/>
            <a:ext cx="2918277" cy="4313879"/>
          </a:xfrm>
          <a:prstGeom prst="rect">
            <a:avLst/>
          </a:prstGeom>
          <a:ln w="57150">
            <a:noFill/>
          </a:ln>
        </p:spPr>
      </p:pic>
      <p:sp>
        <p:nvSpPr>
          <p:cNvPr id="14" name="矩形 13"/>
          <p:cNvSpPr/>
          <p:nvPr/>
        </p:nvSpPr>
        <p:spPr>
          <a:xfrm>
            <a:off x="0" y="-1"/>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550590" y="-603448"/>
            <a:ext cx="1368153" cy="183418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17"/>
          <p:cNvSpPr txBox="1"/>
          <p:nvPr/>
        </p:nvSpPr>
        <p:spPr>
          <a:xfrm>
            <a:off x="1937870" y="724634"/>
            <a:ext cx="1637056" cy="400110"/>
          </a:xfrm>
          <a:prstGeom prst="rect">
            <a:avLst/>
          </a:prstGeom>
          <a:noFill/>
        </p:spPr>
        <p:txBody>
          <a:bodyPr wrap="square" rtlCol="0">
            <a:spAutoFit/>
          </a:bodyPr>
          <a:lstStyle/>
          <a:p>
            <a:r>
              <a:rPr lang="zh-CN" altLang="en-US" sz="2000" b="1" dirty="0">
                <a:solidFill>
                  <a:schemeClr val="accent2"/>
                </a:solidFill>
                <a:latin typeface="微软雅黑" panose="020B0503020204020204" pitchFamily="34" charset="-122"/>
                <a:ea typeface="微软雅黑" panose="020B0503020204020204" pitchFamily="34" charset="-122"/>
              </a:rPr>
              <a:t>昆山基地</a:t>
            </a:r>
            <a:endParaRPr lang="en-US" sz="2000" b="1" dirty="0">
              <a:solidFill>
                <a:schemeClr val="accent2"/>
              </a:solidFill>
              <a:latin typeface="微软雅黑" panose="020B0503020204020204" pitchFamily="34" charset="-122"/>
              <a:ea typeface="微软雅黑" panose="020B0503020204020204" pitchFamily="34" charset="-122"/>
            </a:endParaRPr>
          </a:p>
        </p:txBody>
      </p:sp>
      <p:sp>
        <p:nvSpPr>
          <p:cNvPr id="24" name="TextBox 8"/>
          <p:cNvSpPr txBox="1"/>
          <p:nvPr/>
        </p:nvSpPr>
        <p:spPr>
          <a:xfrm>
            <a:off x="5159102"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集团简介</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25" name="直接连接符 24"/>
          <p:cNvCxnSpPr/>
          <p:nvPr/>
        </p:nvCxnSpPr>
        <p:spPr>
          <a:xfrm>
            <a:off x="6599262"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6" name="TextBox 10"/>
          <p:cNvSpPr txBox="1"/>
          <p:nvPr/>
        </p:nvSpPr>
        <p:spPr>
          <a:xfrm>
            <a:off x="6815286"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产品服务</a:t>
            </a:r>
            <a:endParaRPr lang="en-US" alt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27" name="直接连接符 26"/>
          <p:cNvCxnSpPr/>
          <p:nvPr/>
        </p:nvCxnSpPr>
        <p:spPr>
          <a:xfrm>
            <a:off x="8255446"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8" name="TextBox 12"/>
          <p:cNvSpPr txBox="1"/>
          <p:nvPr/>
        </p:nvSpPr>
        <p:spPr>
          <a:xfrm>
            <a:off x="8490598"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运营体系</a:t>
            </a:r>
            <a:endParaRPr lang="en-US" sz="2000" b="1" dirty="0">
              <a:solidFill>
                <a:schemeClr val="bg1">
                  <a:lumMod val="75000"/>
                </a:schemeClr>
              </a:solidFill>
              <a:latin typeface="微软雅黑" panose="020B0503020204020204" pitchFamily="34" charset="-122"/>
              <a:ea typeface="微软雅黑" panose="020B0503020204020204" pitchFamily="34" charset="-122"/>
            </a:endParaRPr>
          </a:p>
        </p:txBody>
      </p:sp>
      <p:cxnSp>
        <p:nvCxnSpPr>
          <p:cNvPr id="29" name="直接连接符 28"/>
          <p:cNvCxnSpPr/>
          <p:nvPr/>
        </p:nvCxnSpPr>
        <p:spPr>
          <a:xfrm>
            <a:off x="9911630"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0" name="TextBox 15"/>
          <p:cNvSpPr txBox="1"/>
          <p:nvPr/>
        </p:nvSpPr>
        <p:spPr>
          <a:xfrm>
            <a:off x="10146782" y="116632"/>
            <a:ext cx="1637056" cy="400110"/>
          </a:xfrm>
          <a:prstGeom prst="rect">
            <a:avLst/>
          </a:prstGeom>
          <a:noFill/>
        </p:spPr>
        <p:txBody>
          <a:bodyPr wrap="square" rtlCol="0">
            <a:spAutoFit/>
          </a:bodyPr>
          <a:lstStyle/>
          <a:p>
            <a:r>
              <a:rPr lang="zh-CN" altLang="en-US" sz="2000" b="1" dirty="0" smtClean="0">
                <a:solidFill>
                  <a:srgbClr val="F77E31"/>
                </a:solidFill>
                <a:latin typeface="微软雅黑" panose="020B0503020204020204" pitchFamily="34" charset="-122"/>
                <a:ea typeface="微软雅黑" panose="020B0503020204020204" pitchFamily="34" charset="-122"/>
              </a:rPr>
              <a:t>运营基地</a:t>
            </a:r>
            <a:endParaRPr lang="en-US" sz="2000" b="1" dirty="0">
              <a:solidFill>
                <a:srgbClr val="F77E31"/>
              </a:solidFill>
              <a:latin typeface="微软雅黑" panose="020B0503020204020204" pitchFamily="34" charset="-122"/>
              <a:ea typeface="微软雅黑" panose="020B0503020204020204" pitchFamily="34" charset="-122"/>
            </a:endParaRPr>
          </a:p>
        </p:txBody>
      </p:sp>
      <p:grpSp>
        <p:nvGrpSpPr>
          <p:cNvPr id="2" name="组合 3"/>
          <p:cNvGrpSpPr/>
          <p:nvPr/>
        </p:nvGrpSpPr>
        <p:grpSpPr>
          <a:xfrm>
            <a:off x="3290682" y="1707409"/>
            <a:ext cx="8421148" cy="2165874"/>
            <a:chOff x="3146666" y="1565626"/>
            <a:chExt cx="9043747" cy="2165874"/>
          </a:xfrm>
        </p:grpSpPr>
        <p:pic>
          <p:nvPicPr>
            <p:cNvPr id="39" name="图片 38" descr="C:\Users\ADMINI~1\AppData\Local\Temp\WeChat Files\45821030244675646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3146666" y="1573135"/>
              <a:ext cx="2971559" cy="2158365"/>
            </a:xfrm>
            <a:prstGeom prst="rect">
              <a:avLst/>
            </a:prstGeom>
            <a:noFill/>
            <a:ln w="38100">
              <a:solidFill>
                <a:srgbClr val="FFC000"/>
              </a:solidFill>
            </a:ln>
          </p:spPr>
        </p:pic>
        <p:pic>
          <p:nvPicPr>
            <p:cNvPr id="40" name="图片 39" descr="C:\Users\ADMINI~1\AppData\Local\Temp\WeChat Files\18347589333374927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6095205" y="1573134"/>
              <a:ext cx="3219061" cy="2158365"/>
            </a:xfrm>
            <a:prstGeom prst="rect">
              <a:avLst/>
            </a:prstGeom>
            <a:noFill/>
            <a:ln w="38100">
              <a:solidFill>
                <a:srgbClr val="FFC000"/>
              </a:solidFill>
            </a:ln>
          </p:spPr>
        </p:pic>
        <p:pic>
          <p:nvPicPr>
            <p:cNvPr id="41" name="图片 31" descr="昆山2"/>
            <p:cNvPicPr>
              <a:picLocks noChangeAspect="1"/>
            </p:cNvPicPr>
            <p:nvPr/>
          </p:nvPicPr>
          <p:blipFill rotWithShape="1">
            <a:blip r:embed="rId4" cstate="print"/>
            <a:srcRect l="1200" t="802" r="1176" b="1155"/>
            <a:stretch>
              <a:fillRect/>
            </a:stretch>
          </p:blipFill>
          <p:spPr>
            <a:xfrm>
              <a:off x="9316101" y="1565626"/>
              <a:ext cx="2874312" cy="2158364"/>
            </a:xfrm>
            <a:prstGeom prst="rect">
              <a:avLst/>
            </a:prstGeom>
            <a:ln w="38100">
              <a:solidFill>
                <a:srgbClr val="FFC000"/>
              </a:solidFill>
            </a:ln>
          </p:spPr>
        </p:pic>
      </p:grpSp>
      <p:grpSp>
        <p:nvGrpSpPr>
          <p:cNvPr id="3" name="组合 44"/>
          <p:cNvGrpSpPr/>
          <p:nvPr/>
        </p:nvGrpSpPr>
        <p:grpSpPr>
          <a:xfrm>
            <a:off x="3286893" y="3899339"/>
            <a:ext cx="8424936" cy="2047708"/>
            <a:chOff x="3146666" y="3757556"/>
            <a:chExt cx="9078878" cy="2047708"/>
          </a:xfrm>
        </p:grpSpPr>
        <p:pic>
          <p:nvPicPr>
            <p:cNvPr id="34" name="图片 33" descr="微信图片_20170719154345"/>
            <p:cNvPicPr>
              <a:picLocks noChangeAspect="1"/>
            </p:cNvPicPr>
            <p:nvPr/>
          </p:nvPicPr>
          <p:blipFill>
            <a:blip r:embed="rId5" cstate="print"/>
            <a:stretch>
              <a:fillRect/>
            </a:stretch>
          </p:blipFill>
          <p:spPr>
            <a:xfrm>
              <a:off x="6084811" y="3757556"/>
              <a:ext cx="3244786" cy="2047708"/>
            </a:xfrm>
            <a:prstGeom prst="rect">
              <a:avLst/>
            </a:prstGeom>
            <a:ln w="57150">
              <a:solidFill>
                <a:srgbClr val="4E9FD6"/>
              </a:solidFill>
            </a:ln>
          </p:spPr>
        </p:pic>
        <p:pic>
          <p:nvPicPr>
            <p:cNvPr id="42" name="图片 1" descr="20"/>
            <p:cNvPicPr>
              <a:picLocks noChangeAspect="1"/>
            </p:cNvPicPr>
            <p:nvPr/>
          </p:nvPicPr>
          <p:blipFill>
            <a:blip r:embed="rId6" cstate="print"/>
            <a:stretch>
              <a:fillRect/>
            </a:stretch>
          </p:blipFill>
          <p:spPr>
            <a:xfrm>
              <a:off x="9316101" y="3757556"/>
              <a:ext cx="2909443" cy="2047708"/>
            </a:xfrm>
            <a:prstGeom prst="rect">
              <a:avLst/>
            </a:prstGeom>
            <a:ln w="38100">
              <a:solidFill>
                <a:srgbClr val="4E9FD6"/>
              </a:solidFill>
            </a:ln>
          </p:spPr>
        </p:pic>
        <p:pic>
          <p:nvPicPr>
            <p:cNvPr id="38" name="图片 37" descr="364823833039125486"/>
            <p:cNvPicPr>
              <a:picLocks noChangeAspect="1"/>
            </p:cNvPicPr>
            <p:nvPr/>
          </p:nvPicPr>
          <p:blipFill>
            <a:blip r:embed="rId7" cstate="print"/>
            <a:stretch>
              <a:fillRect/>
            </a:stretch>
          </p:blipFill>
          <p:spPr>
            <a:xfrm>
              <a:off x="3146666" y="3757556"/>
              <a:ext cx="2938145" cy="2047708"/>
            </a:xfrm>
            <a:prstGeom prst="rect">
              <a:avLst/>
            </a:prstGeom>
            <a:ln w="38100">
              <a:solidFill>
                <a:srgbClr val="4E9FD6"/>
              </a:solidFill>
            </a:ln>
          </p:spPr>
        </p:pic>
      </p:grpSp>
      <p:sp>
        <p:nvSpPr>
          <p:cNvPr id="22" name="标题 4"/>
          <p:cNvSpPr txBox="1"/>
          <p:nvPr/>
        </p:nvSpPr>
        <p:spPr>
          <a:xfrm>
            <a:off x="226554" y="363133"/>
            <a:ext cx="2016224" cy="4015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和君</a:t>
            </a:r>
            <a:endParaRPr lang="en-US" altLang="zh-CN" sz="2400" b="1" dirty="0">
              <a:solidFill>
                <a:schemeClr val="bg1"/>
              </a:solidFill>
              <a:latin typeface="微软雅黑" panose="020B0503020204020204" pitchFamily="34" charset="-122"/>
              <a:ea typeface="微软雅黑" panose="020B0503020204020204" pitchFamily="34" charset="-122"/>
            </a:endParaRPr>
          </a:p>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纵达</a:t>
            </a:r>
            <a:endParaRPr lang="en-US" altLang="zh-CN" sz="1200" dirty="0">
              <a:solidFill>
                <a:schemeClr val="bg1"/>
              </a:solidFill>
              <a:latin typeface="微软雅黑" panose="020B0503020204020204" pitchFamily="34" charset="-122"/>
              <a:ea typeface="微软雅黑" panose="020B0503020204020204" pitchFamily="34" charset="-122"/>
            </a:endParaRPr>
          </a:p>
        </p:txBody>
      </p:sp>
      <p:sp>
        <p:nvSpPr>
          <p:cNvPr id="23" name="文本框 191"/>
          <p:cNvSpPr txBox="1"/>
          <p:nvPr/>
        </p:nvSpPr>
        <p:spPr bwMode="auto">
          <a:xfrm>
            <a:off x="3574926" y="692696"/>
            <a:ext cx="1700626" cy="553085"/>
          </a:xfrm>
          <a:prstGeom prst="rect">
            <a:avLst/>
          </a:prstGeom>
          <a:noFill/>
        </p:spPr>
        <p:txBody>
          <a:bodyPr wrap="square">
            <a:spAutoFit/>
          </a:bodyPr>
          <a:lstStyle/>
          <a:p>
            <a:pPr lvl="0" indent="0">
              <a:lnSpc>
                <a:spcPct val="150000"/>
              </a:lnSpc>
            </a:pPr>
            <a:r>
              <a:rPr lang="zh-CN"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办公面积：</a:t>
            </a:r>
            <a:r>
              <a:rPr lang="en-US" altLang="zh-CN"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13700</a:t>
            </a:r>
            <a:r>
              <a:rPr lang="zh-CN"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a:t>
            </a:r>
            <a:endParaRPr lang="en-US" altLang="zh-CN"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endParaRPr>
          </a:p>
          <a:p>
            <a:pPr>
              <a:lnSpc>
                <a:spcPct val="150000"/>
              </a:lnSpc>
            </a:pPr>
            <a:r>
              <a:rPr lang="zh-CN"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可容纳坐席：</a:t>
            </a:r>
            <a:r>
              <a:rPr lang="en-US"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1500</a:t>
            </a:r>
            <a:r>
              <a:rPr lang="zh-CN"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席</a:t>
            </a:r>
            <a:endParaRPr lang="zh-CN"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advTm="2000"/>
    </mc:Choice>
    <mc:Fallback>
      <p:transition advTm="2000"/>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圆角矩形 4"/>
          <p:cNvSpPr/>
          <p:nvPr/>
        </p:nvSpPr>
        <p:spPr>
          <a:xfrm>
            <a:off x="550590" y="-603448"/>
            <a:ext cx="1368153" cy="183418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TextBox 17"/>
          <p:cNvSpPr txBox="1"/>
          <p:nvPr/>
        </p:nvSpPr>
        <p:spPr>
          <a:xfrm>
            <a:off x="1937870" y="724634"/>
            <a:ext cx="1637056" cy="400110"/>
          </a:xfrm>
          <a:prstGeom prst="rect">
            <a:avLst/>
          </a:prstGeom>
          <a:noFill/>
        </p:spPr>
        <p:txBody>
          <a:bodyPr wrap="square" rtlCol="0">
            <a:spAutoFit/>
          </a:bodyPr>
          <a:lstStyle/>
          <a:p>
            <a:r>
              <a:rPr lang="zh-CN" altLang="en-US" sz="2000" b="1" dirty="0">
                <a:solidFill>
                  <a:schemeClr val="accent2"/>
                </a:solidFill>
                <a:latin typeface="微软雅黑" panose="020B0503020204020204" pitchFamily="34" charset="-122"/>
                <a:ea typeface="微软雅黑" panose="020B0503020204020204" pitchFamily="34" charset="-122"/>
              </a:rPr>
              <a:t>昆山基地</a:t>
            </a:r>
            <a:endParaRPr lang="en-US" sz="2000" b="1" dirty="0">
              <a:solidFill>
                <a:schemeClr val="accent2"/>
              </a:solidFill>
              <a:latin typeface="微软雅黑" panose="020B0503020204020204" pitchFamily="34" charset="-122"/>
              <a:ea typeface="微软雅黑" panose="020B0503020204020204" pitchFamily="34" charset="-122"/>
            </a:endParaRPr>
          </a:p>
        </p:txBody>
      </p:sp>
      <p:pic>
        <p:nvPicPr>
          <p:cNvPr id="14" name="图片 44" descr="昆山10 副本"/>
          <p:cNvPicPr>
            <a:picLocks noChangeAspect="1"/>
          </p:cNvPicPr>
          <p:nvPr/>
        </p:nvPicPr>
        <p:blipFill rotWithShape="1">
          <a:blip r:embed="rId1" cstate="print"/>
          <a:srcRect l="773" t="1889" r="1245" b="567"/>
          <a:stretch>
            <a:fillRect/>
          </a:stretch>
        </p:blipFill>
        <p:spPr>
          <a:xfrm>
            <a:off x="4351163" y="4048013"/>
            <a:ext cx="3548380" cy="2026772"/>
          </a:xfrm>
          <a:prstGeom prst="rect">
            <a:avLst/>
          </a:prstGeom>
          <a:ln w="38100">
            <a:solidFill>
              <a:srgbClr val="4E9FD6"/>
            </a:solidFill>
          </a:ln>
        </p:spPr>
      </p:pic>
      <p:pic>
        <p:nvPicPr>
          <p:cNvPr id="15" name="图片 72" descr="昆山9"/>
          <p:cNvPicPr>
            <a:picLocks noChangeAspect="1"/>
          </p:cNvPicPr>
          <p:nvPr/>
        </p:nvPicPr>
        <p:blipFill rotWithShape="1">
          <a:blip r:embed="rId2" cstate="print"/>
          <a:srcRect l="927" t="2426" r="927" b="1512"/>
          <a:stretch>
            <a:fillRect/>
          </a:stretch>
        </p:blipFill>
        <p:spPr>
          <a:xfrm>
            <a:off x="8156083" y="4048013"/>
            <a:ext cx="3627755" cy="1995360"/>
          </a:xfrm>
          <a:prstGeom prst="rect">
            <a:avLst/>
          </a:prstGeom>
          <a:ln w="38100">
            <a:solidFill>
              <a:srgbClr val="4E9FD6"/>
            </a:solidFill>
          </a:ln>
        </p:spPr>
      </p:pic>
      <p:pic>
        <p:nvPicPr>
          <p:cNvPr id="16" name="图片 15" descr="微信图片_20170929155525"/>
          <p:cNvPicPr>
            <a:picLocks noChangeAspect="1"/>
          </p:cNvPicPr>
          <p:nvPr/>
        </p:nvPicPr>
        <p:blipFill>
          <a:blip r:embed="rId3" cstate="print"/>
          <a:stretch>
            <a:fillRect/>
          </a:stretch>
        </p:blipFill>
        <p:spPr>
          <a:xfrm>
            <a:off x="8156083" y="1829492"/>
            <a:ext cx="3627755" cy="2045751"/>
          </a:xfrm>
          <a:prstGeom prst="rect">
            <a:avLst/>
          </a:prstGeom>
          <a:ln w="38100">
            <a:solidFill>
              <a:srgbClr val="FFC000"/>
            </a:solidFill>
          </a:ln>
        </p:spPr>
      </p:pic>
      <p:pic>
        <p:nvPicPr>
          <p:cNvPr id="17" name="图片 16" descr="微信图片_20170929155522"/>
          <p:cNvPicPr>
            <a:picLocks noChangeAspect="1"/>
          </p:cNvPicPr>
          <p:nvPr/>
        </p:nvPicPr>
        <p:blipFill>
          <a:blip r:embed="rId4" cstate="print"/>
          <a:stretch>
            <a:fillRect/>
          </a:stretch>
        </p:blipFill>
        <p:spPr>
          <a:xfrm>
            <a:off x="4351163" y="1829492"/>
            <a:ext cx="3548380" cy="2065384"/>
          </a:xfrm>
          <a:prstGeom prst="rect">
            <a:avLst/>
          </a:prstGeom>
          <a:ln w="38100">
            <a:solidFill>
              <a:schemeClr val="accent1"/>
            </a:solidFill>
          </a:ln>
        </p:spPr>
      </p:pic>
      <p:pic>
        <p:nvPicPr>
          <p:cNvPr id="18" name="图片 17" descr="C:\Users\ADMINI~1\AppData\Local\Temp\WeChat Files\48733767335058958.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a:xfrm>
            <a:off x="695558" y="1829492"/>
            <a:ext cx="3433961" cy="2063115"/>
          </a:xfrm>
          <a:prstGeom prst="rect">
            <a:avLst/>
          </a:prstGeom>
          <a:noFill/>
          <a:ln w="38100">
            <a:solidFill>
              <a:srgbClr val="FFC000"/>
            </a:solidFill>
          </a:ln>
        </p:spPr>
      </p:pic>
      <p:pic>
        <p:nvPicPr>
          <p:cNvPr id="20" name="图片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95558" y="4011670"/>
            <a:ext cx="3434482" cy="2063115"/>
          </a:xfrm>
          <a:prstGeom prst="rect">
            <a:avLst/>
          </a:prstGeom>
          <a:ln w="38100">
            <a:solidFill>
              <a:srgbClr val="4E9FD6"/>
            </a:solidFill>
          </a:ln>
        </p:spPr>
      </p:pic>
      <p:sp>
        <p:nvSpPr>
          <p:cNvPr id="19" name="标题 4"/>
          <p:cNvSpPr txBox="1"/>
          <p:nvPr/>
        </p:nvSpPr>
        <p:spPr>
          <a:xfrm>
            <a:off x="226554" y="363133"/>
            <a:ext cx="2016224" cy="4015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和君</a:t>
            </a:r>
            <a:endParaRPr lang="en-US" altLang="zh-CN" sz="2400" b="1" dirty="0">
              <a:solidFill>
                <a:schemeClr val="bg1"/>
              </a:solidFill>
              <a:latin typeface="微软雅黑" panose="020B0503020204020204" pitchFamily="34" charset="-122"/>
              <a:ea typeface="微软雅黑" panose="020B0503020204020204" pitchFamily="34" charset="-122"/>
            </a:endParaRPr>
          </a:p>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纵达</a:t>
            </a:r>
            <a:endParaRPr lang="en-US" altLang="zh-CN" sz="1200" dirty="0">
              <a:solidFill>
                <a:schemeClr val="bg1"/>
              </a:solidFill>
              <a:latin typeface="微软雅黑" panose="020B0503020204020204" pitchFamily="34" charset="-122"/>
              <a:ea typeface="微软雅黑" panose="020B0503020204020204" pitchFamily="34" charset="-122"/>
            </a:endParaRPr>
          </a:p>
        </p:txBody>
      </p:sp>
      <p:sp>
        <p:nvSpPr>
          <p:cNvPr id="28" name="TextBox 8"/>
          <p:cNvSpPr txBox="1"/>
          <p:nvPr/>
        </p:nvSpPr>
        <p:spPr>
          <a:xfrm>
            <a:off x="5159102"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集团简介</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29" name="直接连接符 28"/>
          <p:cNvCxnSpPr/>
          <p:nvPr/>
        </p:nvCxnSpPr>
        <p:spPr>
          <a:xfrm>
            <a:off x="6599262"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0" name="TextBox 10"/>
          <p:cNvSpPr txBox="1"/>
          <p:nvPr/>
        </p:nvSpPr>
        <p:spPr>
          <a:xfrm>
            <a:off x="6815286"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产品服务</a:t>
            </a:r>
            <a:endParaRPr lang="en-US" alt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31" name="直接连接符 30"/>
          <p:cNvCxnSpPr/>
          <p:nvPr/>
        </p:nvCxnSpPr>
        <p:spPr>
          <a:xfrm>
            <a:off x="8255446"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2" name="TextBox 12"/>
          <p:cNvSpPr txBox="1"/>
          <p:nvPr/>
        </p:nvSpPr>
        <p:spPr>
          <a:xfrm>
            <a:off x="8490598"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运营体系</a:t>
            </a:r>
            <a:endParaRPr lang="en-US" sz="2000" b="1" dirty="0">
              <a:solidFill>
                <a:schemeClr val="bg1">
                  <a:lumMod val="75000"/>
                </a:schemeClr>
              </a:solidFill>
              <a:latin typeface="微软雅黑" panose="020B0503020204020204" pitchFamily="34" charset="-122"/>
              <a:ea typeface="微软雅黑" panose="020B0503020204020204" pitchFamily="34" charset="-122"/>
            </a:endParaRPr>
          </a:p>
        </p:txBody>
      </p:sp>
      <p:cxnSp>
        <p:nvCxnSpPr>
          <p:cNvPr id="33" name="直接连接符 32"/>
          <p:cNvCxnSpPr/>
          <p:nvPr/>
        </p:nvCxnSpPr>
        <p:spPr>
          <a:xfrm>
            <a:off x="9911630"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4" name="TextBox 15"/>
          <p:cNvSpPr txBox="1"/>
          <p:nvPr/>
        </p:nvSpPr>
        <p:spPr>
          <a:xfrm>
            <a:off x="10146782" y="116632"/>
            <a:ext cx="1637056" cy="400110"/>
          </a:xfrm>
          <a:prstGeom prst="rect">
            <a:avLst/>
          </a:prstGeom>
          <a:noFill/>
        </p:spPr>
        <p:txBody>
          <a:bodyPr wrap="square" rtlCol="0">
            <a:spAutoFit/>
          </a:bodyPr>
          <a:lstStyle/>
          <a:p>
            <a:r>
              <a:rPr lang="zh-CN" altLang="en-US" sz="2000" b="1" dirty="0" smtClean="0">
                <a:solidFill>
                  <a:srgbClr val="F77E31"/>
                </a:solidFill>
                <a:latin typeface="微软雅黑" panose="020B0503020204020204" pitchFamily="34" charset="-122"/>
                <a:ea typeface="微软雅黑" panose="020B0503020204020204" pitchFamily="34" charset="-122"/>
              </a:rPr>
              <a:t>运营基地</a:t>
            </a:r>
            <a:endParaRPr lang="en-US" sz="2000" b="1" dirty="0">
              <a:solidFill>
                <a:srgbClr val="F77E3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0" y="-1"/>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550590" y="-603448"/>
            <a:ext cx="1368153" cy="183418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17"/>
          <p:cNvSpPr txBox="1"/>
          <p:nvPr/>
        </p:nvSpPr>
        <p:spPr>
          <a:xfrm>
            <a:off x="1937870" y="724634"/>
            <a:ext cx="1637056" cy="400110"/>
          </a:xfrm>
          <a:prstGeom prst="rect">
            <a:avLst/>
          </a:prstGeom>
          <a:noFill/>
        </p:spPr>
        <p:txBody>
          <a:bodyPr wrap="square" rtlCol="0">
            <a:spAutoFit/>
          </a:bodyPr>
          <a:lstStyle/>
          <a:p>
            <a:r>
              <a:rPr lang="zh-CN" altLang="en-US" sz="2000" b="1" dirty="0">
                <a:solidFill>
                  <a:schemeClr val="accent2"/>
                </a:solidFill>
                <a:latin typeface="微软雅黑" panose="020B0503020204020204" pitchFamily="34" charset="-122"/>
                <a:ea typeface="微软雅黑" panose="020B0503020204020204" pitchFamily="34" charset="-122"/>
              </a:rPr>
              <a:t>北京基地</a:t>
            </a:r>
            <a:endParaRPr lang="en-US" sz="2000" b="1" dirty="0">
              <a:solidFill>
                <a:schemeClr val="accent2"/>
              </a:solidFill>
              <a:latin typeface="微软雅黑" panose="020B0503020204020204" pitchFamily="34" charset="-122"/>
              <a:ea typeface="微软雅黑" panose="020B0503020204020204" pitchFamily="34" charset="-122"/>
            </a:endParaRPr>
          </a:p>
        </p:txBody>
      </p:sp>
      <p:grpSp>
        <p:nvGrpSpPr>
          <p:cNvPr id="2" name="组合 73"/>
          <p:cNvGrpSpPr/>
          <p:nvPr/>
        </p:nvGrpSpPr>
        <p:grpSpPr>
          <a:xfrm>
            <a:off x="406812" y="1835544"/>
            <a:ext cx="5876085" cy="4199016"/>
            <a:chOff x="1134" y="1098"/>
            <a:chExt cx="11840" cy="6177"/>
          </a:xfrm>
        </p:grpSpPr>
        <p:pic>
          <p:nvPicPr>
            <p:cNvPr id="75" name="图片 74" descr="831984072438588564"/>
            <p:cNvPicPr>
              <a:picLocks noChangeAspect="1"/>
            </p:cNvPicPr>
            <p:nvPr/>
          </p:nvPicPr>
          <p:blipFill>
            <a:blip r:embed="rId1" cstate="print"/>
            <a:stretch>
              <a:fillRect/>
            </a:stretch>
          </p:blipFill>
          <p:spPr>
            <a:xfrm>
              <a:off x="8098" y="1105"/>
              <a:ext cx="4851" cy="3013"/>
            </a:xfrm>
            <a:prstGeom prst="rect">
              <a:avLst/>
            </a:prstGeom>
            <a:ln w="57150">
              <a:solidFill>
                <a:srgbClr val="FFC000"/>
              </a:solidFill>
            </a:ln>
          </p:spPr>
        </p:pic>
        <p:pic>
          <p:nvPicPr>
            <p:cNvPr id="76" name="图片 75" descr="507426175852918540"/>
            <p:cNvPicPr>
              <a:picLocks noChangeAspect="1"/>
            </p:cNvPicPr>
            <p:nvPr/>
          </p:nvPicPr>
          <p:blipFill>
            <a:blip r:embed="rId2" cstate="print"/>
            <a:stretch>
              <a:fillRect/>
            </a:stretch>
          </p:blipFill>
          <p:spPr>
            <a:xfrm>
              <a:off x="8098" y="4284"/>
              <a:ext cx="4876" cy="2940"/>
            </a:xfrm>
            <a:prstGeom prst="rect">
              <a:avLst/>
            </a:prstGeom>
            <a:ln w="57150">
              <a:solidFill>
                <a:srgbClr val="4E9FD6"/>
              </a:solidFill>
            </a:ln>
          </p:spPr>
        </p:pic>
        <p:pic>
          <p:nvPicPr>
            <p:cNvPr id="77" name="图片 76" descr="北京2"/>
            <p:cNvPicPr>
              <a:picLocks noChangeAspect="1"/>
            </p:cNvPicPr>
            <p:nvPr/>
          </p:nvPicPr>
          <p:blipFill>
            <a:blip r:embed="rId3" cstate="print"/>
            <a:stretch>
              <a:fillRect/>
            </a:stretch>
          </p:blipFill>
          <p:spPr>
            <a:xfrm>
              <a:off x="1134" y="1098"/>
              <a:ext cx="6481" cy="6177"/>
            </a:xfrm>
            <a:prstGeom prst="rect">
              <a:avLst/>
            </a:prstGeom>
            <a:solidFill>
              <a:schemeClr val="tx2">
                <a:lumMod val="60000"/>
                <a:lumOff val="40000"/>
              </a:schemeClr>
            </a:solidFill>
            <a:ln w="57150">
              <a:solidFill>
                <a:srgbClr val="00B0F0"/>
              </a:solidFill>
            </a:ln>
          </p:spPr>
        </p:pic>
      </p:grpSp>
      <p:grpSp>
        <p:nvGrpSpPr>
          <p:cNvPr id="3" name="组合 78"/>
          <p:cNvGrpSpPr/>
          <p:nvPr/>
        </p:nvGrpSpPr>
        <p:grpSpPr>
          <a:xfrm>
            <a:off x="6455246" y="1835543"/>
            <a:ext cx="5350837" cy="4230543"/>
            <a:chOff x="341" y="1394"/>
            <a:chExt cx="8663" cy="6673"/>
          </a:xfrm>
        </p:grpSpPr>
        <p:grpSp>
          <p:nvGrpSpPr>
            <p:cNvPr id="4" name="组合 80"/>
            <p:cNvGrpSpPr/>
            <p:nvPr/>
          </p:nvGrpSpPr>
          <p:grpSpPr>
            <a:xfrm>
              <a:off x="341" y="1394"/>
              <a:ext cx="8628" cy="6673"/>
              <a:chOff x="52" y="1249"/>
              <a:chExt cx="8628" cy="6673"/>
            </a:xfrm>
          </p:grpSpPr>
          <p:pic>
            <p:nvPicPr>
              <p:cNvPr id="83" name="图片 8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52" y="1254"/>
                <a:ext cx="4242" cy="3327"/>
              </a:xfrm>
              <a:prstGeom prst="rect">
                <a:avLst/>
              </a:prstGeom>
              <a:noFill/>
              <a:ln w="38100">
                <a:solidFill>
                  <a:srgbClr val="FFC000"/>
                </a:solidFill>
              </a:ln>
            </p:spPr>
          </p:pic>
          <p:pic>
            <p:nvPicPr>
              <p:cNvPr id="84" name="图片 83" descr="北京"/>
              <p:cNvPicPr>
                <a:picLocks noChangeAspect="1"/>
              </p:cNvPicPr>
              <p:nvPr/>
            </p:nvPicPr>
            <p:blipFill>
              <a:blip r:embed="rId5" cstate="print"/>
              <a:stretch>
                <a:fillRect/>
              </a:stretch>
            </p:blipFill>
            <p:spPr>
              <a:xfrm>
                <a:off x="4593" y="1249"/>
                <a:ext cx="4087" cy="3327"/>
              </a:xfrm>
              <a:prstGeom prst="rect">
                <a:avLst/>
              </a:prstGeom>
              <a:ln w="38100">
                <a:solidFill>
                  <a:schemeClr val="accent1"/>
                </a:solidFill>
              </a:ln>
            </p:spPr>
          </p:pic>
          <p:pic>
            <p:nvPicPr>
              <p:cNvPr id="86" name="图片 85" descr="11108424_845803"/>
              <p:cNvPicPr>
                <a:picLocks noChangeAspect="1"/>
              </p:cNvPicPr>
              <p:nvPr/>
            </p:nvPicPr>
            <p:blipFill>
              <a:blip r:embed="rId6" cstate="print"/>
              <a:stretch>
                <a:fillRect/>
              </a:stretch>
            </p:blipFill>
            <p:spPr>
              <a:xfrm>
                <a:off x="52" y="4665"/>
                <a:ext cx="4242" cy="3257"/>
              </a:xfrm>
              <a:prstGeom prst="rect">
                <a:avLst/>
              </a:prstGeom>
              <a:ln w="38100">
                <a:solidFill>
                  <a:srgbClr val="4E9FD6"/>
                </a:solidFill>
              </a:ln>
            </p:spPr>
          </p:pic>
        </p:grpSp>
        <p:pic>
          <p:nvPicPr>
            <p:cNvPr id="82" name="图片 81" descr="北京坐席 副本"/>
            <p:cNvPicPr>
              <a:picLocks noChangeAspect="1"/>
            </p:cNvPicPr>
            <p:nvPr/>
          </p:nvPicPr>
          <p:blipFill>
            <a:blip r:embed="rId7" cstate="print"/>
            <a:stretch>
              <a:fillRect/>
            </a:stretch>
          </p:blipFill>
          <p:spPr>
            <a:xfrm>
              <a:off x="4882" y="4770"/>
              <a:ext cx="4122" cy="3218"/>
            </a:xfrm>
            <a:prstGeom prst="rect">
              <a:avLst/>
            </a:prstGeom>
            <a:ln w="38100">
              <a:solidFill>
                <a:srgbClr val="4E9FD6"/>
              </a:solidFill>
            </a:ln>
          </p:spPr>
        </p:pic>
      </p:grpSp>
      <p:sp>
        <p:nvSpPr>
          <p:cNvPr id="23" name="标题 4"/>
          <p:cNvSpPr txBox="1"/>
          <p:nvPr/>
        </p:nvSpPr>
        <p:spPr>
          <a:xfrm>
            <a:off x="226554" y="363133"/>
            <a:ext cx="2016224" cy="4015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和君</a:t>
            </a:r>
            <a:endParaRPr lang="en-US" altLang="zh-CN" sz="2400" b="1" dirty="0">
              <a:solidFill>
                <a:schemeClr val="bg1"/>
              </a:solidFill>
              <a:latin typeface="微软雅黑" panose="020B0503020204020204" pitchFamily="34" charset="-122"/>
              <a:ea typeface="微软雅黑" panose="020B0503020204020204" pitchFamily="34" charset="-122"/>
            </a:endParaRPr>
          </a:p>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纵达</a:t>
            </a:r>
            <a:endParaRPr lang="en-US" altLang="zh-CN" sz="1200" dirty="0">
              <a:solidFill>
                <a:schemeClr val="bg1"/>
              </a:solidFill>
              <a:latin typeface="微软雅黑" panose="020B0503020204020204" pitchFamily="34" charset="-122"/>
              <a:ea typeface="微软雅黑" panose="020B0503020204020204" pitchFamily="34" charset="-122"/>
            </a:endParaRPr>
          </a:p>
        </p:txBody>
      </p:sp>
      <p:sp>
        <p:nvSpPr>
          <p:cNvPr id="24" name="文本框 191"/>
          <p:cNvSpPr txBox="1"/>
          <p:nvPr/>
        </p:nvSpPr>
        <p:spPr bwMode="auto">
          <a:xfrm>
            <a:off x="3530484" y="692696"/>
            <a:ext cx="1700626" cy="526811"/>
          </a:xfrm>
          <a:prstGeom prst="rect">
            <a:avLst/>
          </a:prstGeom>
          <a:noFill/>
        </p:spPr>
        <p:txBody>
          <a:bodyPr wrap="square">
            <a:spAutoFit/>
          </a:bodyPr>
          <a:lstStyle/>
          <a:p>
            <a:pPr lvl="0" indent="0">
              <a:lnSpc>
                <a:spcPct val="150000"/>
              </a:lnSpc>
            </a:pPr>
            <a:r>
              <a:rPr lang="zh-CN"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办公面积：</a:t>
            </a:r>
            <a:r>
              <a:rPr lang="en-US" altLang="zh-CN"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4000</a:t>
            </a:r>
            <a:r>
              <a:rPr lang="zh-CN"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a:t>
            </a:r>
            <a:endParaRPr lang="en-US" altLang="zh-CN"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endParaRPr>
          </a:p>
          <a:p>
            <a:pPr>
              <a:lnSpc>
                <a:spcPct val="150000"/>
              </a:lnSpc>
            </a:pPr>
            <a:r>
              <a:rPr lang="zh-CN"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可容纳坐席：</a:t>
            </a:r>
            <a:r>
              <a:rPr lang="en-US" altLang="zh-CN"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450</a:t>
            </a:r>
            <a:r>
              <a:rPr lang="zh-CN"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席</a:t>
            </a:r>
            <a:endParaRPr lang="zh-CN"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endParaRPr>
          </a:p>
        </p:txBody>
      </p:sp>
      <p:sp>
        <p:nvSpPr>
          <p:cNvPr id="39" name="TextBox 8"/>
          <p:cNvSpPr txBox="1"/>
          <p:nvPr/>
        </p:nvSpPr>
        <p:spPr>
          <a:xfrm>
            <a:off x="5159102"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集团简介</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40" name="直接连接符 39"/>
          <p:cNvCxnSpPr/>
          <p:nvPr/>
        </p:nvCxnSpPr>
        <p:spPr>
          <a:xfrm>
            <a:off x="6599262"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1" name="TextBox 10"/>
          <p:cNvSpPr txBox="1"/>
          <p:nvPr/>
        </p:nvSpPr>
        <p:spPr>
          <a:xfrm>
            <a:off x="6815286"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产品服务</a:t>
            </a:r>
            <a:endParaRPr lang="en-US" alt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42" name="直接连接符 41"/>
          <p:cNvCxnSpPr/>
          <p:nvPr/>
        </p:nvCxnSpPr>
        <p:spPr>
          <a:xfrm>
            <a:off x="8255446"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3" name="TextBox 12"/>
          <p:cNvSpPr txBox="1"/>
          <p:nvPr/>
        </p:nvSpPr>
        <p:spPr>
          <a:xfrm>
            <a:off x="8490598"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运营体系</a:t>
            </a:r>
            <a:endParaRPr lang="en-US" sz="2000" b="1" dirty="0">
              <a:solidFill>
                <a:schemeClr val="bg1">
                  <a:lumMod val="75000"/>
                </a:schemeClr>
              </a:solidFill>
              <a:latin typeface="微软雅黑" panose="020B0503020204020204" pitchFamily="34" charset="-122"/>
              <a:ea typeface="微软雅黑" panose="020B0503020204020204" pitchFamily="34" charset="-122"/>
            </a:endParaRPr>
          </a:p>
        </p:txBody>
      </p:sp>
      <p:cxnSp>
        <p:nvCxnSpPr>
          <p:cNvPr id="44" name="直接连接符 43"/>
          <p:cNvCxnSpPr/>
          <p:nvPr/>
        </p:nvCxnSpPr>
        <p:spPr>
          <a:xfrm>
            <a:off x="9911630"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5" name="TextBox 15"/>
          <p:cNvSpPr txBox="1"/>
          <p:nvPr/>
        </p:nvSpPr>
        <p:spPr>
          <a:xfrm>
            <a:off x="10146782" y="116632"/>
            <a:ext cx="1637056" cy="400110"/>
          </a:xfrm>
          <a:prstGeom prst="rect">
            <a:avLst/>
          </a:prstGeom>
          <a:noFill/>
        </p:spPr>
        <p:txBody>
          <a:bodyPr wrap="square" rtlCol="0">
            <a:spAutoFit/>
          </a:bodyPr>
          <a:lstStyle/>
          <a:p>
            <a:r>
              <a:rPr lang="zh-CN" altLang="en-US" sz="2000" b="1" dirty="0" smtClean="0">
                <a:solidFill>
                  <a:srgbClr val="F77E31"/>
                </a:solidFill>
                <a:latin typeface="微软雅黑" panose="020B0503020204020204" pitchFamily="34" charset="-122"/>
                <a:ea typeface="微软雅黑" panose="020B0503020204020204" pitchFamily="34" charset="-122"/>
              </a:rPr>
              <a:t>运营基地</a:t>
            </a:r>
            <a:endParaRPr lang="en-US" sz="2000" b="1" dirty="0">
              <a:solidFill>
                <a:srgbClr val="F77E3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2000"/>
    </mc:Choice>
    <mc:Fallback>
      <p:transition advTm="2000"/>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0" y="-1"/>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550590" y="-603448"/>
            <a:ext cx="1368153" cy="183418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17"/>
          <p:cNvSpPr txBox="1"/>
          <p:nvPr/>
        </p:nvSpPr>
        <p:spPr>
          <a:xfrm>
            <a:off x="1974840" y="748684"/>
            <a:ext cx="1637056" cy="400110"/>
          </a:xfrm>
          <a:prstGeom prst="rect">
            <a:avLst/>
          </a:prstGeom>
          <a:noFill/>
        </p:spPr>
        <p:txBody>
          <a:bodyPr wrap="square" rtlCol="0">
            <a:spAutoFit/>
          </a:bodyPr>
          <a:lstStyle/>
          <a:p>
            <a:r>
              <a:rPr lang="zh-CN" altLang="en-US" sz="2000" b="1" dirty="0">
                <a:solidFill>
                  <a:schemeClr val="accent2"/>
                </a:solidFill>
                <a:latin typeface="微软雅黑" panose="020B0503020204020204" pitchFamily="34" charset="-122"/>
                <a:ea typeface="微软雅黑" panose="020B0503020204020204" pitchFamily="34" charset="-122"/>
              </a:rPr>
              <a:t>合肥基地</a:t>
            </a:r>
            <a:endParaRPr lang="en-US" sz="2000" b="1" dirty="0">
              <a:solidFill>
                <a:schemeClr val="accent2"/>
              </a:solidFill>
              <a:latin typeface="微软雅黑" panose="020B0503020204020204" pitchFamily="34" charset="-122"/>
              <a:ea typeface="微软雅黑" panose="020B0503020204020204" pitchFamily="34" charset="-122"/>
            </a:endParaRPr>
          </a:p>
        </p:txBody>
      </p:sp>
      <p:pic>
        <p:nvPicPr>
          <p:cNvPr id="37" name="图片 47" descr="合肥基地"/>
          <p:cNvPicPr>
            <a:picLocks noChangeAspect="1"/>
          </p:cNvPicPr>
          <p:nvPr/>
        </p:nvPicPr>
        <p:blipFill rotWithShape="1">
          <a:blip r:embed="rId1" cstate="print"/>
          <a:srcRect l="25065"/>
          <a:stretch>
            <a:fillRect/>
          </a:stretch>
        </p:blipFill>
        <p:spPr>
          <a:xfrm>
            <a:off x="478582" y="1877637"/>
            <a:ext cx="3431978" cy="4305583"/>
          </a:xfrm>
          <a:prstGeom prst="rect">
            <a:avLst/>
          </a:prstGeom>
          <a:ln w="57150">
            <a:solidFill>
              <a:srgbClr val="00B0F0"/>
            </a:solidFill>
          </a:ln>
        </p:spPr>
      </p:pic>
      <p:grpSp>
        <p:nvGrpSpPr>
          <p:cNvPr id="2" name="组合 1"/>
          <p:cNvGrpSpPr/>
          <p:nvPr/>
        </p:nvGrpSpPr>
        <p:grpSpPr>
          <a:xfrm>
            <a:off x="4150990" y="1850951"/>
            <a:ext cx="7417911" cy="4314353"/>
            <a:chOff x="3654124" y="1823662"/>
            <a:chExt cx="8562849" cy="4218348"/>
          </a:xfrm>
        </p:grpSpPr>
        <p:pic>
          <p:nvPicPr>
            <p:cNvPr id="38" name="图片 37" descr="微信图片_20170413111542"/>
            <p:cNvPicPr>
              <a:picLocks noChangeAspect="1"/>
            </p:cNvPicPr>
            <p:nvPr/>
          </p:nvPicPr>
          <p:blipFill>
            <a:blip r:embed="rId2" cstate="print"/>
            <a:stretch>
              <a:fillRect/>
            </a:stretch>
          </p:blipFill>
          <p:spPr>
            <a:xfrm>
              <a:off x="3662161" y="1849754"/>
              <a:ext cx="3043949" cy="2032403"/>
            </a:xfrm>
            <a:prstGeom prst="rect">
              <a:avLst/>
            </a:prstGeom>
            <a:ln w="57150">
              <a:solidFill>
                <a:srgbClr val="FFC000"/>
              </a:solidFill>
            </a:ln>
          </p:spPr>
        </p:pic>
        <p:pic>
          <p:nvPicPr>
            <p:cNvPr id="39" name="图片 38" descr="微信图片_20170413111549"/>
            <p:cNvPicPr>
              <a:picLocks noChangeAspect="1"/>
            </p:cNvPicPr>
            <p:nvPr/>
          </p:nvPicPr>
          <p:blipFill>
            <a:blip r:embed="rId3" cstate="print"/>
            <a:stretch>
              <a:fillRect/>
            </a:stretch>
          </p:blipFill>
          <p:spPr>
            <a:xfrm>
              <a:off x="3654124" y="4006199"/>
              <a:ext cx="3051986" cy="2032403"/>
            </a:xfrm>
            <a:prstGeom prst="rect">
              <a:avLst/>
            </a:prstGeom>
            <a:ln w="57150">
              <a:solidFill>
                <a:srgbClr val="4E9FD6"/>
              </a:solidFill>
            </a:ln>
          </p:spPr>
        </p:pic>
        <p:pic>
          <p:nvPicPr>
            <p:cNvPr id="40" name="图片 39" descr="716088060203843817"/>
            <p:cNvPicPr>
              <a:picLocks noChangeAspect="1"/>
            </p:cNvPicPr>
            <p:nvPr/>
          </p:nvPicPr>
          <p:blipFill>
            <a:blip r:embed="rId4" cstate="print"/>
            <a:stretch>
              <a:fillRect/>
            </a:stretch>
          </p:blipFill>
          <p:spPr>
            <a:xfrm>
              <a:off x="6799215" y="1823662"/>
              <a:ext cx="2771400" cy="2102918"/>
            </a:xfrm>
            <a:prstGeom prst="rect">
              <a:avLst/>
            </a:prstGeom>
            <a:ln w="38100">
              <a:solidFill>
                <a:schemeClr val="accent1"/>
              </a:solidFill>
            </a:ln>
          </p:spPr>
        </p:pic>
        <p:pic>
          <p:nvPicPr>
            <p:cNvPr id="41" name="图片 62" descr="合肥食堂"/>
            <p:cNvPicPr>
              <a:picLocks noChangeAspect="1"/>
            </p:cNvPicPr>
            <p:nvPr/>
          </p:nvPicPr>
          <p:blipFill>
            <a:blip r:embed="rId5" cstate="print"/>
            <a:stretch>
              <a:fillRect/>
            </a:stretch>
          </p:blipFill>
          <p:spPr>
            <a:xfrm>
              <a:off x="9641536" y="4002791"/>
              <a:ext cx="2575437" cy="2035811"/>
            </a:xfrm>
            <a:prstGeom prst="rect">
              <a:avLst/>
            </a:prstGeom>
            <a:ln w="38100">
              <a:solidFill>
                <a:srgbClr val="4E9FD6"/>
              </a:solidFill>
            </a:ln>
          </p:spPr>
        </p:pic>
        <p:pic>
          <p:nvPicPr>
            <p:cNvPr id="43" name="图片 16" descr="63e000811c3dd4a0f3a"/>
            <p:cNvPicPr>
              <a:picLocks noChangeAspect="1"/>
            </p:cNvPicPr>
            <p:nvPr/>
          </p:nvPicPr>
          <p:blipFill>
            <a:blip r:embed="rId6" cstate="print"/>
            <a:stretch>
              <a:fillRect/>
            </a:stretch>
          </p:blipFill>
          <p:spPr>
            <a:xfrm>
              <a:off x="6815286" y="4006199"/>
              <a:ext cx="2755329" cy="2035811"/>
            </a:xfrm>
            <a:prstGeom prst="rect">
              <a:avLst/>
            </a:prstGeom>
            <a:ln w="38100">
              <a:solidFill>
                <a:srgbClr val="4E9FD6"/>
              </a:solidFill>
            </a:ln>
          </p:spPr>
        </p:pic>
        <p:pic>
          <p:nvPicPr>
            <p:cNvPr id="45" name="图片 44" descr="微信图片_20170512140404"/>
            <p:cNvPicPr>
              <a:picLocks noChangeAspect="1"/>
            </p:cNvPicPr>
            <p:nvPr/>
          </p:nvPicPr>
          <p:blipFill rotWithShape="1">
            <a:blip r:embed="rId7" cstate="print"/>
            <a:srcRect r="2680"/>
            <a:stretch>
              <a:fillRect/>
            </a:stretch>
          </p:blipFill>
          <p:spPr>
            <a:xfrm>
              <a:off x="9641536" y="1827791"/>
              <a:ext cx="2575437" cy="2102918"/>
            </a:xfrm>
            <a:prstGeom prst="rect">
              <a:avLst/>
            </a:prstGeom>
            <a:ln w="38100">
              <a:solidFill>
                <a:srgbClr val="FFC000"/>
              </a:solidFill>
            </a:ln>
          </p:spPr>
        </p:pic>
      </p:grpSp>
      <p:sp>
        <p:nvSpPr>
          <p:cNvPr id="20" name="标题 4"/>
          <p:cNvSpPr txBox="1"/>
          <p:nvPr/>
        </p:nvSpPr>
        <p:spPr>
          <a:xfrm>
            <a:off x="226554" y="363133"/>
            <a:ext cx="2016224" cy="4015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和君</a:t>
            </a:r>
            <a:endParaRPr lang="en-US" altLang="zh-CN" sz="2400" b="1" dirty="0">
              <a:solidFill>
                <a:schemeClr val="bg1"/>
              </a:solidFill>
              <a:latin typeface="微软雅黑" panose="020B0503020204020204" pitchFamily="34" charset="-122"/>
              <a:ea typeface="微软雅黑" panose="020B0503020204020204" pitchFamily="34" charset="-122"/>
            </a:endParaRPr>
          </a:p>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纵达</a:t>
            </a:r>
            <a:endParaRPr lang="en-US" altLang="zh-CN" sz="1200" dirty="0">
              <a:solidFill>
                <a:schemeClr val="bg1"/>
              </a:solidFill>
              <a:latin typeface="微软雅黑" panose="020B0503020204020204" pitchFamily="34" charset="-122"/>
              <a:ea typeface="微软雅黑" panose="020B0503020204020204" pitchFamily="34" charset="-122"/>
            </a:endParaRPr>
          </a:p>
        </p:txBody>
      </p:sp>
      <p:sp>
        <p:nvSpPr>
          <p:cNvPr id="21" name="文本框 191"/>
          <p:cNvSpPr txBox="1"/>
          <p:nvPr/>
        </p:nvSpPr>
        <p:spPr bwMode="auto">
          <a:xfrm>
            <a:off x="3530484" y="692696"/>
            <a:ext cx="1700626" cy="553998"/>
          </a:xfrm>
          <a:prstGeom prst="rect">
            <a:avLst/>
          </a:prstGeom>
          <a:noFill/>
        </p:spPr>
        <p:txBody>
          <a:bodyPr wrap="square">
            <a:spAutoFit/>
          </a:bodyPr>
          <a:lstStyle/>
          <a:p>
            <a:pPr lvl="0" indent="0">
              <a:lnSpc>
                <a:spcPct val="150000"/>
              </a:lnSpc>
            </a:pPr>
            <a:r>
              <a:rPr lang="zh-CN"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办公面积：</a:t>
            </a:r>
            <a:r>
              <a:rPr lang="en-US" altLang="zh-CN"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25000</a:t>
            </a:r>
            <a:r>
              <a:rPr lang="zh-CN"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a:t>
            </a:r>
            <a:endParaRPr lang="en-US" altLang="zh-CN"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endParaRPr>
          </a:p>
          <a:p>
            <a:pPr>
              <a:lnSpc>
                <a:spcPct val="150000"/>
              </a:lnSpc>
            </a:pPr>
            <a:r>
              <a:rPr lang="zh-CN"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可容纳坐席：</a:t>
            </a:r>
            <a:r>
              <a:rPr lang="en-US"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40</a:t>
            </a:r>
            <a:r>
              <a:rPr lang="en-US" altLang="zh-CN"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00</a:t>
            </a:r>
            <a:r>
              <a:rPr lang="zh-CN"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席</a:t>
            </a:r>
            <a:endParaRPr lang="zh-CN"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endParaRPr>
          </a:p>
        </p:txBody>
      </p:sp>
      <p:sp>
        <p:nvSpPr>
          <p:cNvPr id="29" name="TextBox 8"/>
          <p:cNvSpPr txBox="1"/>
          <p:nvPr/>
        </p:nvSpPr>
        <p:spPr>
          <a:xfrm>
            <a:off x="5159102"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集团简介</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42" name="直接连接符 41"/>
          <p:cNvCxnSpPr/>
          <p:nvPr/>
        </p:nvCxnSpPr>
        <p:spPr>
          <a:xfrm>
            <a:off x="6599262"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4" name="TextBox 10"/>
          <p:cNvSpPr txBox="1"/>
          <p:nvPr/>
        </p:nvSpPr>
        <p:spPr>
          <a:xfrm>
            <a:off x="6815286"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产品服务</a:t>
            </a:r>
            <a:endParaRPr lang="en-US" alt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46" name="直接连接符 45"/>
          <p:cNvCxnSpPr/>
          <p:nvPr/>
        </p:nvCxnSpPr>
        <p:spPr>
          <a:xfrm>
            <a:off x="8255446"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7" name="TextBox 12"/>
          <p:cNvSpPr txBox="1"/>
          <p:nvPr/>
        </p:nvSpPr>
        <p:spPr>
          <a:xfrm>
            <a:off x="8490598"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运营体系</a:t>
            </a:r>
            <a:endParaRPr lang="en-US" sz="2000" b="1" dirty="0">
              <a:solidFill>
                <a:schemeClr val="bg1">
                  <a:lumMod val="75000"/>
                </a:schemeClr>
              </a:solidFill>
              <a:latin typeface="微软雅黑" panose="020B0503020204020204" pitchFamily="34" charset="-122"/>
              <a:ea typeface="微软雅黑" panose="020B0503020204020204" pitchFamily="34" charset="-122"/>
            </a:endParaRPr>
          </a:p>
        </p:txBody>
      </p:sp>
      <p:cxnSp>
        <p:nvCxnSpPr>
          <p:cNvPr id="48" name="直接连接符 47"/>
          <p:cNvCxnSpPr/>
          <p:nvPr/>
        </p:nvCxnSpPr>
        <p:spPr>
          <a:xfrm>
            <a:off x="9911630"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9" name="TextBox 15"/>
          <p:cNvSpPr txBox="1"/>
          <p:nvPr/>
        </p:nvSpPr>
        <p:spPr>
          <a:xfrm>
            <a:off x="10146782" y="116632"/>
            <a:ext cx="1637056" cy="400110"/>
          </a:xfrm>
          <a:prstGeom prst="rect">
            <a:avLst/>
          </a:prstGeom>
          <a:noFill/>
        </p:spPr>
        <p:txBody>
          <a:bodyPr wrap="square" rtlCol="0">
            <a:spAutoFit/>
          </a:bodyPr>
          <a:lstStyle/>
          <a:p>
            <a:r>
              <a:rPr lang="zh-CN" altLang="en-US" sz="2000" b="1" dirty="0" smtClean="0">
                <a:solidFill>
                  <a:srgbClr val="F77E31"/>
                </a:solidFill>
                <a:latin typeface="微软雅黑" panose="020B0503020204020204" pitchFamily="34" charset="-122"/>
                <a:ea typeface="微软雅黑" panose="020B0503020204020204" pitchFamily="34" charset="-122"/>
              </a:rPr>
              <a:t>运营基地</a:t>
            </a:r>
            <a:endParaRPr lang="en-US" sz="2000" b="1" dirty="0">
              <a:solidFill>
                <a:srgbClr val="F77E3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2000"/>
    </mc:Choice>
    <mc:Fallback>
      <p:transition advTm="2000"/>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descr="微信图片_20171113092716"/>
          <p:cNvPicPr>
            <a:picLocks noChangeAspect="1"/>
          </p:cNvPicPr>
          <p:nvPr/>
        </p:nvPicPr>
        <p:blipFill>
          <a:blip r:embed="rId1" cstate="print"/>
          <a:stretch>
            <a:fillRect/>
          </a:stretch>
        </p:blipFill>
        <p:spPr>
          <a:xfrm>
            <a:off x="406574" y="2135945"/>
            <a:ext cx="3513929" cy="4101366"/>
          </a:xfrm>
          <a:prstGeom prst="rect">
            <a:avLst/>
          </a:prstGeom>
          <a:ln w="57150">
            <a:solidFill>
              <a:srgbClr val="00B0F0"/>
            </a:solidFill>
          </a:ln>
        </p:spPr>
      </p:pic>
      <p:grpSp>
        <p:nvGrpSpPr>
          <p:cNvPr id="2" name="组合 6"/>
          <p:cNvGrpSpPr/>
          <p:nvPr/>
        </p:nvGrpSpPr>
        <p:grpSpPr>
          <a:xfrm>
            <a:off x="4078982" y="2067668"/>
            <a:ext cx="7679383" cy="4169643"/>
            <a:chOff x="4511030" y="2067669"/>
            <a:chExt cx="7679383" cy="3683040"/>
          </a:xfrm>
        </p:grpSpPr>
        <p:grpSp>
          <p:nvGrpSpPr>
            <p:cNvPr id="7" name="组合 1"/>
            <p:cNvGrpSpPr/>
            <p:nvPr/>
          </p:nvGrpSpPr>
          <p:grpSpPr>
            <a:xfrm>
              <a:off x="4511030" y="2096772"/>
              <a:ext cx="7657599" cy="3653937"/>
              <a:chOff x="678" y="1400"/>
              <a:chExt cx="12853" cy="6133"/>
            </a:xfrm>
          </p:grpSpPr>
          <p:pic>
            <p:nvPicPr>
              <p:cNvPr id="3" name="图片 2" descr="微信图片_20170719153519"/>
              <p:cNvPicPr>
                <a:picLocks noChangeAspect="1"/>
              </p:cNvPicPr>
              <p:nvPr/>
            </p:nvPicPr>
            <p:blipFill>
              <a:blip r:embed="rId2" cstate="print"/>
              <a:stretch>
                <a:fillRect/>
              </a:stretch>
            </p:blipFill>
            <p:spPr>
              <a:xfrm>
                <a:off x="696" y="1400"/>
                <a:ext cx="4168" cy="2990"/>
              </a:xfrm>
              <a:prstGeom prst="rect">
                <a:avLst/>
              </a:prstGeom>
              <a:ln w="38100">
                <a:solidFill>
                  <a:schemeClr val="accent1"/>
                </a:solidFill>
              </a:ln>
            </p:spPr>
          </p:pic>
          <p:pic>
            <p:nvPicPr>
              <p:cNvPr id="4" name="图片 3" descr="微信图片_20170719153523"/>
              <p:cNvPicPr>
                <a:picLocks noChangeAspect="1"/>
              </p:cNvPicPr>
              <p:nvPr/>
            </p:nvPicPr>
            <p:blipFill>
              <a:blip r:embed="rId3" cstate="print"/>
              <a:stretch>
                <a:fillRect/>
              </a:stretch>
            </p:blipFill>
            <p:spPr>
              <a:xfrm>
                <a:off x="5092" y="1401"/>
                <a:ext cx="4068" cy="2952"/>
              </a:xfrm>
              <a:prstGeom prst="rect">
                <a:avLst/>
              </a:prstGeom>
              <a:ln w="38100">
                <a:solidFill>
                  <a:srgbClr val="FFC000"/>
                </a:solidFill>
              </a:ln>
            </p:spPr>
          </p:pic>
          <p:pic>
            <p:nvPicPr>
              <p:cNvPr id="5" name="图片 4" descr="微信图片_20170719153417"/>
              <p:cNvPicPr>
                <a:picLocks noChangeAspect="1"/>
              </p:cNvPicPr>
              <p:nvPr/>
            </p:nvPicPr>
            <p:blipFill>
              <a:blip r:embed="rId4" cstate="print"/>
              <a:stretch>
                <a:fillRect/>
              </a:stretch>
            </p:blipFill>
            <p:spPr>
              <a:xfrm>
                <a:off x="5076" y="4630"/>
                <a:ext cx="4069" cy="2903"/>
              </a:xfrm>
              <a:prstGeom prst="rect">
                <a:avLst/>
              </a:prstGeom>
              <a:ln w="38100">
                <a:solidFill>
                  <a:schemeClr val="accent1"/>
                </a:solidFill>
              </a:ln>
            </p:spPr>
          </p:pic>
          <p:pic>
            <p:nvPicPr>
              <p:cNvPr id="6" name="图片 5" descr="微信图片_20170719153505"/>
              <p:cNvPicPr>
                <a:picLocks noChangeAspect="1"/>
              </p:cNvPicPr>
              <p:nvPr/>
            </p:nvPicPr>
            <p:blipFill>
              <a:blip r:embed="rId5" cstate="print"/>
              <a:stretch>
                <a:fillRect/>
              </a:stretch>
            </p:blipFill>
            <p:spPr>
              <a:xfrm>
                <a:off x="678" y="4646"/>
                <a:ext cx="4132" cy="2887"/>
              </a:xfrm>
              <a:prstGeom prst="rect">
                <a:avLst/>
              </a:prstGeom>
              <a:ln w="38100">
                <a:solidFill>
                  <a:srgbClr val="FFC000"/>
                </a:solidFill>
              </a:ln>
            </p:spPr>
          </p:pic>
          <p:pic>
            <p:nvPicPr>
              <p:cNvPr id="8" name="图片 7" descr="微信图片_20170719144243"/>
              <p:cNvPicPr>
                <a:picLocks noChangeAspect="1"/>
              </p:cNvPicPr>
              <p:nvPr/>
            </p:nvPicPr>
            <p:blipFill>
              <a:blip r:embed="rId6" cstate="print"/>
              <a:stretch>
                <a:fillRect/>
              </a:stretch>
            </p:blipFill>
            <p:spPr>
              <a:xfrm>
                <a:off x="9346" y="4599"/>
                <a:ext cx="4185" cy="2934"/>
              </a:xfrm>
              <a:prstGeom prst="rect">
                <a:avLst/>
              </a:prstGeom>
              <a:ln w="38100">
                <a:solidFill>
                  <a:srgbClr val="FFC000"/>
                </a:solidFill>
              </a:ln>
            </p:spPr>
          </p:pic>
        </p:grpSp>
        <p:pic>
          <p:nvPicPr>
            <p:cNvPr id="10" name="图片 9" descr="微信图片_20170719144239"/>
            <p:cNvPicPr>
              <a:picLocks noChangeAspect="1"/>
            </p:cNvPicPr>
            <p:nvPr/>
          </p:nvPicPr>
          <p:blipFill>
            <a:blip r:embed="rId7" cstate="print"/>
            <a:stretch>
              <a:fillRect/>
            </a:stretch>
          </p:blipFill>
          <p:spPr>
            <a:xfrm>
              <a:off x="9659307" y="2067669"/>
              <a:ext cx="2531106" cy="1788450"/>
            </a:xfrm>
            <a:prstGeom prst="rect">
              <a:avLst/>
            </a:prstGeom>
            <a:ln w="38100">
              <a:solidFill>
                <a:srgbClr val="FFC000"/>
              </a:solidFill>
            </a:ln>
          </p:spPr>
        </p:pic>
      </p:grpSp>
      <p:sp>
        <p:nvSpPr>
          <p:cNvPr id="11" name="矩形 10"/>
          <p:cNvSpPr/>
          <p:nvPr/>
        </p:nvSpPr>
        <p:spPr>
          <a:xfrm>
            <a:off x="0" y="-1"/>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圆角矩形 4"/>
          <p:cNvSpPr/>
          <p:nvPr/>
        </p:nvSpPr>
        <p:spPr>
          <a:xfrm>
            <a:off x="550590" y="-603448"/>
            <a:ext cx="1368153" cy="183418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TextBox 17"/>
          <p:cNvSpPr txBox="1"/>
          <p:nvPr/>
        </p:nvSpPr>
        <p:spPr>
          <a:xfrm>
            <a:off x="1937870" y="724634"/>
            <a:ext cx="1637056" cy="400110"/>
          </a:xfrm>
          <a:prstGeom prst="rect">
            <a:avLst/>
          </a:prstGeom>
          <a:noFill/>
        </p:spPr>
        <p:txBody>
          <a:bodyPr wrap="square" rtlCol="0">
            <a:spAutoFit/>
          </a:bodyPr>
          <a:lstStyle/>
          <a:p>
            <a:r>
              <a:rPr lang="zh-CN" altLang="en-US" sz="2000" b="1" dirty="0">
                <a:solidFill>
                  <a:schemeClr val="accent2"/>
                </a:solidFill>
                <a:latin typeface="微软雅黑" panose="020B0503020204020204" pitchFamily="34" charset="-122"/>
                <a:ea typeface="微软雅黑" panose="020B0503020204020204" pitchFamily="34" charset="-122"/>
              </a:rPr>
              <a:t>宿州基地</a:t>
            </a:r>
            <a:endParaRPr lang="en-US" sz="2000" b="1" dirty="0">
              <a:solidFill>
                <a:schemeClr val="accent2"/>
              </a:solidFill>
              <a:latin typeface="微软雅黑" panose="020B0503020204020204" pitchFamily="34" charset="-122"/>
              <a:ea typeface="微软雅黑" panose="020B0503020204020204" pitchFamily="34" charset="-122"/>
            </a:endParaRPr>
          </a:p>
        </p:txBody>
      </p:sp>
      <p:sp>
        <p:nvSpPr>
          <p:cNvPr id="22" name="标题 4"/>
          <p:cNvSpPr txBox="1"/>
          <p:nvPr/>
        </p:nvSpPr>
        <p:spPr>
          <a:xfrm>
            <a:off x="226554" y="363133"/>
            <a:ext cx="2016224" cy="4015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和君</a:t>
            </a:r>
            <a:endParaRPr lang="en-US" altLang="zh-CN" sz="2400" b="1" dirty="0">
              <a:solidFill>
                <a:schemeClr val="bg1"/>
              </a:solidFill>
              <a:latin typeface="微软雅黑" panose="020B0503020204020204" pitchFamily="34" charset="-122"/>
              <a:ea typeface="微软雅黑" panose="020B0503020204020204" pitchFamily="34" charset="-122"/>
            </a:endParaRPr>
          </a:p>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纵达</a:t>
            </a:r>
            <a:endParaRPr lang="en-US" altLang="zh-CN" sz="1200" dirty="0">
              <a:solidFill>
                <a:schemeClr val="bg1"/>
              </a:solidFill>
              <a:latin typeface="微软雅黑" panose="020B0503020204020204" pitchFamily="34" charset="-122"/>
              <a:ea typeface="微软雅黑" panose="020B0503020204020204" pitchFamily="34" charset="-122"/>
            </a:endParaRPr>
          </a:p>
        </p:txBody>
      </p:sp>
      <p:sp>
        <p:nvSpPr>
          <p:cNvPr id="23" name="文本框 191"/>
          <p:cNvSpPr txBox="1"/>
          <p:nvPr/>
        </p:nvSpPr>
        <p:spPr bwMode="auto">
          <a:xfrm>
            <a:off x="3458476" y="692696"/>
            <a:ext cx="1700626" cy="553998"/>
          </a:xfrm>
          <a:prstGeom prst="rect">
            <a:avLst/>
          </a:prstGeom>
          <a:noFill/>
        </p:spPr>
        <p:txBody>
          <a:bodyPr wrap="square">
            <a:spAutoFit/>
          </a:bodyPr>
          <a:lstStyle/>
          <a:p>
            <a:pPr lvl="0" indent="0">
              <a:lnSpc>
                <a:spcPct val="150000"/>
              </a:lnSpc>
            </a:pPr>
            <a:r>
              <a:rPr lang="zh-CN"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办公面积：</a:t>
            </a:r>
            <a:r>
              <a:rPr lang="en-US" altLang="zh-CN"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24000</a:t>
            </a:r>
            <a:r>
              <a:rPr lang="zh-CN"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a:t>
            </a:r>
            <a:endParaRPr lang="en-US" altLang="zh-CN"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endParaRPr>
          </a:p>
          <a:p>
            <a:pPr>
              <a:lnSpc>
                <a:spcPct val="150000"/>
              </a:lnSpc>
            </a:pPr>
            <a:r>
              <a:rPr lang="zh-CN"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可容纳坐席：</a:t>
            </a:r>
            <a:r>
              <a:rPr lang="en-US"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3</a:t>
            </a:r>
            <a:r>
              <a:rPr lang="en-US" altLang="zh-CN"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900</a:t>
            </a:r>
            <a:r>
              <a:rPr lang="zh-CN"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席</a:t>
            </a:r>
            <a:endParaRPr lang="zh-CN"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endParaRPr>
          </a:p>
        </p:txBody>
      </p:sp>
      <p:sp>
        <p:nvSpPr>
          <p:cNvPr id="31" name="TextBox 8"/>
          <p:cNvSpPr txBox="1"/>
          <p:nvPr/>
        </p:nvSpPr>
        <p:spPr>
          <a:xfrm>
            <a:off x="5159102"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集团简介</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32" name="直接连接符 31"/>
          <p:cNvCxnSpPr/>
          <p:nvPr/>
        </p:nvCxnSpPr>
        <p:spPr>
          <a:xfrm>
            <a:off x="6599262"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3" name="TextBox 10"/>
          <p:cNvSpPr txBox="1"/>
          <p:nvPr/>
        </p:nvSpPr>
        <p:spPr>
          <a:xfrm>
            <a:off x="6815286"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产品服务</a:t>
            </a:r>
            <a:endParaRPr lang="en-US" alt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34" name="直接连接符 33"/>
          <p:cNvCxnSpPr/>
          <p:nvPr/>
        </p:nvCxnSpPr>
        <p:spPr>
          <a:xfrm>
            <a:off x="8255446"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5" name="TextBox 12"/>
          <p:cNvSpPr txBox="1"/>
          <p:nvPr/>
        </p:nvSpPr>
        <p:spPr>
          <a:xfrm>
            <a:off x="8490598"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运营体系</a:t>
            </a:r>
            <a:endParaRPr lang="en-US" sz="2000" b="1" dirty="0">
              <a:solidFill>
                <a:schemeClr val="bg1">
                  <a:lumMod val="75000"/>
                </a:schemeClr>
              </a:solidFill>
              <a:latin typeface="微软雅黑" panose="020B0503020204020204" pitchFamily="34" charset="-122"/>
              <a:ea typeface="微软雅黑" panose="020B0503020204020204" pitchFamily="34" charset="-122"/>
            </a:endParaRPr>
          </a:p>
        </p:txBody>
      </p:sp>
      <p:cxnSp>
        <p:nvCxnSpPr>
          <p:cNvPr id="36" name="直接连接符 35"/>
          <p:cNvCxnSpPr/>
          <p:nvPr/>
        </p:nvCxnSpPr>
        <p:spPr>
          <a:xfrm>
            <a:off x="9911630"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7" name="TextBox 15"/>
          <p:cNvSpPr txBox="1"/>
          <p:nvPr/>
        </p:nvSpPr>
        <p:spPr>
          <a:xfrm>
            <a:off x="10146782" y="116632"/>
            <a:ext cx="1637056" cy="400110"/>
          </a:xfrm>
          <a:prstGeom prst="rect">
            <a:avLst/>
          </a:prstGeom>
          <a:noFill/>
        </p:spPr>
        <p:txBody>
          <a:bodyPr wrap="square" rtlCol="0">
            <a:spAutoFit/>
          </a:bodyPr>
          <a:lstStyle/>
          <a:p>
            <a:r>
              <a:rPr lang="zh-CN" altLang="en-US" sz="2000" b="1" dirty="0" smtClean="0">
                <a:solidFill>
                  <a:srgbClr val="F77E31"/>
                </a:solidFill>
                <a:latin typeface="微软雅黑" panose="020B0503020204020204" pitchFamily="34" charset="-122"/>
                <a:ea typeface="微软雅黑" panose="020B0503020204020204" pitchFamily="34" charset="-122"/>
              </a:rPr>
              <a:t>运营基地</a:t>
            </a:r>
            <a:endParaRPr lang="en-US" sz="2000" b="1" dirty="0">
              <a:solidFill>
                <a:srgbClr val="F77E3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550590" y="1700808"/>
            <a:ext cx="11202268" cy="4869106"/>
            <a:chOff x="1228" y="1162"/>
            <a:chExt cx="11571" cy="6748"/>
          </a:xfrm>
        </p:grpSpPr>
        <p:grpSp>
          <p:nvGrpSpPr>
            <p:cNvPr id="3" name="组合 2"/>
            <p:cNvGrpSpPr/>
            <p:nvPr/>
          </p:nvGrpSpPr>
          <p:grpSpPr>
            <a:xfrm>
              <a:off x="1228" y="1179"/>
              <a:ext cx="7711" cy="6731"/>
              <a:chOff x="1101" y="1233"/>
              <a:chExt cx="7711" cy="6731"/>
            </a:xfrm>
          </p:grpSpPr>
          <p:pic>
            <p:nvPicPr>
              <p:cNvPr id="5" name="图片 33" descr="宁夏职场2"/>
              <p:cNvPicPr>
                <a:picLocks noChangeAspect="1"/>
              </p:cNvPicPr>
              <p:nvPr/>
            </p:nvPicPr>
            <p:blipFill>
              <a:blip r:embed="rId1" cstate="print"/>
              <a:stretch>
                <a:fillRect/>
              </a:stretch>
            </p:blipFill>
            <p:spPr>
              <a:xfrm>
                <a:off x="5073" y="5208"/>
                <a:ext cx="3739" cy="2756"/>
              </a:xfrm>
              <a:prstGeom prst="rect">
                <a:avLst/>
              </a:prstGeom>
              <a:ln w="38100">
                <a:solidFill>
                  <a:srgbClr val="FFC000"/>
                </a:solidFill>
              </a:ln>
            </p:spPr>
          </p:pic>
          <p:pic>
            <p:nvPicPr>
              <p:cNvPr id="6" name="图片 3" descr="C:\和君纵达\策划\新建文件夹\20170227_09532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1101" y="5238"/>
                <a:ext cx="3807" cy="2718"/>
              </a:xfrm>
              <a:prstGeom prst="rect">
                <a:avLst/>
              </a:prstGeom>
              <a:noFill/>
              <a:ln w="38100">
                <a:solidFill>
                  <a:srgbClr val="FFC000"/>
                </a:solidFill>
                <a:miter lim="800000"/>
                <a:headEnd/>
                <a:tailEnd/>
              </a:ln>
            </p:spPr>
          </p:pic>
          <p:pic>
            <p:nvPicPr>
              <p:cNvPr id="7" name="图片 6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5" y="1233"/>
                <a:ext cx="5707" cy="3805"/>
              </a:xfrm>
              <a:prstGeom prst="rect">
                <a:avLst/>
              </a:prstGeom>
              <a:ln w="38100">
                <a:solidFill>
                  <a:schemeClr val="accent1"/>
                </a:solidFill>
              </a:ln>
            </p:spPr>
          </p:pic>
        </p:grpSp>
        <p:pic>
          <p:nvPicPr>
            <p:cNvPr id="4" name="图片 3" descr="微信图片_20170518160139 副本"/>
            <p:cNvPicPr>
              <a:picLocks noChangeAspect="1"/>
            </p:cNvPicPr>
            <p:nvPr/>
          </p:nvPicPr>
          <p:blipFill>
            <a:blip r:embed="rId4" cstate="print"/>
            <a:stretch>
              <a:fillRect/>
            </a:stretch>
          </p:blipFill>
          <p:spPr>
            <a:xfrm>
              <a:off x="7123" y="1162"/>
              <a:ext cx="5676" cy="3820"/>
            </a:xfrm>
            <a:prstGeom prst="rect">
              <a:avLst/>
            </a:prstGeom>
            <a:ln w="38100">
              <a:solidFill>
                <a:schemeClr val="accent1"/>
              </a:solidFill>
            </a:ln>
          </p:spPr>
        </p:pic>
      </p:grpSp>
      <p:sp>
        <p:nvSpPr>
          <p:cNvPr id="9" name="矩形 8"/>
          <p:cNvSpPr/>
          <p:nvPr/>
        </p:nvSpPr>
        <p:spPr>
          <a:xfrm>
            <a:off x="0" y="-1"/>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圆角矩形 4"/>
          <p:cNvSpPr/>
          <p:nvPr/>
        </p:nvSpPr>
        <p:spPr>
          <a:xfrm>
            <a:off x="550590" y="-603448"/>
            <a:ext cx="1368153" cy="183418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TextBox 17"/>
          <p:cNvSpPr txBox="1"/>
          <p:nvPr/>
        </p:nvSpPr>
        <p:spPr>
          <a:xfrm>
            <a:off x="1937870" y="724634"/>
            <a:ext cx="1637056" cy="400110"/>
          </a:xfrm>
          <a:prstGeom prst="rect">
            <a:avLst/>
          </a:prstGeom>
          <a:noFill/>
        </p:spPr>
        <p:txBody>
          <a:bodyPr wrap="square" rtlCol="0">
            <a:spAutoFit/>
          </a:bodyPr>
          <a:lstStyle/>
          <a:p>
            <a:r>
              <a:rPr lang="zh-CN" altLang="en-US" sz="2000" b="1" dirty="0">
                <a:solidFill>
                  <a:schemeClr val="accent2"/>
                </a:solidFill>
                <a:latin typeface="微软雅黑" panose="020B0503020204020204" pitchFamily="34" charset="-122"/>
                <a:ea typeface="微软雅黑" panose="020B0503020204020204" pitchFamily="34" charset="-122"/>
              </a:rPr>
              <a:t>宁夏基地</a:t>
            </a:r>
            <a:endParaRPr lang="en-US" sz="2000" b="1" dirty="0">
              <a:solidFill>
                <a:schemeClr val="accent2"/>
              </a:solidFill>
              <a:latin typeface="微软雅黑" panose="020B0503020204020204" pitchFamily="34" charset="-122"/>
              <a:ea typeface="微软雅黑" panose="020B0503020204020204" pitchFamily="34" charset="-122"/>
            </a:endParaRPr>
          </a:p>
        </p:txBody>
      </p:sp>
      <p:sp>
        <p:nvSpPr>
          <p:cNvPr id="20" name="标题 4"/>
          <p:cNvSpPr txBox="1"/>
          <p:nvPr/>
        </p:nvSpPr>
        <p:spPr>
          <a:xfrm>
            <a:off x="226554" y="363133"/>
            <a:ext cx="2016224" cy="4015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和君</a:t>
            </a:r>
            <a:endParaRPr lang="en-US" altLang="zh-CN" sz="2400" b="1" dirty="0">
              <a:solidFill>
                <a:schemeClr val="bg1"/>
              </a:solidFill>
              <a:latin typeface="微软雅黑" panose="020B0503020204020204" pitchFamily="34" charset="-122"/>
              <a:ea typeface="微软雅黑" panose="020B0503020204020204" pitchFamily="34" charset="-122"/>
            </a:endParaRPr>
          </a:p>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纵达</a:t>
            </a:r>
            <a:endParaRPr lang="en-US" altLang="zh-CN" sz="1200" dirty="0">
              <a:solidFill>
                <a:schemeClr val="bg1"/>
              </a:solidFill>
              <a:latin typeface="微软雅黑" panose="020B0503020204020204" pitchFamily="34" charset="-122"/>
              <a:ea typeface="微软雅黑" panose="020B0503020204020204" pitchFamily="34" charset="-122"/>
            </a:endParaRPr>
          </a:p>
        </p:txBody>
      </p:sp>
      <p:sp>
        <p:nvSpPr>
          <p:cNvPr id="21" name="文本框 191"/>
          <p:cNvSpPr txBox="1"/>
          <p:nvPr/>
        </p:nvSpPr>
        <p:spPr bwMode="auto">
          <a:xfrm>
            <a:off x="3574926" y="692696"/>
            <a:ext cx="1700626" cy="553998"/>
          </a:xfrm>
          <a:prstGeom prst="rect">
            <a:avLst/>
          </a:prstGeom>
          <a:noFill/>
        </p:spPr>
        <p:txBody>
          <a:bodyPr wrap="square">
            <a:spAutoFit/>
          </a:bodyPr>
          <a:lstStyle/>
          <a:p>
            <a:pPr lvl="0" indent="0">
              <a:lnSpc>
                <a:spcPct val="150000"/>
              </a:lnSpc>
            </a:pPr>
            <a:r>
              <a:rPr lang="zh-CN"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办公面积：</a:t>
            </a:r>
            <a:r>
              <a:rPr lang="en-US" altLang="zh-CN"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10000</a:t>
            </a:r>
            <a:r>
              <a:rPr lang="zh-CN"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a:t>
            </a:r>
            <a:endParaRPr lang="en-US" altLang="zh-CN"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endParaRPr>
          </a:p>
          <a:p>
            <a:pPr>
              <a:lnSpc>
                <a:spcPct val="150000"/>
              </a:lnSpc>
            </a:pPr>
            <a:r>
              <a:rPr lang="zh-CN"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可容纳坐席：</a:t>
            </a:r>
            <a:r>
              <a:rPr lang="en-US"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15</a:t>
            </a:r>
            <a:r>
              <a:rPr lang="en-US" altLang="zh-CN"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00</a:t>
            </a:r>
            <a:r>
              <a:rPr lang="zh-CN"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席</a:t>
            </a:r>
            <a:endParaRPr lang="zh-CN"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endParaRPr>
          </a:p>
        </p:txBody>
      </p:sp>
      <p:pic>
        <p:nvPicPr>
          <p:cNvPr id="30" name="图片 2" descr="C:\和君纵达\策划\新建文件夹\20170227_095525.jpg"/>
          <p:cNvPicPr>
            <a:picLocks noChangeAspect="1" noChangeArrowheads="1"/>
          </p:cNvPicPr>
          <p:nvPr/>
        </p:nvPicPr>
        <p:blipFill>
          <a:blip r:embed="rId5" cstate="print">
            <a:extLst>
              <a:ext uri="{28A0092B-C50C-407E-A947-70E740481C1C}">
                <a14:useLocalDpi xmlns:a14="http://schemas.microsoft.com/office/drawing/2010/main" val="0"/>
              </a:ext>
            </a:extLst>
          </a:blip>
          <a:srcRect t="12894"/>
          <a:stretch>
            <a:fillRect/>
          </a:stretch>
        </p:blipFill>
        <p:spPr>
          <a:xfrm>
            <a:off x="8183438" y="4581129"/>
            <a:ext cx="3584465" cy="2016224"/>
          </a:xfrm>
          <a:prstGeom prst="rect">
            <a:avLst/>
          </a:prstGeom>
          <a:noFill/>
          <a:ln w="38100">
            <a:solidFill>
              <a:srgbClr val="FFC000"/>
            </a:solidFill>
          </a:ln>
        </p:spPr>
      </p:pic>
      <p:sp>
        <p:nvSpPr>
          <p:cNvPr id="29" name="TextBox 8"/>
          <p:cNvSpPr txBox="1"/>
          <p:nvPr/>
        </p:nvSpPr>
        <p:spPr>
          <a:xfrm>
            <a:off x="5159102"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集团简介</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31" name="直接连接符 30"/>
          <p:cNvCxnSpPr/>
          <p:nvPr/>
        </p:nvCxnSpPr>
        <p:spPr>
          <a:xfrm>
            <a:off x="6599262"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2" name="TextBox 10"/>
          <p:cNvSpPr txBox="1"/>
          <p:nvPr/>
        </p:nvSpPr>
        <p:spPr>
          <a:xfrm>
            <a:off x="6815286"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产品服务</a:t>
            </a:r>
            <a:endParaRPr lang="en-US" alt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33" name="直接连接符 32"/>
          <p:cNvCxnSpPr/>
          <p:nvPr/>
        </p:nvCxnSpPr>
        <p:spPr>
          <a:xfrm>
            <a:off x="8255446"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4" name="TextBox 12"/>
          <p:cNvSpPr txBox="1"/>
          <p:nvPr/>
        </p:nvSpPr>
        <p:spPr>
          <a:xfrm>
            <a:off x="8490598"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运营体系</a:t>
            </a:r>
            <a:endParaRPr lang="en-US" sz="2000" b="1" dirty="0">
              <a:solidFill>
                <a:schemeClr val="bg1">
                  <a:lumMod val="75000"/>
                </a:schemeClr>
              </a:solidFill>
              <a:latin typeface="微软雅黑" panose="020B0503020204020204" pitchFamily="34" charset="-122"/>
              <a:ea typeface="微软雅黑" panose="020B0503020204020204" pitchFamily="34" charset="-122"/>
            </a:endParaRPr>
          </a:p>
        </p:txBody>
      </p:sp>
      <p:cxnSp>
        <p:nvCxnSpPr>
          <p:cNvPr id="35" name="直接连接符 34"/>
          <p:cNvCxnSpPr/>
          <p:nvPr/>
        </p:nvCxnSpPr>
        <p:spPr>
          <a:xfrm>
            <a:off x="9911630"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6" name="TextBox 15"/>
          <p:cNvSpPr txBox="1"/>
          <p:nvPr/>
        </p:nvSpPr>
        <p:spPr>
          <a:xfrm>
            <a:off x="10146782" y="116632"/>
            <a:ext cx="1637056" cy="400110"/>
          </a:xfrm>
          <a:prstGeom prst="rect">
            <a:avLst/>
          </a:prstGeom>
          <a:noFill/>
        </p:spPr>
        <p:txBody>
          <a:bodyPr wrap="square" rtlCol="0">
            <a:spAutoFit/>
          </a:bodyPr>
          <a:lstStyle/>
          <a:p>
            <a:r>
              <a:rPr lang="zh-CN" altLang="en-US" sz="2000" b="1" dirty="0" smtClean="0">
                <a:solidFill>
                  <a:srgbClr val="F77E31"/>
                </a:solidFill>
                <a:latin typeface="微软雅黑" panose="020B0503020204020204" pitchFamily="34" charset="-122"/>
                <a:ea typeface="微软雅黑" panose="020B0503020204020204" pitchFamily="34" charset="-122"/>
              </a:rPr>
              <a:t>运营基地</a:t>
            </a:r>
            <a:endParaRPr lang="en-US" sz="2000" b="1" dirty="0">
              <a:solidFill>
                <a:srgbClr val="F77E3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圆角矩形 4"/>
          <p:cNvSpPr/>
          <p:nvPr/>
        </p:nvSpPr>
        <p:spPr>
          <a:xfrm>
            <a:off x="550590" y="-603448"/>
            <a:ext cx="1368153" cy="183418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TextBox 17"/>
          <p:cNvSpPr txBox="1"/>
          <p:nvPr/>
        </p:nvSpPr>
        <p:spPr>
          <a:xfrm>
            <a:off x="1937870" y="724634"/>
            <a:ext cx="1637056" cy="400110"/>
          </a:xfrm>
          <a:prstGeom prst="rect">
            <a:avLst/>
          </a:prstGeom>
          <a:noFill/>
        </p:spPr>
        <p:txBody>
          <a:bodyPr wrap="square" rtlCol="0">
            <a:spAutoFit/>
          </a:bodyPr>
          <a:lstStyle/>
          <a:p>
            <a:r>
              <a:rPr lang="zh-CN" altLang="en-US" sz="2000" b="1" dirty="0">
                <a:solidFill>
                  <a:schemeClr val="accent2"/>
                </a:solidFill>
                <a:latin typeface="微软雅黑" panose="020B0503020204020204" pitchFamily="34" charset="-122"/>
                <a:ea typeface="微软雅黑" panose="020B0503020204020204" pitchFamily="34" charset="-122"/>
              </a:rPr>
              <a:t>佛山基地</a:t>
            </a:r>
            <a:endParaRPr lang="en-US" sz="2000" b="1" dirty="0">
              <a:solidFill>
                <a:schemeClr val="accent2"/>
              </a:solidFill>
              <a:latin typeface="微软雅黑" panose="020B0503020204020204" pitchFamily="34" charset="-122"/>
              <a:ea typeface="微软雅黑" panose="020B0503020204020204" pitchFamily="34" charset="-122"/>
            </a:endParaRPr>
          </a:p>
        </p:txBody>
      </p:sp>
      <p:grpSp>
        <p:nvGrpSpPr>
          <p:cNvPr id="4" name="组合 12"/>
          <p:cNvGrpSpPr/>
          <p:nvPr/>
        </p:nvGrpSpPr>
        <p:grpSpPr>
          <a:xfrm>
            <a:off x="982555" y="1817707"/>
            <a:ext cx="10009196" cy="4565253"/>
            <a:chOff x="1522" y="1275"/>
            <a:chExt cx="12141" cy="6555"/>
          </a:xfrm>
        </p:grpSpPr>
        <p:pic>
          <p:nvPicPr>
            <p:cNvPr id="14" name="图片 13"/>
            <p:cNvPicPr>
              <a:picLocks noChangeAspect="1"/>
            </p:cNvPicPr>
            <p:nvPr/>
          </p:nvPicPr>
          <p:blipFill rotWithShape="1">
            <a:blip r:embed="rId1" cstate="print">
              <a:extLst>
                <a:ext uri="{28A0092B-C50C-407E-A947-70E740481C1C}">
                  <a14:useLocalDpi xmlns:a14="http://schemas.microsoft.com/office/drawing/2010/main" val="0"/>
                </a:ext>
              </a:extLst>
            </a:blip>
            <a:srcRect l="6626"/>
            <a:stretch>
              <a:fillRect/>
            </a:stretch>
          </p:blipFill>
          <p:spPr>
            <a:xfrm>
              <a:off x="9023" y="1275"/>
              <a:ext cx="4608" cy="3290"/>
            </a:xfrm>
            <a:prstGeom prst="rect">
              <a:avLst/>
            </a:prstGeom>
            <a:ln w="38100">
              <a:solidFill>
                <a:srgbClr val="FFC000"/>
              </a:solidFill>
            </a:ln>
          </p:spPr>
        </p:pic>
        <p:pic>
          <p:nvPicPr>
            <p:cNvPr id="15" name="图片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55" y="4758"/>
              <a:ext cx="4608" cy="3072"/>
            </a:xfrm>
            <a:prstGeom prst="rect">
              <a:avLst/>
            </a:prstGeom>
            <a:ln w="38100">
              <a:solidFill>
                <a:srgbClr val="FFC000"/>
              </a:solidFill>
            </a:ln>
          </p:spPr>
        </p:pic>
        <p:pic>
          <p:nvPicPr>
            <p:cNvPr id="16" name="图片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2" y="1337"/>
              <a:ext cx="6813" cy="6457"/>
            </a:xfrm>
            <a:prstGeom prst="rect">
              <a:avLst/>
            </a:prstGeom>
            <a:ln w="57150">
              <a:solidFill>
                <a:schemeClr val="accent1"/>
              </a:solidFill>
            </a:ln>
          </p:spPr>
        </p:pic>
      </p:grpSp>
      <p:sp>
        <p:nvSpPr>
          <p:cNvPr id="17" name="标题 4"/>
          <p:cNvSpPr txBox="1"/>
          <p:nvPr/>
        </p:nvSpPr>
        <p:spPr>
          <a:xfrm>
            <a:off x="226554" y="363133"/>
            <a:ext cx="2016224" cy="4015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和君</a:t>
            </a:r>
            <a:endParaRPr lang="en-US" altLang="zh-CN" sz="2400" b="1" dirty="0">
              <a:solidFill>
                <a:schemeClr val="bg1"/>
              </a:solidFill>
              <a:latin typeface="微软雅黑" panose="020B0503020204020204" pitchFamily="34" charset="-122"/>
              <a:ea typeface="微软雅黑" panose="020B0503020204020204" pitchFamily="34" charset="-122"/>
            </a:endParaRPr>
          </a:p>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纵达</a:t>
            </a:r>
            <a:endParaRPr lang="en-US" altLang="zh-CN" sz="1200" dirty="0">
              <a:solidFill>
                <a:schemeClr val="bg1"/>
              </a:solidFill>
              <a:latin typeface="微软雅黑" panose="020B0503020204020204" pitchFamily="34" charset="-122"/>
              <a:ea typeface="微软雅黑" panose="020B0503020204020204" pitchFamily="34" charset="-122"/>
            </a:endParaRPr>
          </a:p>
        </p:txBody>
      </p:sp>
      <p:sp>
        <p:nvSpPr>
          <p:cNvPr id="18" name="文本框 191"/>
          <p:cNvSpPr txBox="1"/>
          <p:nvPr/>
        </p:nvSpPr>
        <p:spPr bwMode="auto">
          <a:xfrm>
            <a:off x="3574926" y="692696"/>
            <a:ext cx="1700626" cy="553998"/>
          </a:xfrm>
          <a:prstGeom prst="rect">
            <a:avLst/>
          </a:prstGeom>
          <a:noFill/>
        </p:spPr>
        <p:txBody>
          <a:bodyPr wrap="square">
            <a:spAutoFit/>
          </a:bodyPr>
          <a:lstStyle/>
          <a:p>
            <a:pPr lvl="0" indent="0">
              <a:lnSpc>
                <a:spcPct val="150000"/>
              </a:lnSpc>
            </a:pPr>
            <a:r>
              <a:rPr lang="zh-CN"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办公面积：</a:t>
            </a:r>
            <a:r>
              <a:rPr lang="en-US" altLang="zh-CN"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1800</a:t>
            </a:r>
            <a:r>
              <a:rPr lang="zh-CN"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a:t>
            </a:r>
            <a:endParaRPr lang="en-US" altLang="zh-CN"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endParaRPr>
          </a:p>
          <a:p>
            <a:pPr>
              <a:lnSpc>
                <a:spcPct val="150000"/>
              </a:lnSpc>
            </a:pPr>
            <a:r>
              <a:rPr lang="zh-CN"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可容纳坐席：</a:t>
            </a:r>
            <a:r>
              <a:rPr lang="en-US" altLang="zh-CN"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4</a:t>
            </a:r>
            <a:r>
              <a:rPr lang="en-US"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0</a:t>
            </a:r>
            <a:r>
              <a:rPr lang="en-US" altLang="zh-CN"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0</a:t>
            </a:r>
            <a:r>
              <a:rPr lang="zh-CN"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rPr>
              <a:t>席</a:t>
            </a:r>
            <a:endParaRPr lang="zh-CN" altLang="en-US" sz="1000" dirty="0">
              <a:solidFill>
                <a:schemeClr val="bg1">
                  <a:lumMod val="50000"/>
                </a:schemeClr>
              </a:solidFill>
              <a:latin typeface="微软雅黑" panose="020B0503020204020204" pitchFamily="34" charset="-122"/>
              <a:ea typeface="微软雅黑" panose="020B0503020204020204" pitchFamily="34" charset="-122"/>
              <a:sym typeface="方正兰亭黑_GBK" pitchFamily="2" charset="-122"/>
            </a:endParaRPr>
          </a:p>
        </p:txBody>
      </p:sp>
      <p:sp>
        <p:nvSpPr>
          <p:cNvPr id="26" name="TextBox 8"/>
          <p:cNvSpPr txBox="1"/>
          <p:nvPr/>
        </p:nvSpPr>
        <p:spPr>
          <a:xfrm>
            <a:off x="5159102"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集团简介</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27" name="直接连接符 26"/>
          <p:cNvCxnSpPr/>
          <p:nvPr/>
        </p:nvCxnSpPr>
        <p:spPr>
          <a:xfrm>
            <a:off x="6599262"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8" name="TextBox 10"/>
          <p:cNvSpPr txBox="1"/>
          <p:nvPr/>
        </p:nvSpPr>
        <p:spPr>
          <a:xfrm>
            <a:off x="6815286"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产品服务</a:t>
            </a:r>
            <a:endParaRPr lang="en-US" alt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29" name="直接连接符 28"/>
          <p:cNvCxnSpPr/>
          <p:nvPr/>
        </p:nvCxnSpPr>
        <p:spPr>
          <a:xfrm>
            <a:off x="8255446"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0" name="TextBox 12"/>
          <p:cNvSpPr txBox="1"/>
          <p:nvPr/>
        </p:nvSpPr>
        <p:spPr>
          <a:xfrm>
            <a:off x="8490598"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运营体系</a:t>
            </a:r>
            <a:endParaRPr lang="en-US" sz="2000" b="1" dirty="0">
              <a:solidFill>
                <a:schemeClr val="bg1">
                  <a:lumMod val="75000"/>
                </a:schemeClr>
              </a:solidFill>
              <a:latin typeface="微软雅黑" panose="020B0503020204020204" pitchFamily="34" charset="-122"/>
              <a:ea typeface="微软雅黑" panose="020B0503020204020204" pitchFamily="34" charset="-122"/>
            </a:endParaRPr>
          </a:p>
        </p:txBody>
      </p:sp>
      <p:cxnSp>
        <p:nvCxnSpPr>
          <p:cNvPr id="31" name="直接连接符 30"/>
          <p:cNvCxnSpPr/>
          <p:nvPr/>
        </p:nvCxnSpPr>
        <p:spPr>
          <a:xfrm>
            <a:off x="9911630"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2" name="TextBox 15"/>
          <p:cNvSpPr txBox="1"/>
          <p:nvPr/>
        </p:nvSpPr>
        <p:spPr>
          <a:xfrm>
            <a:off x="10146782" y="116632"/>
            <a:ext cx="1637056" cy="400110"/>
          </a:xfrm>
          <a:prstGeom prst="rect">
            <a:avLst/>
          </a:prstGeom>
          <a:noFill/>
        </p:spPr>
        <p:txBody>
          <a:bodyPr wrap="square" rtlCol="0">
            <a:spAutoFit/>
          </a:bodyPr>
          <a:lstStyle/>
          <a:p>
            <a:r>
              <a:rPr lang="zh-CN" altLang="en-US" sz="2000" b="1" dirty="0" smtClean="0">
                <a:solidFill>
                  <a:srgbClr val="F77E31"/>
                </a:solidFill>
                <a:latin typeface="微软雅黑" panose="020B0503020204020204" pitchFamily="34" charset="-122"/>
                <a:ea typeface="微软雅黑" panose="020B0503020204020204" pitchFamily="34" charset="-122"/>
              </a:rPr>
              <a:t>运营基地</a:t>
            </a:r>
            <a:endParaRPr lang="en-US" sz="2000" b="1" dirty="0">
              <a:solidFill>
                <a:srgbClr val="F77E31"/>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2" descr="C:\Users\Administrator\Desktop\58pic_523eb7fa319fe.pn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5474" y="2336981"/>
            <a:ext cx="12211610" cy="4534483"/>
          </a:xfrm>
          <a:prstGeom prst="rect">
            <a:avLst/>
          </a:prstGeom>
          <a:noFill/>
          <a:extLst>
            <a:ext uri="{909E8E84-426E-40DD-AFC4-6F175D3DCCD1}">
              <a14:hiddenFill xmlns:a14="http://schemas.microsoft.com/office/drawing/2010/main">
                <a:solidFill>
                  <a:srgbClr val="FFFFFF"/>
                </a:solidFill>
              </a14:hiddenFill>
            </a:ext>
          </a:extLst>
        </p:spPr>
      </p:pic>
      <p:sp>
        <p:nvSpPr>
          <p:cNvPr id="14" name="矩形 13"/>
          <p:cNvSpPr/>
          <p:nvPr/>
        </p:nvSpPr>
        <p:spPr>
          <a:xfrm>
            <a:off x="0" y="-1"/>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550590" y="-603448"/>
            <a:ext cx="1368153" cy="183418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17"/>
          <p:cNvSpPr txBox="1"/>
          <p:nvPr/>
        </p:nvSpPr>
        <p:spPr>
          <a:xfrm>
            <a:off x="1937870" y="724634"/>
            <a:ext cx="1925088" cy="400110"/>
          </a:xfrm>
          <a:prstGeom prst="rect">
            <a:avLst/>
          </a:prstGeom>
          <a:noFill/>
        </p:spPr>
        <p:txBody>
          <a:bodyPr wrap="square" rtlCol="0">
            <a:spAutoFit/>
          </a:bodyPr>
          <a:lstStyle/>
          <a:p>
            <a:r>
              <a:rPr lang="zh-CN" altLang="en-US" sz="2000" b="1" dirty="0">
                <a:solidFill>
                  <a:schemeClr val="accent2"/>
                </a:solidFill>
                <a:latin typeface="微软雅黑" panose="020B0503020204020204" pitchFamily="34" charset="-122"/>
                <a:ea typeface="微软雅黑" panose="020B0503020204020204" pitchFamily="34" charset="-122"/>
              </a:rPr>
              <a:t>服务优势综述</a:t>
            </a:r>
            <a:endParaRPr lang="en-US" sz="2000" b="1" dirty="0">
              <a:solidFill>
                <a:schemeClr val="accent2"/>
              </a:solidFill>
              <a:latin typeface="微软雅黑" panose="020B0503020204020204" pitchFamily="34" charset="-122"/>
              <a:ea typeface="微软雅黑" panose="020B0503020204020204" pitchFamily="34" charset="-122"/>
            </a:endParaRPr>
          </a:p>
        </p:txBody>
      </p:sp>
      <p:sp>
        <p:nvSpPr>
          <p:cNvPr id="43" name="Oval 4"/>
          <p:cNvSpPr/>
          <p:nvPr/>
        </p:nvSpPr>
        <p:spPr>
          <a:xfrm>
            <a:off x="3718942" y="3291417"/>
            <a:ext cx="929453" cy="889967"/>
          </a:xfrm>
          <a:prstGeom prst="ellipse">
            <a:avLst/>
          </a:prstGeom>
          <a:solidFill>
            <a:srgbClr val="4E9FD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latin typeface="Impact MT Std" pitchFamily="34" charset="0"/>
                <a:ea typeface="微软雅黑" panose="020B0503020204020204" pitchFamily="34" charset="-122"/>
              </a:rPr>
              <a:t>稳定运营</a:t>
            </a:r>
            <a:endParaRPr lang="id-ID" sz="1600" dirty="0">
              <a:latin typeface="Impact MT Std" pitchFamily="34" charset="0"/>
              <a:ea typeface="微软雅黑" panose="020B0503020204020204" pitchFamily="34" charset="-122"/>
            </a:endParaRPr>
          </a:p>
        </p:txBody>
      </p:sp>
      <p:sp>
        <p:nvSpPr>
          <p:cNvPr id="47" name="Oval 4"/>
          <p:cNvSpPr/>
          <p:nvPr/>
        </p:nvSpPr>
        <p:spPr>
          <a:xfrm>
            <a:off x="1486694" y="4289371"/>
            <a:ext cx="929452" cy="867821"/>
          </a:xfrm>
          <a:prstGeom prst="ellipse">
            <a:avLst/>
          </a:prstGeom>
          <a:solidFill>
            <a:srgbClr val="4E9FD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latin typeface="Impact MT Std" pitchFamily="34" charset="0"/>
                <a:ea typeface="微软雅黑" panose="020B0503020204020204" pitchFamily="34" charset="-122"/>
              </a:rPr>
              <a:t>成本最优</a:t>
            </a:r>
            <a:endParaRPr lang="id-ID" sz="1600" dirty="0">
              <a:latin typeface="Impact MT Std" pitchFamily="34" charset="0"/>
              <a:ea typeface="微软雅黑" panose="020B0503020204020204" pitchFamily="34" charset="-122"/>
            </a:endParaRPr>
          </a:p>
        </p:txBody>
      </p:sp>
      <p:sp>
        <p:nvSpPr>
          <p:cNvPr id="51" name="Oval 4"/>
          <p:cNvSpPr/>
          <p:nvPr/>
        </p:nvSpPr>
        <p:spPr>
          <a:xfrm>
            <a:off x="305215" y="4797152"/>
            <a:ext cx="929451" cy="867821"/>
          </a:xfrm>
          <a:prstGeom prst="ellipse">
            <a:avLst/>
          </a:prstGeom>
          <a:solidFill>
            <a:srgbClr val="4E9FD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latin typeface="Impact MT Std" pitchFamily="34" charset="0"/>
                <a:ea typeface="微软雅黑" panose="020B0503020204020204" pitchFamily="34" charset="-122"/>
              </a:rPr>
              <a:t>敏捷响应</a:t>
            </a:r>
            <a:endParaRPr lang="id-ID" sz="1600" dirty="0">
              <a:latin typeface="Impact MT Std" pitchFamily="34" charset="0"/>
              <a:ea typeface="微软雅黑" panose="020B0503020204020204" pitchFamily="34" charset="-122"/>
            </a:endParaRPr>
          </a:p>
        </p:txBody>
      </p:sp>
      <p:sp>
        <p:nvSpPr>
          <p:cNvPr id="55" name="Oval 4"/>
          <p:cNvSpPr/>
          <p:nvPr/>
        </p:nvSpPr>
        <p:spPr>
          <a:xfrm>
            <a:off x="4848208" y="2647343"/>
            <a:ext cx="950057" cy="889967"/>
          </a:xfrm>
          <a:prstGeom prst="ellipse">
            <a:avLst/>
          </a:prstGeom>
          <a:solidFill>
            <a:srgbClr val="4E9FD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smtClean="0">
                <a:latin typeface="Impact MT Std" pitchFamily="34" charset="0"/>
                <a:ea typeface="微软雅黑" panose="020B0503020204020204" pitchFamily="34" charset="-122"/>
              </a:rPr>
              <a:t>持续改进</a:t>
            </a:r>
            <a:endParaRPr lang="id-ID" sz="1600" dirty="0">
              <a:latin typeface="Impact MT Std" pitchFamily="34" charset="0"/>
              <a:ea typeface="微软雅黑" panose="020B0503020204020204" pitchFamily="34" charset="-122"/>
            </a:endParaRPr>
          </a:p>
        </p:txBody>
      </p:sp>
      <p:sp>
        <p:nvSpPr>
          <p:cNvPr id="59" name="Oval 4"/>
          <p:cNvSpPr/>
          <p:nvPr/>
        </p:nvSpPr>
        <p:spPr>
          <a:xfrm>
            <a:off x="2581578" y="3736401"/>
            <a:ext cx="929453" cy="867821"/>
          </a:xfrm>
          <a:prstGeom prst="ellipse">
            <a:avLst/>
          </a:prstGeom>
          <a:solidFill>
            <a:srgbClr val="4E9FD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latin typeface="Impact MT Std" pitchFamily="34" charset="0"/>
                <a:ea typeface="微软雅黑" panose="020B0503020204020204" pitchFamily="34" charset="-122"/>
              </a:rPr>
              <a:t>安全可控</a:t>
            </a:r>
            <a:endParaRPr lang="id-ID" dirty="0">
              <a:latin typeface="Impact MT Std" pitchFamily="34" charset="0"/>
              <a:ea typeface="微软雅黑" panose="020B0503020204020204" pitchFamily="34" charset="-122"/>
            </a:endParaRPr>
          </a:p>
        </p:txBody>
      </p:sp>
      <p:sp>
        <p:nvSpPr>
          <p:cNvPr id="4" name="文本框 3"/>
          <p:cNvSpPr txBox="1"/>
          <p:nvPr/>
        </p:nvSpPr>
        <p:spPr>
          <a:xfrm>
            <a:off x="5422224" y="1568743"/>
            <a:ext cx="2347572" cy="1200329"/>
          </a:xfrm>
          <a:prstGeom prst="rect">
            <a:avLst/>
          </a:prstGeom>
          <a:noFill/>
          <a:ln>
            <a:noFill/>
          </a:ln>
        </p:spPr>
        <p:txBody>
          <a:bodyPr wrap="square" rtlCol="0">
            <a:spAutoFit/>
          </a:bodyPr>
          <a:lstStyle/>
          <a:p>
            <a:pPr algn="ctr"/>
            <a:r>
              <a:rPr lang="zh-CN" altLang="en-US" sz="3600" b="1" dirty="0">
                <a:solidFill>
                  <a:srgbClr val="F77E31"/>
                </a:solidFill>
                <a:latin typeface="微软雅黑" panose="020B0503020204020204" pitchFamily="34" charset="-122"/>
                <a:ea typeface="微软雅黑" panose="020B0503020204020204" pitchFamily="34" charset="-122"/>
              </a:rPr>
              <a:t>只做</a:t>
            </a:r>
            <a:endParaRPr lang="en-US" altLang="zh-CN" sz="3600" b="1" dirty="0">
              <a:solidFill>
                <a:srgbClr val="F77E31"/>
              </a:solidFill>
              <a:latin typeface="微软雅黑" panose="020B0503020204020204" pitchFamily="34" charset="-122"/>
              <a:ea typeface="微软雅黑" panose="020B0503020204020204" pitchFamily="34" charset="-122"/>
            </a:endParaRPr>
          </a:p>
          <a:p>
            <a:pPr algn="ctr"/>
            <a:r>
              <a:rPr lang="zh-CN" altLang="en-US" sz="3600" b="1" dirty="0">
                <a:solidFill>
                  <a:srgbClr val="F77E31"/>
                </a:solidFill>
                <a:latin typeface="微软雅黑" panose="020B0503020204020204" pitchFamily="34" charset="-122"/>
                <a:ea typeface="微软雅黑" panose="020B0503020204020204" pitchFamily="34" charset="-122"/>
              </a:rPr>
              <a:t>第一</a:t>
            </a:r>
            <a:r>
              <a:rPr lang="en-US" altLang="zh-CN" sz="3600" b="1" dirty="0">
                <a:solidFill>
                  <a:srgbClr val="F77E31"/>
                </a:solidFill>
                <a:latin typeface="微软雅黑" panose="020B0503020204020204" pitchFamily="34" charset="-122"/>
                <a:ea typeface="微软雅黑" panose="020B0503020204020204" pitchFamily="34" charset="-122"/>
              </a:rPr>
              <a:t>!</a:t>
            </a:r>
            <a:endParaRPr lang="zh-CN" altLang="en-US" sz="3600" b="1" dirty="0">
              <a:solidFill>
                <a:srgbClr val="F77E31"/>
              </a:solidFill>
              <a:latin typeface="微软雅黑" panose="020B0503020204020204" pitchFamily="34" charset="-122"/>
              <a:ea typeface="微软雅黑" panose="020B0503020204020204" pitchFamily="34" charset="-122"/>
            </a:endParaRPr>
          </a:p>
        </p:txBody>
      </p:sp>
      <p:sp>
        <p:nvSpPr>
          <p:cNvPr id="71" name="标题 4"/>
          <p:cNvSpPr txBox="1"/>
          <p:nvPr/>
        </p:nvSpPr>
        <p:spPr>
          <a:xfrm>
            <a:off x="226554" y="363133"/>
            <a:ext cx="2016224" cy="4015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和君</a:t>
            </a:r>
            <a:endParaRPr lang="en-US" altLang="zh-CN" sz="2400" b="1" dirty="0">
              <a:solidFill>
                <a:schemeClr val="bg1"/>
              </a:solidFill>
              <a:latin typeface="微软雅黑" panose="020B0503020204020204" pitchFamily="34" charset="-122"/>
              <a:ea typeface="微软雅黑" panose="020B0503020204020204" pitchFamily="34" charset="-122"/>
            </a:endParaRPr>
          </a:p>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纵达</a:t>
            </a:r>
            <a:endParaRPr lang="en-US" altLang="zh-CN" sz="12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2000"/>
    </mc:Choice>
    <mc:Fallback>
      <p:transition advTm="2000"/>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 name="矩形 4095"/>
          <p:cNvSpPr/>
          <p:nvPr/>
        </p:nvSpPr>
        <p:spPr>
          <a:xfrm>
            <a:off x="793" y="0"/>
            <a:ext cx="12188825" cy="6858000"/>
          </a:xfrm>
          <a:prstGeom prst="rect">
            <a:avLst/>
          </a:prstGeom>
          <a:blipFill dpi="0" rotWithShape="1">
            <a:blip r:embed="rId1" cstate="print"/>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pic>
        <p:nvPicPr>
          <p:cNvPr id="10" name="图片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3404" y="330169"/>
            <a:ext cx="3577951" cy="1092216"/>
          </a:xfrm>
          <a:prstGeom prst="rect">
            <a:avLst/>
          </a:prstGeom>
        </p:spPr>
      </p:pic>
      <p:sp>
        <p:nvSpPr>
          <p:cNvPr id="20" name="TextBox 2"/>
          <p:cNvSpPr txBox="1"/>
          <p:nvPr/>
        </p:nvSpPr>
        <p:spPr>
          <a:xfrm>
            <a:off x="3483114" y="2348880"/>
            <a:ext cx="5860790" cy="1015663"/>
          </a:xfrm>
          <a:prstGeom prst="rect">
            <a:avLst/>
          </a:prstGeom>
          <a:noFill/>
        </p:spPr>
        <p:txBody>
          <a:bodyPr wrap="square" rtlCol="0">
            <a:spAutoFit/>
          </a:bodyPr>
          <a:lstStyle/>
          <a:p>
            <a:pPr algn="ctr"/>
            <a:r>
              <a:rPr lang="zh-CN" altLang="en-US" sz="6000" dirty="0" smtClean="0">
                <a:solidFill>
                  <a:schemeClr val="tx1">
                    <a:lumMod val="75000"/>
                  </a:schemeClr>
                </a:solidFill>
                <a:latin typeface="微软雅黑" panose="020B0503020204020204" pitchFamily="34" charset="-122"/>
                <a:ea typeface="微软雅黑" panose="020B0503020204020204" pitchFamily="34" charset="-122"/>
                <a:cs typeface="Open Sans" panose="020B0606030504020204" pitchFamily="34" charset="0"/>
              </a:rPr>
              <a:t>谢    谢</a:t>
            </a:r>
            <a:r>
              <a:rPr lang="en-US" altLang="zh-CN" sz="6000" dirty="0" smtClean="0">
                <a:solidFill>
                  <a:schemeClr val="tx1">
                    <a:lumMod val="75000"/>
                  </a:schemeClr>
                </a:solidFill>
                <a:latin typeface="微软雅黑" panose="020B0503020204020204" pitchFamily="34" charset="-122"/>
                <a:ea typeface="微软雅黑" panose="020B0503020204020204" pitchFamily="34" charset="-122"/>
                <a:cs typeface="Open Sans" panose="020B0606030504020204" pitchFamily="34" charset="0"/>
              </a:rPr>
              <a:t>!</a:t>
            </a:r>
            <a:endParaRPr lang="en-US" sz="6000" dirty="0">
              <a:solidFill>
                <a:schemeClr val="tx1">
                  <a:lumMod val="75000"/>
                </a:schemeClr>
              </a:solidFill>
              <a:latin typeface="微软雅黑" panose="020B0503020204020204" pitchFamily="34" charset="-122"/>
              <a:ea typeface="微软雅黑" panose="020B0503020204020204" pitchFamily="34" charset="-122"/>
              <a:cs typeface="Open Sans" panose="020B0606030504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advClick="0">
        <p:fade/>
      </p:transition>
    </mc:Choice>
    <mc:Fallback>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096"/>
                                        </p:tgtEl>
                                        <p:attrNameLst>
                                          <p:attrName>style.visibility</p:attrName>
                                        </p:attrNameLst>
                                      </p:cBhvr>
                                      <p:to>
                                        <p:strVal val="visible"/>
                                      </p:to>
                                    </p:set>
                                    <p:animEffect transition="in" filter="wipe(down)">
                                      <p:cBhvr>
                                        <p:cTn id="7" dur="600"/>
                                        <p:tgtEl>
                                          <p:spTgt spid="4096"/>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par>
                          <p:cTn id="11" fill="hold">
                            <p:stCondLst>
                              <p:cond delay="1000"/>
                            </p:stCondLst>
                            <p:childTnLst>
                              <p:par>
                                <p:cTn id="12" presetID="42" presetClass="entr" presetSubtype="0" fill="hold" grpId="0" nodeType="after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 grpId="0" animBg="1"/>
      <p:bldP spid="2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0" y="-1"/>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550590" y="-603448"/>
            <a:ext cx="1368153" cy="1834184"/>
          </a:xfrm>
          <a:prstGeom prst="roundRect">
            <a:avLst>
              <a:gd name="adj" fmla="val 50000"/>
            </a:avLst>
          </a:prstGeom>
          <a:solidFill>
            <a:schemeClr val="accent4"/>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标题 4"/>
          <p:cNvSpPr txBox="1"/>
          <p:nvPr/>
        </p:nvSpPr>
        <p:spPr>
          <a:xfrm>
            <a:off x="226554" y="363133"/>
            <a:ext cx="2016224" cy="4015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和君</a:t>
            </a:r>
            <a:endParaRPr lang="en-US" altLang="zh-CN" sz="2400" b="1" dirty="0">
              <a:solidFill>
                <a:schemeClr val="bg1"/>
              </a:solidFill>
              <a:latin typeface="微软雅黑" panose="020B0503020204020204" pitchFamily="34" charset="-122"/>
              <a:ea typeface="微软雅黑" panose="020B0503020204020204" pitchFamily="34" charset="-122"/>
            </a:endParaRPr>
          </a:p>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纵达</a:t>
            </a:r>
            <a:endParaRPr lang="en-US" altLang="zh-CN" sz="1200" dirty="0">
              <a:solidFill>
                <a:schemeClr val="bg1"/>
              </a:solidFill>
              <a:latin typeface="微软雅黑" panose="020B0503020204020204" pitchFamily="34" charset="-122"/>
              <a:ea typeface="微软雅黑" panose="020B0503020204020204" pitchFamily="34" charset="-122"/>
            </a:endParaRPr>
          </a:p>
        </p:txBody>
      </p:sp>
      <p:sp>
        <p:nvSpPr>
          <p:cNvPr id="9" name="TextBox 8"/>
          <p:cNvSpPr txBox="1"/>
          <p:nvPr/>
        </p:nvSpPr>
        <p:spPr>
          <a:xfrm>
            <a:off x="5159102" y="116632"/>
            <a:ext cx="1637056" cy="400110"/>
          </a:xfrm>
          <a:prstGeom prst="rect">
            <a:avLst/>
          </a:prstGeom>
          <a:noFill/>
        </p:spPr>
        <p:txBody>
          <a:bodyPr wrap="square" rtlCol="0">
            <a:spAutoFit/>
          </a:bodyPr>
          <a:lstStyle/>
          <a:p>
            <a:r>
              <a:rPr lang="zh-CN" altLang="en-US" sz="2000" b="1" dirty="0">
                <a:solidFill>
                  <a:srgbClr val="F77E31"/>
                </a:solidFill>
                <a:latin typeface="微软雅黑" panose="020B0503020204020204" pitchFamily="34" charset="-122"/>
                <a:ea typeface="微软雅黑" panose="020B0503020204020204" pitchFamily="34" charset="-122"/>
              </a:rPr>
              <a:t>集团简介</a:t>
            </a:r>
            <a:endParaRPr lang="en-US" sz="2000" b="1" dirty="0">
              <a:solidFill>
                <a:srgbClr val="F77E31"/>
              </a:solidFill>
              <a:latin typeface="微软雅黑" panose="020B0503020204020204" pitchFamily="34" charset="-122"/>
              <a:ea typeface="微软雅黑" panose="020B0503020204020204" pitchFamily="34" charset="-122"/>
            </a:endParaRPr>
          </a:p>
        </p:txBody>
      </p:sp>
      <p:cxnSp>
        <p:nvCxnSpPr>
          <p:cNvPr id="10" name="直接连接符 9"/>
          <p:cNvCxnSpPr/>
          <p:nvPr/>
        </p:nvCxnSpPr>
        <p:spPr>
          <a:xfrm>
            <a:off x="6599262"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815286"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产品服务</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12" name="直接连接符 11"/>
          <p:cNvCxnSpPr/>
          <p:nvPr/>
        </p:nvCxnSpPr>
        <p:spPr>
          <a:xfrm>
            <a:off x="8255446"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8490598"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运营体系</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15" name="直接连接符 14"/>
          <p:cNvCxnSpPr/>
          <p:nvPr/>
        </p:nvCxnSpPr>
        <p:spPr>
          <a:xfrm>
            <a:off x="9911630"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0146782"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运营基地</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8" name="TextBox 17"/>
          <p:cNvSpPr txBox="1"/>
          <p:nvPr/>
        </p:nvSpPr>
        <p:spPr>
          <a:xfrm>
            <a:off x="1937870" y="724634"/>
            <a:ext cx="1637056" cy="400110"/>
          </a:xfrm>
          <a:prstGeom prst="rect">
            <a:avLst/>
          </a:prstGeom>
          <a:noFill/>
        </p:spPr>
        <p:txBody>
          <a:bodyPr wrap="square" rtlCol="0">
            <a:spAutoFit/>
          </a:bodyPr>
          <a:lstStyle/>
          <a:p>
            <a:r>
              <a:rPr lang="zh-CN" altLang="en-US" sz="2000" b="1" dirty="0">
                <a:solidFill>
                  <a:srgbClr val="F77E31"/>
                </a:solidFill>
                <a:latin typeface="微软雅黑" panose="020B0503020204020204" pitchFamily="34" charset="-122"/>
                <a:ea typeface="微软雅黑" panose="020B0503020204020204" pitchFamily="34" charset="-122"/>
              </a:rPr>
              <a:t>集团概况</a:t>
            </a:r>
            <a:endParaRPr lang="en-US" sz="2000" b="1" dirty="0">
              <a:solidFill>
                <a:srgbClr val="F77E31"/>
              </a:solidFill>
              <a:latin typeface="微软雅黑" panose="020B0503020204020204" pitchFamily="34" charset="-122"/>
              <a:ea typeface="微软雅黑" panose="020B0503020204020204" pitchFamily="34" charset="-122"/>
            </a:endParaRPr>
          </a:p>
        </p:txBody>
      </p:sp>
      <p:sp>
        <p:nvSpPr>
          <p:cNvPr id="36" name="Text Box 7"/>
          <p:cNvSpPr txBox="1">
            <a:spLocks noChangeArrowheads="1"/>
          </p:cNvSpPr>
          <p:nvPr/>
        </p:nvSpPr>
        <p:spPr bwMode="gray">
          <a:xfrm>
            <a:off x="5871645" y="1484784"/>
            <a:ext cx="2160240" cy="400110"/>
          </a:xfrm>
          <a:prstGeom prst="rect">
            <a:avLst/>
          </a:prstGeom>
          <a:noFill/>
          <a:ln w="9525" algn="ctr">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zh-CN" altLang="en-US" sz="2000" b="1" dirty="0">
                <a:solidFill>
                  <a:srgbClr val="F77E31"/>
                </a:solidFill>
                <a:latin typeface="微软雅黑" panose="020B0503020204020204" pitchFamily="34" charset="-122"/>
                <a:ea typeface="微软雅黑" panose="020B0503020204020204" pitchFamily="34" charset="-122"/>
                <a:sym typeface="方正兰亭黑_GBK" pitchFamily="2" charset="-122"/>
              </a:rPr>
              <a:t>集团基本信息</a:t>
            </a:r>
            <a:endParaRPr lang="en-US" altLang="zh-CN" sz="1400" b="1" dirty="0">
              <a:solidFill>
                <a:srgbClr val="F77E31"/>
              </a:solidFill>
              <a:latin typeface="微软雅黑" panose="020B0503020204020204" pitchFamily="34" charset="-122"/>
              <a:ea typeface="微软雅黑" panose="020B0503020204020204" pitchFamily="34" charset="-122"/>
              <a:sym typeface="方正兰亭黑_GBK" pitchFamily="2" charset="-122"/>
            </a:endParaRPr>
          </a:p>
        </p:txBody>
      </p:sp>
      <p:sp>
        <p:nvSpPr>
          <p:cNvPr id="37" name="矩形 36"/>
          <p:cNvSpPr/>
          <p:nvPr/>
        </p:nvSpPr>
        <p:spPr>
          <a:xfrm>
            <a:off x="5894514" y="1844824"/>
            <a:ext cx="3819892" cy="369332"/>
          </a:xfrm>
          <a:prstGeom prst="rect">
            <a:avLst/>
          </a:prstGeom>
        </p:spPr>
        <p:txBody>
          <a:bodyPr wrap="none">
            <a:spAutoFit/>
          </a:bodyPr>
          <a:lstStyle/>
          <a:p>
            <a:r>
              <a:rPr lang="en-US" altLang="zh-CN" dirty="0">
                <a:solidFill>
                  <a:schemeClr val="bg1">
                    <a:lumMod val="65000"/>
                  </a:schemeClr>
                </a:solidFill>
                <a:latin typeface="微软雅黑" panose="020B0503020204020204" pitchFamily="34" charset="-122"/>
                <a:ea typeface="微软雅黑" panose="020B0503020204020204" pitchFamily="34" charset="-122"/>
              </a:rPr>
              <a:t>BASIC INFORMATION COMPANY</a:t>
            </a:r>
            <a:endParaRPr lang="zh-CN" altLang="en-US"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38" name="Rectangle 5"/>
          <p:cNvSpPr/>
          <p:nvPr/>
        </p:nvSpPr>
        <p:spPr bwMode="auto">
          <a:xfrm>
            <a:off x="5943653" y="2595334"/>
            <a:ext cx="5840185" cy="3353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indent="323850" algn="just">
              <a:lnSpc>
                <a:spcPct val="150000"/>
              </a:lnSpc>
            </a:pPr>
            <a:r>
              <a:rPr lang="zh-CN" altLang="en-US" sz="2000" dirty="0" smtClean="0">
                <a:latin typeface="微软雅黑" panose="020B0503020204020204" pitchFamily="34" charset="-122"/>
                <a:ea typeface="微软雅黑" panose="020B0503020204020204" pitchFamily="34" charset="-122"/>
              </a:rPr>
              <a:t>和君集团成立于</a:t>
            </a:r>
            <a:r>
              <a:rPr lang="en-US" altLang="zh-CN" sz="2000" dirty="0" smtClean="0">
                <a:latin typeface="微软雅黑" panose="020B0503020204020204" pitchFamily="34" charset="-122"/>
                <a:ea typeface="微软雅黑" panose="020B0503020204020204" pitchFamily="34" charset="-122"/>
              </a:rPr>
              <a:t>2014</a:t>
            </a:r>
            <a:r>
              <a:rPr lang="zh-CN" altLang="en-US" sz="2000" dirty="0" smtClean="0">
                <a:latin typeface="微软雅黑" panose="020B0503020204020204" pitchFamily="34" charset="-122"/>
                <a:ea typeface="微软雅黑" panose="020B0503020204020204" pitchFamily="34" charset="-122"/>
              </a:rPr>
              <a:t>年，旗下拥有和君数据、和君技术、和君国际与和君投资四大业务板块。</a:t>
            </a:r>
            <a:endParaRPr lang="en-US" altLang="zh-CN" sz="2000" dirty="0" smtClean="0">
              <a:latin typeface="微软雅黑" panose="020B0503020204020204" pitchFamily="34" charset="-122"/>
              <a:ea typeface="微软雅黑" panose="020B0503020204020204" pitchFamily="34" charset="-122"/>
            </a:endParaRPr>
          </a:p>
          <a:p>
            <a:pPr indent="323850" algn="just">
              <a:lnSpc>
                <a:spcPct val="150000"/>
              </a:lnSpc>
            </a:pPr>
            <a:endParaRPr lang="en-US" altLang="zh-CN" sz="2000" dirty="0" smtClean="0">
              <a:latin typeface="微软雅黑" panose="020B0503020204020204" pitchFamily="34" charset="-122"/>
              <a:ea typeface="微软雅黑" panose="020B0503020204020204" pitchFamily="34" charset="-122"/>
            </a:endParaRPr>
          </a:p>
          <a:p>
            <a:pPr indent="323850" algn="just">
              <a:lnSpc>
                <a:spcPct val="150000"/>
              </a:lnSpc>
            </a:pPr>
            <a:r>
              <a:rPr lang="zh-CN" altLang="en-US" sz="2000" dirty="0" smtClean="0">
                <a:latin typeface="微软雅黑" panose="020B0503020204020204" pitchFamily="34" charset="-122"/>
                <a:ea typeface="微软雅黑" panose="020B0503020204020204" pitchFamily="34" charset="-122"/>
              </a:rPr>
              <a:t>集团通过技术驱动，致力于构筑新型一体化服务平台，</a:t>
            </a:r>
            <a:r>
              <a:rPr lang="zh-CN" altLang="en-US" sz="2000" b="1" dirty="0" smtClean="0">
                <a:latin typeface="微软雅黑" panose="020B0503020204020204" pitchFamily="34" charset="-122"/>
                <a:ea typeface="微软雅黑" panose="020B0503020204020204" pitchFamily="34" charset="-122"/>
              </a:rPr>
              <a:t>为企业提供用户全生命周期运营服务</a:t>
            </a:r>
            <a:r>
              <a:rPr lang="zh-CN" altLang="en-US" sz="2000" dirty="0" smtClean="0">
                <a:latin typeface="微软雅黑" panose="020B0503020204020204" pitchFamily="34" charset="-122"/>
                <a:ea typeface="微软雅黑" panose="020B0503020204020204" pitchFamily="34" charset="-122"/>
              </a:rPr>
              <a:t>，提升用户服务体验，防范经营风险、创造用户（数据）价值！</a:t>
            </a:r>
            <a:endParaRPr lang="en-US" altLang="zh-CN" sz="2000" dirty="0" smtClean="0">
              <a:latin typeface="微软雅黑" panose="020B0503020204020204" pitchFamily="34" charset="-122"/>
              <a:ea typeface="微软雅黑" panose="020B0503020204020204" pitchFamily="34" charset="-122"/>
            </a:endParaRPr>
          </a:p>
          <a:p>
            <a:pPr fontAlgn="base">
              <a:lnSpc>
                <a:spcPct val="150000"/>
              </a:lnSpc>
              <a:spcBef>
                <a:spcPct val="0"/>
              </a:spcBef>
              <a:spcAft>
                <a:spcPct val="0"/>
              </a:spcAft>
            </a:pPr>
            <a:endParaRPr lang="en-US" altLang="zh-CN" sz="2000" dirty="0">
              <a:solidFill>
                <a:schemeClr val="bg1">
                  <a:lumMod val="50000"/>
                </a:schemeClr>
              </a:solidFill>
              <a:latin typeface="微软雅黑" panose="020B0503020204020204" pitchFamily="34" charset="-122"/>
              <a:ea typeface="微软雅黑" panose="020B0503020204020204" pitchFamily="34" charset="-122"/>
              <a:sym typeface="Gill Sans" charset="0"/>
            </a:endParaRPr>
          </a:p>
        </p:txBody>
      </p:sp>
      <p:grpSp>
        <p:nvGrpSpPr>
          <p:cNvPr id="39" name="组合 38"/>
          <p:cNvGrpSpPr/>
          <p:nvPr/>
        </p:nvGrpSpPr>
        <p:grpSpPr>
          <a:xfrm>
            <a:off x="1995983" y="4548694"/>
            <a:ext cx="2106234" cy="428746"/>
            <a:chOff x="3214886" y="2438868"/>
            <a:chExt cx="2106234" cy="428746"/>
          </a:xfrm>
        </p:grpSpPr>
        <p:cxnSp>
          <p:nvCxnSpPr>
            <p:cNvPr id="40" name="直接连接符 39"/>
            <p:cNvCxnSpPr/>
            <p:nvPr/>
          </p:nvCxnSpPr>
          <p:spPr>
            <a:xfrm>
              <a:off x="3214886" y="2438868"/>
              <a:ext cx="82295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1" name="弧形 40"/>
            <p:cNvSpPr/>
            <p:nvPr/>
          </p:nvSpPr>
          <p:spPr>
            <a:xfrm>
              <a:off x="3924690" y="2438868"/>
              <a:ext cx="226300" cy="212174"/>
            </a:xfrm>
            <a:prstGeom prst="arc">
              <a:avLst>
                <a:gd name="adj1" fmla="val 16200000"/>
                <a:gd name="adj2" fmla="val 3888708"/>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42" name="弧形 41"/>
            <p:cNvSpPr/>
            <p:nvPr/>
          </p:nvSpPr>
          <p:spPr>
            <a:xfrm rot="11655971">
              <a:off x="3998682" y="2641313"/>
              <a:ext cx="226301" cy="226301"/>
            </a:xfrm>
            <a:prstGeom prst="arc">
              <a:avLst>
                <a:gd name="adj1" fmla="val 16200000"/>
                <a:gd name="adj2" fmla="val 3635434"/>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cxnSp>
          <p:nvCxnSpPr>
            <p:cNvPr id="43" name="直接连接符 42"/>
            <p:cNvCxnSpPr/>
            <p:nvPr/>
          </p:nvCxnSpPr>
          <p:spPr>
            <a:xfrm>
              <a:off x="4078982" y="2863982"/>
              <a:ext cx="124213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4" name="组合 43"/>
          <p:cNvGrpSpPr/>
          <p:nvPr/>
        </p:nvGrpSpPr>
        <p:grpSpPr>
          <a:xfrm>
            <a:off x="825853" y="3828614"/>
            <a:ext cx="2106234" cy="428746"/>
            <a:chOff x="3214886" y="2438868"/>
            <a:chExt cx="2106234" cy="428746"/>
          </a:xfrm>
        </p:grpSpPr>
        <p:cxnSp>
          <p:nvCxnSpPr>
            <p:cNvPr id="45" name="直接连接符 44"/>
            <p:cNvCxnSpPr/>
            <p:nvPr/>
          </p:nvCxnSpPr>
          <p:spPr>
            <a:xfrm>
              <a:off x="3214886" y="2438868"/>
              <a:ext cx="82295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6" name="弧形 45"/>
            <p:cNvSpPr/>
            <p:nvPr/>
          </p:nvSpPr>
          <p:spPr>
            <a:xfrm>
              <a:off x="3924690" y="2438868"/>
              <a:ext cx="226300" cy="212174"/>
            </a:xfrm>
            <a:prstGeom prst="arc">
              <a:avLst>
                <a:gd name="adj1" fmla="val 16200000"/>
                <a:gd name="adj2" fmla="val 3888708"/>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47" name="弧形 46"/>
            <p:cNvSpPr/>
            <p:nvPr/>
          </p:nvSpPr>
          <p:spPr>
            <a:xfrm rot="11655971">
              <a:off x="3998682" y="2641313"/>
              <a:ext cx="226301" cy="226301"/>
            </a:xfrm>
            <a:prstGeom prst="arc">
              <a:avLst>
                <a:gd name="adj1" fmla="val 16200000"/>
                <a:gd name="adj2" fmla="val 3635434"/>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cxnSp>
          <p:nvCxnSpPr>
            <p:cNvPr id="48" name="直接连接符 47"/>
            <p:cNvCxnSpPr/>
            <p:nvPr/>
          </p:nvCxnSpPr>
          <p:spPr>
            <a:xfrm>
              <a:off x="4078982" y="2863982"/>
              <a:ext cx="124213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22" name="图片 21"/>
          <p:cNvPicPr>
            <a:picLocks noChangeAspect="1"/>
          </p:cNvPicPr>
          <p:nvPr/>
        </p:nvPicPr>
        <p:blipFill rotWithShape="1">
          <a:blip r:embed="rId1" cstate="print">
            <a:extLst>
              <a:ext uri="{28A0092B-C50C-407E-A947-70E740481C1C}">
                <a14:useLocalDpi xmlns:a14="http://schemas.microsoft.com/office/drawing/2010/main" val="0"/>
              </a:ext>
            </a:extLst>
          </a:blip>
          <a:srcRect t="21877"/>
          <a:stretch>
            <a:fillRect/>
          </a:stretch>
        </p:blipFill>
        <p:spPr>
          <a:xfrm>
            <a:off x="0" y="2173740"/>
            <a:ext cx="5369442" cy="398111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2000"/>
    </mc:Choice>
    <mc:Fallback>
      <p:transition advTm="200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01 公司简介&amp;logo\01-03发展历程墙\公司大事记图片\PPT用地图-333-02.pn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2063774" y="1012279"/>
            <a:ext cx="9144000" cy="5153025"/>
          </a:xfrm>
          <a:prstGeom prst="rect">
            <a:avLst/>
          </a:prstGeom>
          <a:noFill/>
          <a:extLst>
            <a:ext uri="{909E8E84-426E-40DD-AFC4-6F175D3DCCD1}">
              <a14:hiddenFill xmlns:a14="http://schemas.microsoft.com/office/drawing/2010/main">
                <a:solidFill>
                  <a:srgbClr val="FFFFFF"/>
                </a:solidFill>
              </a14:hiddenFill>
            </a:ext>
          </a:extLst>
        </p:spPr>
      </p:pic>
      <p:sp>
        <p:nvSpPr>
          <p:cNvPr id="14" name="矩形 13"/>
          <p:cNvSpPr/>
          <p:nvPr/>
        </p:nvSpPr>
        <p:spPr>
          <a:xfrm>
            <a:off x="0" y="-1"/>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550590" y="-603448"/>
            <a:ext cx="1368153" cy="183418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17"/>
          <p:cNvSpPr txBox="1"/>
          <p:nvPr/>
        </p:nvSpPr>
        <p:spPr>
          <a:xfrm>
            <a:off x="1937870" y="724634"/>
            <a:ext cx="1637056" cy="400110"/>
          </a:xfrm>
          <a:prstGeom prst="rect">
            <a:avLst/>
          </a:prstGeom>
          <a:noFill/>
        </p:spPr>
        <p:txBody>
          <a:bodyPr wrap="square" rtlCol="0">
            <a:spAutoFit/>
          </a:bodyPr>
          <a:lstStyle/>
          <a:p>
            <a:r>
              <a:rPr lang="zh-CN" altLang="en-US" sz="2000" b="1" dirty="0">
                <a:solidFill>
                  <a:schemeClr val="accent2"/>
                </a:solidFill>
                <a:latin typeface="微软雅黑" panose="020B0503020204020204" pitchFamily="34" charset="-122"/>
                <a:ea typeface="微软雅黑" panose="020B0503020204020204" pitchFamily="34" charset="-122"/>
              </a:rPr>
              <a:t>集团布局</a:t>
            </a:r>
            <a:endParaRPr lang="en-US" sz="2000" b="1" dirty="0">
              <a:solidFill>
                <a:schemeClr val="accent2"/>
              </a:solidFill>
              <a:latin typeface="微软雅黑" panose="020B0503020204020204" pitchFamily="34" charset="-122"/>
              <a:ea typeface="微软雅黑" panose="020B0503020204020204" pitchFamily="34" charset="-122"/>
            </a:endParaRPr>
          </a:p>
        </p:txBody>
      </p:sp>
      <p:sp>
        <p:nvSpPr>
          <p:cNvPr id="41" name="文本框 1"/>
          <p:cNvSpPr txBox="1"/>
          <p:nvPr/>
        </p:nvSpPr>
        <p:spPr>
          <a:xfrm>
            <a:off x="550590" y="5085184"/>
            <a:ext cx="3456384" cy="346249"/>
          </a:xfrm>
          <a:prstGeom prst="rect">
            <a:avLst/>
          </a:prstGeom>
          <a:noFill/>
        </p:spPr>
        <p:txBody>
          <a:bodyPr wrap="square" lIns="68580" tIns="34290" rIns="68580" bIns="34290" rtlCol="0">
            <a:spAutoFit/>
          </a:bodyPr>
          <a:lstStyle/>
          <a:p>
            <a:r>
              <a:rPr lang="zh-CN" altLang="en-US" b="1" dirty="0">
                <a:solidFill>
                  <a:schemeClr val="accent2"/>
                </a:solidFill>
                <a:latin typeface="微软雅黑" panose="020B0503020204020204" pitchFamily="34" charset="-122"/>
                <a:ea typeface="微软雅黑" panose="020B0503020204020204" pitchFamily="34" charset="-122"/>
              </a:rPr>
              <a:t>旗下分支机构</a:t>
            </a:r>
            <a:endParaRPr lang="zh-CN" altLang="en-US" b="1" dirty="0">
              <a:solidFill>
                <a:schemeClr val="accent2"/>
              </a:solidFill>
              <a:latin typeface="微软雅黑" panose="020B0503020204020204" pitchFamily="34" charset="-122"/>
              <a:ea typeface="微软雅黑" panose="020B0503020204020204" pitchFamily="34" charset="-122"/>
            </a:endParaRPr>
          </a:p>
        </p:txBody>
      </p:sp>
      <p:sp>
        <p:nvSpPr>
          <p:cNvPr id="42" name="矩形 41"/>
          <p:cNvSpPr/>
          <p:nvPr/>
        </p:nvSpPr>
        <p:spPr>
          <a:xfrm>
            <a:off x="406574" y="5367145"/>
            <a:ext cx="5832648" cy="1544320"/>
          </a:xfrm>
          <a:prstGeom prst="rect">
            <a:avLst/>
          </a:prstGeom>
        </p:spPr>
        <p:txBody>
          <a:bodyPr wrap="square" lIns="68578" tIns="34289" rIns="68578" bIns="34289">
            <a:spAutoFit/>
          </a:bodyPr>
          <a:lstStyle/>
          <a:p>
            <a:pPr lvl="0" indent="0">
              <a:lnSpc>
                <a:spcPct val="200000"/>
              </a:lnSpc>
              <a:buFont typeface="Wingdings" panose="05000000000000000000" pitchFamily="2" charset="2"/>
              <a:buChar char="l"/>
            </a:pPr>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sym typeface="方正兰亭黑_GBK" panose="02000000000000000000"/>
              </a:rPr>
              <a:t>管理总部：上海</a:t>
            </a:r>
            <a:endPar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sym typeface="方正兰亭黑_GBK" panose="02000000000000000000"/>
            </a:endParaRPr>
          </a:p>
          <a:p>
            <a:pPr lvl="0" indent="0">
              <a:lnSpc>
                <a:spcPct val="200000"/>
              </a:lnSpc>
              <a:buFont typeface="Wingdings" panose="05000000000000000000" pitchFamily="2" charset="2"/>
              <a:buChar char="l"/>
            </a:pPr>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sym typeface="方正兰亭黑_GBK" panose="02000000000000000000"/>
              </a:rPr>
              <a:t>运营基地：北京、昆山、合肥、宁夏、宿州、</a:t>
            </a:r>
            <a:r>
              <a:rPr lang="zh-CN" altLang="en-US" sz="1200" dirty="0" smtClean="0">
                <a:solidFill>
                  <a:schemeClr val="tx1">
                    <a:lumMod val="65000"/>
                    <a:lumOff val="35000"/>
                  </a:schemeClr>
                </a:solidFill>
                <a:latin typeface="微软雅黑" panose="020B0503020204020204" pitchFamily="34" charset="-122"/>
                <a:ea typeface="微软雅黑" panose="020B0503020204020204" pitchFamily="34" charset="-122"/>
                <a:sym typeface="方正兰亭黑_GBK" panose="02000000000000000000"/>
              </a:rPr>
              <a:t>佛山、重庆、安庆、</a:t>
            </a:r>
            <a:r>
              <a:rPr lang="zh-CN" altLang="en-US" sz="1200" dirty="0" smtClean="0">
                <a:solidFill>
                  <a:srgbClr val="0070C0"/>
                </a:solidFill>
                <a:latin typeface="微软雅黑" panose="020B0503020204020204" pitchFamily="34" charset="-122"/>
                <a:ea typeface="微软雅黑" panose="020B0503020204020204" pitchFamily="34" charset="-122"/>
                <a:sym typeface="方正兰亭黑_GBK" panose="02000000000000000000"/>
              </a:rPr>
              <a:t>大连（筹）</a:t>
            </a:r>
            <a:endParaRPr lang="zh-CN" altLang="en-US" sz="1200" dirty="0" smtClean="0">
              <a:solidFill>
                <a:srgbClr val="0070C0"/>
              </a:solidFill>
              <a:latin typeface="微软雅黑" panose="020B0503020204020204" pitchFamily="34" charset="-122"/>
              <a:ea typeface="微软雅黑" panose="020B0503020204020204" pitchFamily="34" charset="-122"/>
              <a:sym typeface="方正兰亭黑_GBK" panose="02000000000000000000"/>
            </a:endParaRPr>
          </a:p>
          <a:p>
            <a:pPr lvl="0" indent="0">
              <a:lnSpc>
                <a:spcPct val="200000"/>
              </a:lnSpc>
              <a:buFont typeface="Wingdings" panose="05000000000000000000" pitchFamily="2" charset="2"/>
              <a:buChar char="l"/>
            </a:pPr>
            <a:r>
              <a:rPr lang="zh-CN" altLang="zh-CN" sz="1200" dirty="0">
                <a:solidFill>
                  <a:schemeClr val="tx1">
                    <a:lumMod val="65000"/>
                    <a:lumOff val="35000"/>
                  </a:schemeClr>
                </a:solidFill>
                <a:latin typeface="微软雅黑" panose="020B0503020204020204" pitchFamily="34" charset="-122"/>
                <a:ea typeface="微软雅黑" panose="020B0503020204020204" pitchFamily="34" charset="-122"/>
                <a:sym typeface="方正兰亭黑_GBK" panose="02000000000000000000"/>
              </a:rPr>
              <a:t>分</a:t>
            </a:r>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方正兰亭黑_GBK" panose="02000000000000000000"/>
              </a:rPr>
              <a:t>公司：上海、北京、杭州、广州、合肥、佛山</a:t>
            </a:r>
            <a:endParaRPr lang="zh-CN" altLang="zh-CN" sz="1200" dirty="0">
              <a:solidFill>
                <a:schemeClr val="tx1">
                  <a:lumMod val="65000"/>
                  <a:lumOff val="35000"/>
                </a:schemeClr>
              </a:solidFill>
              <a:latin typeface="微软雅黑" panose="020B0503020204020204" pitchFamily="34" charset="-122"/>
              <a:ea typeface="微软雅黑" panose="020B0503020204020204" pitchFamily="34" charset="-122"/>
              <a:sym typeface="方正兰亭黑_GBK" panose="02000000000000000000"/>
            </a:endParaRPr>
          </a:p>
          <a:p>
            <a:pPr lvl="0" indent="0">
              <a:lnSpc>
                <a:spcPct val="200000"/>
              </a:lnSpc>
              <a:buFont typeface="Wingdings" panose="05000000000000000000" pitchFamily="2" charset="2"/>
              <a:buChar char="l"/>
            </a:pPr>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sym typeface="方正兰亭黑_GBK" panose="02000000000000000000"/>
              </a:rPr>
              <a:t>办公总面积：超</a:t>
            </a:r>
            <a:r>
              <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sym typeface="方正兰亭黑_GBK" panose="02000000000000000000"/>
              </a:rPr>
              <a:t>80000</a:t>
            </a:r>
            <a:r>
              <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sym typeface="方正兰亭黑_GBK" panose="02000000000000000000"/>
              </a:rPr>
              <a:t>平米</a:t>
            </a:r>
            <a:endParaRPr lang="zh-CN" altLang="en-US" sz="1200" dirty="0">
              <a:solidFill>
                <a:schemeClr val="tx1">
                  <a:lumMod val="65000"/>
                  <a:lumOff val="35000"/>
                </a:schemeClr>
              </a:solidFill>
              <a:latin typeface="微软雅黑" panose="020B0503020204020204" pitchFamily="34" charset="-122"/>
              <a:ea typeface="微软雅黑" panose="020B0503020204020204" pitchFamily="34" charset="-122"/>
              <a:sym typeface="方正兰亭黑_GBK" panose="02000000000000000000"/>
            </a:endParaRPr>
          </a:p>
        </p:txBody>
      </p:sp>
      <p:sp>
        <p:nvSpPr>
          <p:cNvPr id="43" name="矩形 69"/>
          <p:cNvSpPr/>
          <p:nvPr/>
        </p:nvSpPr>
        <p:spPr>
          <a:xfrm>
            <a:off x="9551590" y="5163644"/>
            <a:ext cx="2373630" cy="369324"/>
          </a:xfrm>
          <a:prstGeom prst="rect">
            <a:avLst/>
          </a:prstGeom>
          <a:noFill/>
          <a:ln w="9525">
            <a:noFill/>
          </a:ln>
        </p:spPr>
        <p:txBody>
          <a:bodyPr lIns="91431" tIns="45716" rIns="91431" bIns="45716" anchor="t">
            <a:spAutoFit/>
          </a:bodyPr>
          <a:lstStyle/>
          <a:p>
            <a:pPr lvl="0" indent="0"/>
            <a:r>
              <a:rPr lang="zh-CN" altLang="en-US" b="1" dirty="0">
                <a:solidFill>
                  <a:srgbClr val="F77E31"/>
                </a:solidFill>
                <a:latin typeface="微软雅黑" panose="020B0503020204020204" pitchFamily="34" charset="-122"/>
                <a:ea typeface="微软雅黑" panose="020B0503020204020204" pitchFamily="34" charset="-122"/>
                <a:sym typeface="方正兰亭黑_GBK" panose="02000000000000000000"/>
              </a:rPr>
              <a:t>拥有员工数量</a:t>
            </a:r>
            <a:endParaRPr lang="zh-CN" altLang="en-US" b="1" dirty="0">
              <a:solidFill>
                <a:srgbClr val="F77E31"/>
              </a:solidFill>
              <a:latin typeface="微软雅黑" panose="020B0503020204020204" pitchFamily="34" charset="-122"/>
              <a:ea typeface="微软雅黑" panose="020B0503020204020204" pitchFamily="34" charset="-122"/>
              <a:sym typeface="方正兰亭黑_GBK" panose="02000000000000000000"/>
            </a:endParaRPr>
          </a:p>
        </p:txBody>
      </p:sp>
      <p:sp>
        <p:nvSpPr>
          <p:cNvPr id="44" name="矩形 47"/>
          <p:cNvSpPr/>
          <p:nvPr/>
        </p:nvSpPr>
        <p:spPr>
          <a:xfrm>
            <a:off x="9047534" y="5604976"/>
            <a:ext cx="2808312" cy="1243965"/>
          </a:xfrm>
          <a:prstGeom prst="rect">
            <a:avLst/>
          </a:prstGeom>
          <a:noFill/>
          <a:ln w="9525">
            <a:noFill/>
          </a:ln>
        </p:spPr>
        <p:txBody>
          <a:bodyPr wrap="square" lIns="91431" tIns="45716" rIns="91431" bIns="45716" anchor="t">
            <a:spAutoFit/>
          </a:bodyPr>
          <a:lstStyle/>
          <a:p>
            <a:pPr lvl="0" indent="0">
              <a:lnSpc>
                <a:spcPct val="150000"/>
              </a:lnSpc>
              <a:buFont typeface="Wingdings" panose="05000000000000000000" pitchFamily="2" charset="2"/>
              <a:buChar char="l"/>
            </a:pPr>
            <a:r>
              <a:rPr lang="zh-CN" altLang="en-US" sz="1200" dirty="0" smtClean="0">
                <a:solidFill>
                  <a:schemeClr val="tx1">
                    <a:lumMod val="65000"/>
                    <a:lumOff val="35000"/>
                  </a:schemeClr>
                </a:solidFill>
                <a:latin typeface="微软雅黑" panose="020B0503020204020204" pitchFamily="34" charset="-122"/>
                <a:ea typeface="微软雅黑" panose="020B0503020204020204" pitchFamily="34" charset="-122"/>
                <a:sym typeface="方正兰亭黑_GBK" panose="02000000000000000000"/>
              </a:rPr>
              <a:t>总人数</a:t>
            </a:r>
            <a:r>
              <a:rPr lang="en-US" altLang="zh-CN" sz="1200" dirty="0" smtClean="0">
                <a:solidFill>
                  <a:schemeClr val="tx1">
                    <a:lumMod val="65000"/>
                    <a:lumOff val="35000"/>
                  </a:schemeClr>
                </a:solidFill>
                <a:latin typeface="微软雅黑" panose="020B0503020204020204" pitchFamily="34" charset="-122"/>
                <a:ea typeface="微软雅黑" panose="020B0503020204020204" pitchFamily="34" charset="-122"/>
                <a:sym typeface="方正兰亭黑_GBK" panose="02000000000000000000"/>
              </a:rPr>
              <a:t>8</a:t>
            </a:r>
            <a:r>
              <a:rPr lang="en-US" altLang="zh-CN" sz="1200" dirty="0" smtClean="0">
                <a:solidFill>
                  <a:schemeClr val="tx1">
                    <a:lumMod val="65000"/>
                    <a:lumOff val="35000"/>
                  </a:schemeClr>
                </a:solidFill>
                <a:latin typeface="微软雅黑" panose="020B0503020204020204" pitchFamily="34" charset="-122"/>
                <a:ea typeface="微软雅黑" panose="020B0503020204020204" pitchFamily="34" charset="-122"/>
                <a:sym typeface="方正兰亭黑_GBK" panose="02000000000000000000"/>
              </a:rPr>
              <a:t>000</a:t>
            </a:r>
            <a:r>
              <a:rPr lang="zh-CN" altLang="en-US" sz="1200" dirty="0" smtClean="0">
                <a:solidFill>
                  <a:schemeClr val="tx1">
                    <a:lumMod val="65000"/>
                    <a:lumOff val="35000"/>
                  </a:schemeClr>
                </a:solidFill>
                <a:latin typeface="微软雅黑" panose="020B0503020204020204" pitchFamily="34" charset="-122"/>
                <a:ea typeface="微软雅黑" panose="020B0503020204020204" pitchFamily="34" charset="-122"/>
                <a:sym typeface="方正兰亭黑_GBK" panose="02000000000000000000"/>
              </a:rPr>
              <a:t>余人   </a:t>
            </a:r>
            <a:endParaRPr lang="en-US" altLang="zh-CN" sz="1200" dirty="0" smtClean="0">
              <a:solidFill>
                <a:schemeClr val="tx1">
                  <a:lumMod val="65000"/>
                  <a:lumOff val="35000"/>
                </a:schemeClr>
              </a:solidFill>
              <a:latin typeface="微软雅黑" panose="020B0503020204020204" pitchFamily="34" charset="-122"/>
              <a:ea typeface="微软雅黑" panose="020B0503020204020204" pitchFamily="34" charset="-122"/>
              <a:sym typeface="方正兰亭黑_GBK" panose="02000000000000000000"/>
            </a:endParaRPr>
          </a:p>
          <a:p>
            <a:pPr lvl="0" indent="0">
              <a:lnSpc>
                <a:spcPct val="150000"/>
              </a:lnSpc>
              <a:buFont typeface="Wingdings" panose="05000000000000000000" pitchFamily="2" charset="2"/>
              <a:buChar char="l"/>
            </a:pPr>
            <a:r>
              <a:rPr lang="en-US" altLang="zh-CN" sz="1200" dirty="0" smtClean="0">
                <a:solidFill>
                  <a:schemeClr val="tx1">
                    <a:lumMod val="65000"/>
                    <a:lumOff val="35000"/>
                  </a:schemeClr>
                </a:solidFill>
                <a:latin typeface="微软雅黑" panose="020B0503020204020204" pitchFamily="34" charset="-122"/>
                <a:ea typeface="微软雅黑" panose="020B0503020204020204" pitchFamily="34" charset="-122"/>
                <a:sym typeface="方正兰亭黑_GBK" panose="02000000000000000000"/>
              </a:rPr>
              <a:t>70%</a:t>
            </a:r>
            <a:r>
              <a:rPr lang="zh-CN" altLang="en-US" sz="1200" dirty="0" smtClean="0">
                <a:solidFill>
                  <a:schemeClr val="tx1">
                    <a:lumMod val="65000"/>
                    <a:lumOff val="35000"/>
                  </a:schemeClr>
                </a:solidFill>
                <a:latin typeface="微软雅黑" panose="020B0503020204020204" pitchFamily="34" charset="-122"/>
                <a:ea typeface="微软雅黑" panose="020B0503020204020204" pitchFamily="34" charset="-122"/>
                <a:sym typeface="方正兰亭黑_GBK" panose="02000000000000000000"/>
              </a:rPr>
              <a:t>为大专以上学历；</a:t>
            </a:r>
            <a:r>
              <a:rPr lang="en-US" altLang="zh-CN" sz="1200" dirty="0" smtClean="0">
                <a:solidFill>
                  <a:schemeClr val="tx1">
                    <a:lumMod val="65000"/>
                    <a:lumOff val="35000"/>
                  </a:schemeClr>
                </a:solidFill>
                <a:latin typeface="微软雅黑" panose="020B0503020204020204" pitchFamily="34" charset="-122"/>
                <a:ea typeface="微软雅黑" panose="020B0503020204020204" pitchFamily="34" charset="-122"/>
                <a:sym typeface="方正兰亭黑_GBK" panose="02000000000000000000"/>
              </a:rPr>
              <a:t>30%</a:t>
            </a:r>
            <a:r>
              <a:rPr lang="zh-CN" altLang="en-US" sz="1200" dirty="0" smtClean="0">
                <a:solidFill>
                  <a:schemeClr val="tx1">
                    <a:lumMod val="65000"/>
                    <a:lumOff val="35000"/>
                  </a:schemeClr>
                </a:solidFill>
                <a:latin typeface="微软雅黑" panose="020B0503020204020204" pitchFamily="34" charset="-122"/>
                <a:ea typeface="微软雅黑" panose="020B0503020204020204" pitchFamily="34" charset="-122"/>
                <a:sym typeface="方正兰亭黑_GBK" panose="02000000000000000000"/>
              </a:rPr>
              <a:t>为本科以上学历</a:t>
            </a:r>
            <a:endParaRPr lang="en-US" altLang="zh-CN" sz="1200" dirty="0" smtClean="0">
              <a:solidFill>
                <a:schemeClr val="tx1">
                  <a:lumMod val="65000"/>
                  <a:lumOff val="35000"/>
                </a:schemeClr>
              </a:solidFill>
              <a:latin typeface="微软雅黑" panose="020B0503020204020204" pitchFamily="34" charset="-122"/>
              <a:ea typeface="微软雅黑" panose="020B0503020204020204" pitchFamily="34" charset="-122"/>
              <a:sym typeface="方正兰亭黑_GBK" panose="02000000000000000000"/>
            </a:endParaRPr>
          </a:p>
          <a:p>
            <a:pPr lvl="0" indent="0">
              <a:lnSpc>
                <a:spcPct val="150000"/>
              </a:lnSpc>
              <a:buFont typeface="Wingdings" panose="05000000000000000000" pitchFamily="2" charset="2"/>
              <a:buChar char="l"/>
            </a:pPr>
            <a:r>
              <a:rPr lang="zh-CN" altLang="en-US" sz="1200" dirty="0" smtClean="0">
                <a:solidFill>
                  <a:schemeClr val="tx1">
                    <a:lumMod val="65000"/>
                    <a:lumOff val="35000"/>
                  </a:schemeClr>
                </a:solidFill>
                <a:latin typeface="微软雅黑" panose="020B0503020204020204" pitchFamily="34" charset="-122"/>
                <a:ea typeface="微软雅黑" panose="020B0503020204020204" pitchFamily="34" charset="-122"/>
                <a:sym typeface="方正兰亭黑_GBK" panose="02000000000000000000"/>
              </a:rPr>
              <a:t>数据分析及系统开发团队</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sym typeface="方正兰亭黑_GBK" panose="02000000000000000000"/>
              </a:rPr>
              <a:t>超百人</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sym typeface="方正兰亭黑_GBK" panose="02000000000000000000"/>
            </a:endParaRPr>
          </a:p>
        </p:txBody>
      </p:sp>
      <p:sp>
        <p:nvSpPr>
          <p:cNvPr id="19" name="标题 4"/>
          <p:cNvSpPr txBox="1"/>
          <p:nvPr/>
        </p:nvSpPr>
        <p:spPr>
          <a:xfrm>
            <a:off x="226554" y="363133"/>
            <a:ext cx="2016224" cy="4015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和君</a:t>
            </a:r>
            <a:endParaRPr lang="en-US" altLang="zh-CN" sz="2400" b="1" dirty="0">
              <a:solidFill>
                <a:schemeClr val="bg1"/>
              </a:solidFill>
              <a:latin typeface="微软雅黑" panose="020B0503020204020204" pitchFamily="34" charset="-122"/>
              <a:ea typeface="微软雅黑" panose="020B0503020204020204" pitchFamily="34" charset="-122"/>
            </a:endParaRPr>
          </a:p>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纵达</a:t>
            </a:r>
            <a:endParaRPr lang="en-US" altLang="zh-CN" sz="1200" dirty="0">
              <a:solidFill>
                <a:schemeClr val="bg1"/>
              </a:solidFill>
              <a:latin typeface="微软雅黑" panose="020B0503020204020204" pitchFamily="34" charset="-122"/>
              <a:ea typeface="微软雅黑" panose="020B0503020204020204" pitchFamily="34" charset="-122"/>
            </a:endParaRPr>
          </a:p>
        </p:txBody>
      </p:sp>
      <p:cxnSp>
        <p:nvCxnSpPr>
          <p:cNvPr id="4" name="直接连接符 3"/>
          <p:cNvCxnSpPr/>
          <p:nvPr/>
        </p:nvCxnSpPr>
        <p:spPr>
          <a:xfrm flipV="1">
            <a:off x="6311230" y="2971986"/>
            <a:ext cx="1080120" cy="457014"/>
          </a:xfrm>
          <a:prstGeom prst="line">
            <a:avLst/>
          </a:prstGeom>
          <a:ln>
            <a:solidFill>
              <a:srgbClr val="3190CF"/>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flipH="1" flipV="1">
            <a:off x="7463358" y="2996952"/>
            <a:ext cx="576064" cy="1080120"/>
          </a:xfrm>
          <a:prstGeom prst="line">
            <a:avLst/>
          </a:prstGeom>
          <a:ln>
            <a:solidFill>
              <a:srgbClr val="3190CF"/>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flipH="1">
            <a:off x="7744962" y="4137305"/>
            <a:ext cx="222452" cy="30609"/>
          </a:xfrm>
          <a:prstGeom prst="line">
            <a:avLst/>
          </a:prstGeom>
          <a:ln>
            <a:solidFill>
              <a:srgbClr val="3190CF"/>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flipH="1" flipV="1">
            <a:off x="7597810" y="4005064"/>
            <a:ext cx="72008" cy="132241"/>
          </a:xfrm>
          <a:prstGeom prst="line">
            <a:avLst/>
          </a:prstGeom>
          <a:ln>
            <a:solidFill>
              <a:srgbClr val="3190CF"/>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flipH="1" flipV="1">
            <a:off x="6311230" y="3474421"/>
            <a:ext cx="1252370" cy="458635"/>
          </a:xfrm>
          <a:prstGeom prst="line">
            <a:avLst/>
          </a:prstGeom>
          <a:ln>
            <a:solidFill>
              <a:srgbClr val="3190CF"/>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nvCxnSpPr>
        <p:spPr>
          <a:xfrm flipH="1" flipV="1">
            <a:off x="7391350" y="2978546"/>
            <a:ext cx="172250" cy="954510"/>
          </a:xfrm>
          <a:prstGeom prst="line">
            <a:avLst/>
          </a:prstGeom>
          <a:ln>
            <a:solidFill>
              <a:srgbClr val="3190CF"/>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7633814" y="3955280"/>
            <a:ext cx="333600" cy="140198"/>
          </a:xfrm>
          <a:prstGeom prst="line">
            <a:avLst/>
          </a:prstGeom>
          <a:ln>
            <a:solidFill>
              <a:srgbClr val="3190CF"/>
            </a:soli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nvCxnSpPr>
        <p:spPr>
          <a:xfrm flipH="1" flipV="1">
            <a:off x="6307337" y="3474421"/>
            <a:ext cx="1309373" cy="693494"/>
          </a:xfrm>
          <a:prstGeom prst="line">
            <a:avLst/>
          </a:prstGeom>
          <a:ln>
            <a:solidFill>
              <a:srgbClr val="3190CF"/>
            </a:soli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nvCxnSpPr>
        <p:spPr>
          <a:xfrm flipH="1">
            <a:off x="7212896" y="4258757"/>
            <a:ext cx="478958" cy="1163090"/>
          </a:xfrm>
          <a:prstGeom prst="line">
            <a:avLst/>
          </a:prstGeom>
          <a:ln>
            <a:solidFill>
              <a:srgbClr val="3190CF"/>
            </a:solidFill>
          </a:ln>
        </p:spPr>
        <p:style>
          <a:lnRef idx="1">
            <a:schemeClr val="accent1"/>
          </a:lnRef>
          <a:fillRef idx="0">
            <a:schemeClr val="accent1"/>
          </a:fillRef>
          <a:effectRef idx="0">
            <a:schemeClr val="accent1"/>
          </a:effectRef>
          <a:fontRef idx="minor">
            <a:schemeClr val="tx1"/>
          </a:fontRef>
        </p:style>
      </p:cxnSp>
      <p:cxnSp>
        <p:nvCxnSpPr>
          <p:cNvPr id="49" name="直接连接符 48"/>
          <p:cNvCxnSpPr/>
          <p:nvPr/>
        </p:nvCxnSpPr>
        <p:spPr>
          <a:xfrm flipV="1">
            <a:off x="7212896" y="4167915"/>
            <a:ext cx="826526" cy="1253932"/>
          </a:xfrm>
          <a:prstGeom prst="line">
            <a:avLst/>
          </a:prstGeom>
          <a:ln>
            <a:solidFill>
              <a:srgbClr val="3190CF"/>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5159102" y="116632"/>
            <a:ext cx="1637056" cy="400110"/>
          </a:xfrm>
          <a:prstGeom prst="rect">
            <a:avLst/>
          </a:prstGeom>
          <a:noFill/>
        </p:spPr>
        <p:txBody>
          <a:bodyPr wrap="square" rtlCol="0">
            <a:spAutoFit/>
          </a:bodyPr>
          <a:lstStyle/>
          <a:p>
            <a:r>
              <a:rPr lang="zh-CN" altLang="en-US" sz="2000" b="1" dirty="0">
                <a:solidFill>
                  <a:srgbClr val="F77E31"/>
                </a:solidFill>
                <a:latin typeface="微软雅黑" panose="020B0503020204020204" pitchFamily="34" charset="-122"/>
                <a:ea typeface="微软雅黑" panose="020B0503020204020204" pitchFamily="34" charset="-122"/>
              </a:rPr>
              <a:t>集团简介</a:t>
            </a:r>
            <a:endParaRPr lang="en-US" sz="2000" b="1" dirty="0">
              <a:solidFill>
                <a:srgbClr val="F77E31"/>
              </a:solidFill>
              <a:latin typeface="微软雅黑" panose="020B0503020204020204" pitchFamily="34" charset="-122"/>
              <a:ea typeface="微软雅黑" panose="020B0503020204020204" pitchFamily="34" charset="-122"/>
            </a:endParaRPr>
          </a:p>
        </p:txBody>
      </p:sp>
      <p:cxnSp>
        <p:nvCxnSpPr>
          <p:cNvPr id="29" name="直接连接符 28"/>
          <p:cNvCxnSpPr/>
          <p:nvPr/>
        </p:nvCxnSpPr>
        <p:spPr>
          <a:xfrm>
            <a:off x="6599262"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6815286"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产品服务</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32" name="直接连接符 31"/>
          <p:cNvCxnSpPr/>
          <p:nvPr/>
        </p:nvCxnSpPr>
        <p:spPr>
          <a:xfrm>
            <a:off x="8255446"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8490598"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运营体系</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50" name="直接连接符 49"/>
          <p:cNvCxnSpPr/>
          <p:nvPr/>
        </p:nvCxnSpPr>
        <p:spPr>
          <a:xfrm>
            <a:off x="9911630"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10146782"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运营基地</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2000"/>
    </mc:Choice>
    <mc:Fallback>
      <p:transition advTm="200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0" y="-1"/>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550590" y="-603448"/>
            <a:ext cx="1368153" cy="183418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17"/>
          <p:cNvSpPr txBox="1"/>
          <p:nvPr/>
        </p:nvSpPr>
        <p:spPr>
          <a:xfrm>
            <a:off x="1937870" y="724634"/>
            <a:ext cx="1637056" cy="400110"/>
          </a:xfrm>
          <a:prstGeom prst="rect">
            <a:avLst/>
          </a:prstGeom>
          <a:noFill/>
        </p:spPr>
        <p:txBody>
          <a:bodyPr wrap="square" rtlCol="0">
            <a:spAutoFit/>
          </a:bodyPr>
          <a:lstStyle/>
          <a:p>
            <a:r>
              <a:rPr lang="zh-CN" altLang="en-US" sz="2000" b="1" dirty="0">
                <a:solidFill>
                  <a:schemeClr val="accent2"/>
                </a:solidFill>
                <a:latin typeface="微软雅黑" panose="020B0503020204020204" pitchFamily="34" charset="-122"/>
                <a:ea typeface="微软雅黑" panose="020B0503020204020204" pitchFamily="34" charset="-122"/>
              </a:rPr>
              <a:t>集团大事记</a:t>
            </a:r>
            <a:endParaRPr lang="en-US" sz="2000" b="1" dirty="0">
              <a:solidFill>
                <a:schemeClr val="accent2"/>
              </a:solidFill>
              <a:latin typeface="微软雅黑" panose="020B0503020204020204" pitchFamily="34" charset="-122"/>
              <a:ea typeface="微软雅黑" panose="020B0503020204020204" pitchFamily="34" charset="-122"/>
            </a:endParaRPr>
          </a:p>
        </p:txBody>
      </p:sp>
      <p:sp>
        <p:nvSpPr>
          <p:cNvPr id="46" name="标题 4"/>
          <p:cNvSpPr txBox="1"/>
          <p:nvPr/>
        </p:nvSpPr>
        <p:spPr>
          <a:xfrm>
            <a:off x="226554" y="363133"/>
            <a:ext cx="2016224" cy="4015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和君</a:t>
            </a:r>
            <a:endParaRPr lang="en-US" altLang="zh-CN" sz="2400" b="1" dirty="0">
              <a:solidFill>
                <a:schemeClr val="bg1"/>
              </a:solidFill>
              <a:latin typeface="微软雅黑" panose="020B0503020204020204" pitchFamily="34" charset="-122"/>
              <a:ea typeface="微软雅黑" panose="020B0503020204020204" pitchFamily="34" charset="-122"/>
            </a:endParaRPr>
          </a:p>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纵达</a:t>
            </a:r>
            <a:endParaRPr lang="en-US" altLang="zh-CN" sz="1200" dirty="0">
              <a:solidFill>
                <a:schemeClr val="bg1"/>
              </a:solidFill>
              <a:latin typeface="微软雅黑" panose="020B0503020204020204" pitchFamily="34" charset="-122"/>
              <a:ea typeface="微软雅黑" panose="020B0503020204020204" pitchFamily="34" charset="-122"/>
            </a:endParaRPr>
          </a:p>
        </p:txBody>
      </p:sp>
      <p:pic>
        <p:nvPicPr>
          <p:cNvPr id="47" name="图片 46"/>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56372" y="756072"/>
            <a:ext cx="10991020" cy="6183995"/>
          </a:xfrm>
          <a:prstGeom prst="rect">
            <a:avLst/>
          </a:prstGeom>
        </p:spPr>
      </p:pic>
      <p:sp>
        <p:nvSpPr>
          <p:cNvPr id="15" name="TextBox 14"/>
          <p:cNvSpPr txBox="1"/>
          <p:nvPr/>
        </p:nvSpPr>
        <p:spPr>
          <a:xfrm>
            <a:off x="5159102" y="116632"/>
            <a:ext cx="1637056" cy="400110"/>
          </a:xfrm>
          <a:prstGeom prst="rect">
            <a:avLst/>
          </a:prstGeom>
          <a:noFill/>
        </p:spPr>
        <p:txBody>
          <a:bodyPr wrap="square" rtlCol="0">
            <a:spAutoFit/>
          </a:bodyPr>
          <a:lstStyle/>
          <a:p>
            <a:r>
              <a:rPr lang="zh-CN" altLang="en-US" sz="2000" b="1" dirty="0">
                <a:solidFill>
                  <a:srgbClr val="F77E31"/>
                </a:solidFill>
                <a:latin typeface="微软雅黑" panose="020B0503020204020204" pitchFamily="34" charset="-122"/>
                <a:ea typeface="微软雅黑" panose="020B0503020204020204" pitchFamily="34" charset="-122"/>
              </a:rPr>
              <a:t>集团简介</a:t>
            </a:r>
            <a:endParaRPr lang="en-US" sz="2000" b="1" dirty="0">
              <a:solidFill>
                <a:srgbClr val="F77E31"/>
              </a:solidFill>
              <a:latin typeface="微软雅黑" panose="020B0503020204020204" pitchFamily="34" charset="-122"/>
              <a:ea typeface="微软雅黑" panose="020B0503020204020204" pitchFamily="34" charset="-122"/>
            </a:endParaRPr>
          </a:p>
        </p:txBody>
      </p:sp>
      <p:cxnSp>
        <p:nvCxnSpPr>
          <p:cNvPr id="16" name="直接连接符 15"/>
          <p:cNvCxnSpPr/>
          <p:nvPr/>
        </p:nvCxnSpPr>
        <p:spPr>
          <a:xfrm>
            <a:off x="6599262"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6815286"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产品服务</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19" name="直接连接符 18"/>
          <p:cNvCxnSpPr/>
          <p:nvPr/>
        </p:nvCxnSpPr>
        <p:spPr>
          <a:xfrm>
            <a:off x="8255446"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8490598"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运营体系</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21" name="直接连接符 20"/>
          <p:cNvCxnSpPr/>
          <p:nvPr/>
        </p:nvCxnSpPr>
        <p:spPr>
          <a:xfrm>
            <a:off x="9911630"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10146782"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运营基地</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2000"/>
    </mc:Choice>
    <mc:Fallback>
      <p:transition advTm="200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 name="图片 87"/>
          <p:cNvPicPr>
            <a:picLocks noChangeAspect="1"/>
          </p:cNvPicPr>
          <p:nvPr/>
        </p:nvPicPr>
        <p:blipFill>
          <a:blip r:embed="rId1" cstate="print"/>
          <a:stretch>
            <a:fillRect/>
          </a:stretch>
        </p:blipFill>
        <p:spPr>
          <a:xfrm>
            <a:off x="1364370" y="662219"/>
            <a:ext cx="9435988" cy="6216708"/>
          </a:xfrm>
          <a:prstGeom prst="rect">
            <a:avLst/>
          </a:prstGeom>
        </p:spPr>
      </p:pic>
      <p:grpSp>
        <p:nvGrpSpPr>
          <p:cNvPr id="4" name="组合 3"/>
          <p:cNvGrpSpPr/>
          <p:nvPr/>
        </p:nvGrpSpPr>
        <p:grpSpPr>
          <a:xfrm>
            <a:off x="23421" y="675573"/>
            <a:ext cx="1175240" cy="6182427"/>
            <a:chOff x="1422527" y="1496768"/>
            <a:chExt cx="1000271" cy="5143499"/>
          </a:xfrm>
          <a:solidFill>
            <a:srgbClr val="3190CF"/>
          </a:solidFill>
        </p:grpSpPr>
        <p:sp>
          <p:nvSpPr>
            <p:cNvPr id="89" name="矩形 88"/>
            <p:cNvSpPr/>
            <p:nvPr/>
          </p:nvSpPr>
          <p:spPr>
            <a:xfrm rot="16200000">
              <a:off x="-649087" y="3568382"/>
              <a:ext cx="5143499" cy="1000271"/>
            </a:xfrm>
            <a:prstGeom prst="rect">
              <a:avLst/>
            </a:prstGeom>
            <a:grpFill/>
            <a:ln>
              <a:solidFill>
                <a:srgbClr val="3190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91" name="文本框 90"/>
            <p:cNvSpPr txBox="1"/>
            <p:nvPr/>
          </p:nvSpPr>
          <p:spPr>
            <a:xfrm>
              <a:off x="1614885" y="3667680"/>
              <a:ext cx="615553" cy="848937"/>
            </a:xfrm>
            <a:prstGeom prst="rect">
              <a:avLst/>
            </a:prstGeom>
            <a:grpFill/>
          </p:spPr>
          <p:txBody>
            <a:bodyPr vert="eaVert" wrap="square" rtlCol="0">
              <a:spAutoFit/>
            </a:bodyPr>
            <a:lstStyle/>
            <a:p>
              <a:r>
                <a:rPr kumimoji="1" lang="en-US" altLang="en-US" sz="2800" b="1" dirty="0">
                  <a:solidFill>
                    <a:schemeClr val="bg1"/>
                  </a:solidFill>
                  <a:latin typeface="微软雅黑" panose="020B0503020204020204" pitchFamily="34" charset="-122"/>
                  <a:ea typeface="微软雅黑" panose="020B0503020204020204" pitchFamily="34" charset="-122"/>
                </a:rPr>
                <a:t>资  质</a:t>
              </a:r>
              <a:endParaRPr kumimoji="1" lang="zh-CN" altLang="en-US" sz="2800" b="1" dirty="0">
                <a:solidFill>
                  <a:schemeClr val="bg1"/>
                </a:solidFill>
                <a:latin typeface="微软雅黑" panose="020B0503020204020204" pitchFamily="34" charset="-122"/>
                <a:ea typeface="微软雅黑" panose="020B0503020204020204" pitchFamily="34" charset="-122"/>
              </a:endParaRPr>
            </a:p>
          </p:txBody>
        </p:sp>
      </p:grpSp>
      <p:sp>
        <p:nvSpPr>
          <p:cNvPr id="14" name="矩形 13"/>
          <p:cNvSpPr/>
          <p:nvPr/>
        </p:nvSpPr>
        <p:spPr>
          <a:xfrm>
            <a:off x="0" y="-1"/>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550590" y="-603448"/>
            <a:ext cx="1368153" cy="183418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3" name="组合 92"/>
          <p:cNvGrpSpPr/>
          <p:nvPr/>
        </p:nvGrpSpPr>
        <p:grpSpPr>
          <a:xfrm>
            <a:off x="10991751" y="662219"/>
            <a:ext cx="1198662" cy="6216708"/>
            <a:chOff x="9561635" y="1491386"/>
            <a:chExt cx="1043607" cy="5143499"/>
          </a:xfrm>
        </p:grpSpPr>
        <p:sp>
          <p:nvSpPr>
            <p:cNvPr id="90" name="矩形 89"/>
            <p:cNvSpPr/>
            <p:nvPr/>
          </p:nvSpPr>
          <p:spPr>
            <a:xfrm rot="16200000">
              <a:off x="7511689" y="3541332"/>
              <a:ext cx="5143499" cy="1043607"/>
            </a:xfrm>
            <a:prstGeom prst="rect">
              <a:avLst/>
            </a:prstGeom>
            <a:solidFill>
              <a:srgbClr val="3190CF"/>
            </a:solidFill>
            <a:ln>
              <a:solidFill>
                <a:srgbClr val="3190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92" name="文本框 91"/>
            <p:cNvSpPr txBox="1"/>
            <p:nvPr/>
          </p:nvSpPr>
          <p:spPr>
            <a:xfrm>
              <a:off x="9902680" y="3612079"/>
              <a:ext cx="535927" cy="893552"/>
            </a:xfrm>
            <a:prstGeom prst="rect">
              <a:avLst/>
            </a:prstGeom>
            <a:noFill/>
          </p:spPr>
          <p:txBody>
            <a:bodyPr vert="eaVert" wrap="square" rtlCol="0">
              <a:spAutoFit/>
            </a:bodyPr>
            <a:lstStyle/>
            <a:p>
              <a:r>
                <a:rPr kumimoji="1" lang="en-US" altLang="en-US" sz="2800" b="1" dirty="0">
                  <a:solidFill>
                    <a:schemeClr val="bg1"/>
                  </a:solidFill>
                  <a:latin typeface="微软雅黑" panose="020B0503020204020204" pitchFamily="34" charset="-122"/>
                  <a:ea typeface="微软雅黑" panose="020B0503020204020204" pitchFamily="34" charset="-122"/>
                </a:rPr>
                <a:t>证  书</a:t>
              </a:r>
              <a:endParaRPr kumimoji="1" lang="zh-CN" altLang="en-US" sz="2800" b="1" dirty="0">
                <a:solidFill>
                  <a:schemeClr val="bg1"/>
                </a:solidFill>
                <a:latin typeface="微软雅黑" panose="020B0503020204020204" pitchFamily="34" charset="-122"/>
                <a:ea typeface="微软雅黑" panose="020B0503020204020204" pitchFamily="34" charset="-122"/>
              </a:endParaRPr>
            </a:p>
          </p:txBody>
        </p:sp>
      </p:grpSp>
      <p:sp>
        <p:nvSpPr>
          <p:cNvPr id="19" name="标题 4"/>
          <p:cNvSpPr txBox="1"/>
          <p:nvPr/>
        </p:nvSpPr>
        <p:spPr>
          <a:xfrm>
            <a:off x="226554" y="363133"/>
            <a:ext cx="2016224" cy="4015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和君</a:t>
            </a:r>
            <a:endParaRPr lang="en-US" altLang="zh-CN" sz="2400" b="1" dirty="0">
              <a:solidFill>
                <a:schemeClr val="bg1"/>
              </a:solidFill>
              <a:latin typeface="微软雅黑" panose="020B0503020204020204" pitchFamily="34" charset="-122"/>
              <a:ea typeface="微软雅黑" panose="020B0503020204020204" pitchFamily="34" charset="-122"/>
            </a:endParaRPr>
          </a:p>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纵达</a:t>
            </a:r>
            <a:endParaRPr lang="en-US" altLang="zh-CN" sz="1200" dirty="0">
              <a:solidFill>
                <a:schemeClr val="bg1"/>
              </a:solidFill>
              <a:latin typeface="微软雅黑" panose="020B0503020204020204" pitchFamily="34" charset="-122"/>
              <a:ea typeface="微软雅黑" panose="020B0503020204020204" pitchFamily="34" charset="-122"/>
            </a:endParaRPr>
          </a:p>
        </p:txBody>
      </p:sp>
      <p:sp>
        <p:nvSpPr>
          <p:cNvPr id="20" name="TextBox 19"/>
          <p:cNvSpPr txBox="1"/>
          <p:nvPr/>
        </p:nvSpPr>
        <p:spPr>
          <a:xfrm>
            <a:off x="5159102" y="116632"/>
            <a:ext cx="1637056" cy="400110"/>
          </a:xfrm>
          <a:prstGeom prst="rect">
            <a:avLst/>
          </a:prstGeom>
          <a:noFill/>
        </p:spPr>
        <p:txBody>
          <a:bodyPr wrap="square" rtlCol="0">
            <a:spAutoFit/>
          </a:bodyPr>
          <a:lstStyle/>
          <a:p>
            <a:r>
              <a:rPr lang="zh-CN" altLang="en-US" sz="2000" b="1" dirty="0">
                <a:solidFill>
                  <a:srgbClr val="F77E31"/>
                </a:solidFill>
                <a:latin typeface="微软雅黑" panose="020B0503020204020204" pitchFamily="34" charset="-122"/>
                <a:ea typeface="微软雅黑" panose="020B0503020204020204" pitchFamily="34" charset="-122"/>
              </a:rPr>
              <a:t>集团简介</a:t>
            </a:r>
            <a:endParaRPr lang="en-US" sz="2000" b="1" dirty="0">
              <a:solidFill>
                <a:srgbClr val="F77E31"/>
              </a:solidFill>
              <a:latin typeface="微软雅黑" panose="020B0503020204020204" pitchFamily="34" charset="-122"/>
              <a:ea typeface="微软雅黑" panose="020B0503020204020204" pitchFamily="34" charset="-122"/>
            </a:endParaRPr>
          </a:p>
        </p:txBody>
      </p:sp>
      <p:cxnSp>
        <p:nvCxnSpPr>
          <p:cNvPr id="21" name="直接连接符 20"/>
          <p:cNvCxnSpPr/>
          <p:nvPr/>
        </p:nvCxnSpPr>
        <p:spPr>
          <a:xfrm>
            <a:off x="6599262"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6815286"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产品服务</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23" name="直接连接符 22"/>
          <p:cNvCxnSpPr/>
          <p:nvPr/>
        </p:nvCxnSpPr>
        <p:spPr>
          <a:xfrm>
            <a:off x="8255446"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8490598"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运营体系</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25" name="直接连接符 24"/>
          <p:cNvCxnSpPr/>
          <p:nvPr/>
        </p:nvCxnSpPr>
        <p:spPr>
          <a:xfrm>
            <a:off x="9911630"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10146782"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运营基地</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2000"/>
    </mc:Choice>
    <mc:Fallback>
      <p:transition advTm="200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0" y="-1"/>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550590" y="-603448"/>
            <a:ext cx="1368153" cy="183418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Box 17"/>
          <p:cNvSpPr txBox="1"/>
          <p:nvPr/>
        </p:nvSpPr>
        <p:spPr>
          <a:xfrm>
            <a:off x="1937870" y="724634"/>
            <a:ext cx="2717176" cy="400110"/>
          </a:xfrm>
          <a:prstGeom prst="rect">
            <a:avLst/>
          </a:prstGeom>
          <a:noFill/>
        </p:spPr>
        <p:txBody>
          <a:bodyPr wrap="square" rtlCol="0">
            <a:spAutoFit/>
          </a:bodyPr>
          <a:lstStyle/>
          <a:p>
            <a:r>
              <a:rPr lang="zh-CN" altLang="en-US" sz="2000" b="1" dirty="0">
                <a:solidFill>
                  <a:schemeClr val="accent2"/>
                </a:solidFill>
                <a:latin typeface="微软雅黑" panose="020B0503020204020204" pitchFamily="34" charset="-122"/>
                <a:ea typeface="微软雅黑" panose="020B0503020204020204" pitchFamily="34" charset="-122"/>
              </a:rPr>
              <a:t>政府关怀与国际交流</a:t>
            </a:r>
            <a:endParaRPr lang="en-US" sz="2000" b="1" dirty="0">
              <a:solidFill>
                <a:schemeClr val="accent2"/>
              </a:solidFill>
              <a:latin typeface="微软雅黑" panose="020B0503020204020204" pitchFamily="34" charset="-122"/>
              <a:ea typeface="微软雅黑" panose="020B0503020204020204" pitchFamily="34" charset="-122"/>
            </a:endParaRPr>
          </a:p>
        </p:txBody>
      </p:sp>
      <p:grpSp>
        <p:nvGrpSpPr>
          <p:cNvPr id="2" name="组合 1"/>
          <p:cNvGrpSpPr/>
          <p:nvPr/>
        </p:nvGrpSpPr>
        <p:grpSpPr>
          <a:xfrm>
            <a:off x="982638" y="4009223"/>
            <a:ext cx="10211232" cy="2249610"/>
            <a:chOff x="1258242" y="3819515"/>
            <a:chExt cx="8280380" cy="1897427"/>
          </a:xfrm>
        </p:grpSpPr>
        <p:grpSp>
          <p:nvGrpSpPr>
            <p:cNvPr id="77" name="组 15"/>
            <p:cNvGrpSpPr/>
            <p:nvPr/>
          </p:nvGrpSpPr>
          <p:grpSpPr>
            <a:xfrm>
              <a:off x="1258242" y="3819516"/>
              <a:ext cx="2619152" cy="1878128"/>
              <a:chOff x="3078411" y="779277"/>
              <a:chExt cx="3024336" cy="1878128"/>
            </a:xfrm>
          </p:grpSpPr>
          <p:pic>
            <p:nvPicPr>
              <p:cNvPr id="78" name="图片 77"/>
              <p:cNvPicPr>
                <a:picLocks noChangeAspect="1"/>
              </p:cNvPicPr>
              <p:nvPr/>
            </p:nvPicPr>
            <p:blipFill>
              <a:blip r:embed="rId1" cstate="screen"/>
              <a:stretch>
                <a:fillRect/>
              </a:stretch>
            </p:blipFill>
            <p:spPr>
              <a:xfrm>
                <a:off x="3078411" y="779277"/>
                <a:ext cx="3024336" cy="1878128"/>
              </a:xfrm>
              <a:prstGeom prst="rect">
                <a:avLst/>
              </a:prstGeom>
              <a:effectLst>
                <a:softEdge rad="38100"/>
              </a:effectLst>
            </p:spPr>
          </p:pic>
          <p:sp>
            <p:nvSpPr>
              <p:cNvPr id="79" name="文本框 78"/>
              <p:cNvSpPr txBox="1"/>
              <p:nvPr/>
            </p:nvSpPr>
            <p:spPr>
              <a:xfrm>
                <a:off x="3102843" y="782055"/>
                <a:ext cx="2999904" cy="215444"/>
              </a:xfrm>
              <a:prstGeom prst="rect">
                <a:avLst/>
              </a:prstGeom>
              <a:solidFill>
                <a:schemeClr val="bg1"/>
              </a:solidFill>
              <a:effectLst>
                <a:softEdge rad="38100"/>
              </a:effectLst>
            </p:spPr>
            <p:txBody>
              <a:bodyPr wrap="square" rtlCol="0">
                <a:spAutoFit/>
              </a:bodyPr>
              <a:lstStyle/>
              <a:p>
                <a:pPr algn="ctr"/>
                <a:r>
                  <a:rPr kumimoji="1" lang="zh-CN" altLang="en-US" sz="8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公司高管与华尔街银行家讨论</a:t>
                </a:r>
                <a:r>
                  <a:rPr kumimoji="1" lang="en-US" altLang="zh-CN" sz="8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IPO</a:t>
                </a:r>
                <a:r>
                  <a:rPr kumimoji="1" lang="zh-CN" altLang="en-US" sz="8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合影</a:t>
                </a:r>
                <a:endParaRPr kumimoji="1" lang="zh-CN" altLang="en-US" sz="8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pic>
          <p:nvPicPr>
            <p:cNvPr id="80" name="图片 79"/>
            <p:cNvPicPr>
              <a:picLocks noChangeAspect="1"/>
            </p:cNvPicPr>
            <p:nvPr/>
          </p:nvPicPr>
          <p:blipFill>
            <a:blip r:embed="rId2" cstate="screen"/>
            <a:stretch>
              <a:fillRect/>
            </a:stretch>
          </p:blipFill>
          <p:spPr>
            <a:xfrm>
              <a:off x="4090986" y="3831518"/>
              <a:ext cx="3671070" cy="1863807"/>
            </a:xfrm>
            <a:prstGeom prst="rect">
              <a:avLst/>
            </a:prstGeom>
            <a:effectLst>
              <a:softEdge rad="38100"/>
            </a:effectLst>
          </p:spPr>
        </p:pic>
        <p:grpSp>
          <p:nvGrpSpPr>
            <p:cNvPr id="81" name="组 24"/>
            <p:cNvGrpSpPr/>
            <p:nvPr/>
          </p:nvGrpSpPr>
          <p:grpSpPr>
            <a:xfrm>
              <a:off x="7927751" y="3819515"/>
              <a:ext cx="1610871" cy="1897427"/>
              <a:chOff x="2322600" y="2746761"/>
              <a:chExt cx="1844047" cy="2383778"/>
            </a:xfrm>
          </p:grpSpPr>
          <p:pic>
            <p:nvPicPr>
              <p:cNvPr id="82" name="图片 81"/>
              <p:cNvPicPr>
                <a:picLocks noChangeAspect="1"/>
              </p:cNvPicPr>
              <p:nvPr/>
            </p:nvPicPr>
            <p:blipFill>
              <a:blip r:embed="rId3" cstate="screen"/>
              <a:stretch>
                <a:fillRect/>
              </a:stretch>
            </p:blipFill>
            <p:spPr>
              <a:xfrm>
                <a:off x="2322600" y="2746761"/>
                <a:ext cx="1844047" cy="2383778"/>
              </a:xfrm>
              <a:prstGeom prst="rect">
                <a:avLst/>
              </a:prstGeom>
              <a:effectLst>
                <a:softEdge rad="38100"/>
              </a:effectLst>
            </p:spPr>
          </p:pic>
          <p:sp>
            <p:nvSpPr>
              <p:cNvPr id="83" name="文本框 82"/>
              <p:cNvSpPr txBox="1"/>
              <p:nvPr/>
            </p:nvSpPr>
            <p:spPr>
              <a:xfrm>
                <a:off x="2322600" y="2820194"/>
                <a:ext cx="1844047" cy="276999"/>
              </a:xfrm>
              <a:prstGeom prst="rect">
                <a:avLst/>
              </a:prstGeom>
              <a:solidFill>
                <a:schemeClr val="bg1"/>
              </a:solidFill>
              <a:effectLst>
                <a:softEdge rad="12700"/>
              </a:effectLst>
            </p:spPr>
            <p:txBody>
              <a:bodyPr wrap="square" rtlCol="0">
                <a:spAutoFit/>
              </a:bodyPr>
              <a:lstStyle/>
              <a:p>
                <a:pPr algn="ctr"/>
                <a:r>
                  <a:rPr kumimoji="1" lang="zh-CN" altLang="en-US" sz="6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吴总与全球外包协会主席</a:t>
                </a:r>
                <a:endParaRPr kumimoji="1" lang="en-US" altLang="zh-CN" sz="6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kumimoji="1" lang="en-US" altLang="zh-CN" sz="6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GSA</a:t>
                </a:r>
                <a:r>
                  <a:rPr kumimoji="1" lang="zh-CN" altLang="en-US" sz="6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kumimoji="1" lang="en-US" altLang="zh-CN" sz="6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President</a:t>
                </a:r>
                <a:r>
                  <a:rPr kumimoji="1" lang="zh-CN" altLang="en-US" sz="6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kumimoji="1" lang="en-US" altLang="zh-CN" sz="600" b="1" dirty="0" err="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Hallard</a:t>
                </a:r>
                <a:r>
                  <a:rPr kumimoji="1" lang="zh-CN" altLang="en-US" sz="600" b="1" dirty="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交流</a:t>
                </a:r>
                <a:endParaRPr kumimoji="1" lang="zh-CN" altLang="en-US" sz="6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grpSp>
      <p:sp>
        <p:nvSpPr>
          <p:cNvPr id="24" name="标题 4"/>
          <p:cNvSpPr txBox="1"/>
          <p:nvPr/>
        </p:nvSpPr>
        <p:spPr>
          <a:xfrm>
            <a:off x="226554" y="363133"/>
            <a:ext cx="2016224" cy="4015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和君</a:t>
            </a:r>
            <a:endParaRPr lang="en-US" altLang="zh-CN" sz="2400" b="1" dirty="0">
              <a:solidFill>
                <a:schemeClr val="bg1"/>
              </a:solidFill>
              <a:latin typeface="微软雅黑" panose="020B0503020204020204" pitchFamily="34" charset="-122"/>
              <a:ea typeface="微软雅黑" panose="020B0503020204020204" pitchFamily="34" charset="-122"/>
            </a:endParaRPr>
          </a:p>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纵达</a:t>
            </a:r>
            <a:endParaRPr lang="en-US" altLang="zh-CN" sz="1200" dirty="0">
              <a:solidFill>
                <a:schemeClr val="bg1"/>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7956" y="1658614"/>
            <a:ext cx="3123034" cy="2160099"/>
          </a:xfrm>
          <a:prstGeom prst="rect">
            <a:avLst/>
          </a:prstGeom>
        </p:spPr>
      </p:pic>
      <p:pic>
        <p:nvPicPr>
          <p:cNvPr id="8" name="图片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14056" y="1709414"/>
            <a:ext cx="3237334" cy="2106217"/>
          </a:xfrm>
          <a:prstGeom prst="rect">
            <a:avLst/>
          </a:prstGeom>
        </p:spPr>
      </p:pic>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59774" y="1696926"/>
            <a:ext cx="3060700" cy="2120900"/>
          </a:xfrm>
          <a:prstGeom prst="rect">
            <a:avLst/>
          </a:prstGeom>
        </p:spPr>
      </p:pic>
      <p:sp>
        <p:nvSpPr>
          <p:cNvPr id="25" name="TextBox 24"/>
          <p:cNvSpPr txBox="1"/>
          <p:nvPr/>
        </p:nvSpPr>
        <p:spPr>
          <a:xfrm>
            <a:off x="5159102" y="116632"/>
            <a:ext cx="1637056" cy="400110"/>
          </a:xfrm>
          <a:prstGeom prst="rect">
            <a:avLst/>
          </a:prstGeom>
          <a:noFill/>
        </p:spPr>
        <p:txBody>
          <a:bodyPr wrap="square" rtlCol="0">
            <a:spAutoFit/>
          </a:bodyPr>
          <a:lstStyle/>
          <a:p>
            <a:r>
              <a:rPr lang="zh-CN" altLang="en-US" sz="2000" b="1" dirty="0">
                <a:solidFill>
                  <a:srgbClr val="F77E31"/>
                </a:solidFill>
                <a:latin typeface="微软雅黑" panose="020B0503020204020204" pitchFamily="34" charset="-122"/>
                <a:ea typeface="微软雅黑" panose="020B0503020204020204" pitchFamily="34" charset="-122"/>
              </a:rPr>
              <a:t>集团简介</a:t>
            </a:r>
            <a:endParaRPr lang="en-US" sz="2000" b="1" dirty="0">
              <a:solidFill>
                <a:srgbClr val="F77E31"/>
              </a:solidFill>
              <a:latin typeface="微软雅黑" panose="020B0503020204020204" pitchFamily="34" charset="-122"/>
              <a:ea typeface="微软雅黑" panose="020B0503020204020204" pitchFamily="34" charset="-122"/>
            </a:endParaRPr>
          </a:p>
        </p:txBody>
      </p:sp>
      <p:cxnSp>
        <p:nvCxnSpPr>
          <p:cNvPr id="26" name="直接连接符 25"/>
          <p:cNvCxnSpPr/>
          <p:nvPr/>
        </p:nvCxnSpPr>
        <p:spPr>
          <a:xfrm>
            <a:off x="6599262"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6815286"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产品服务</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28" name="直接连接符 27"/>
          <p:cNvCxnSpPr/>
          <p:nvPr/>
        </p:nvCxnSpPr>
        <p:spPr>
          <a:xfrm>
            <a:off x="8255446"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8490598"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运营体系</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30" name="直接连接符 29"/>
          <p:cNvCxnSpPr/>
          <p:nvPr/>
        </p:nvCxnSpPr>
        <p:spPr>
          <a:xfrm>
            <a:off x="9911630"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10146782"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运营基地</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advTm="2000"/>
    </mc:Choice>
    <mc:Fallback>
      <p:transition advTm="200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
            <a:ext cx="12190413" cy="662220"/>
          </a:xfrm>
          <a:prstGeom prst="rect">
            <a:avLst/>
          </a:prstGeom>
          <a:solidFill>
            <a:schemeClr val="bg1">
              <a:lumMod val="95000"/>
            </a:schemeClr>
          </a:solidFill>
          <a:ln>
            <a:noFill/>
          </a:ln>
          <a:effectLst>
            <a:outerShdw blurRad="495300" dist="38100" dir="540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圆角矩形 4"/>
          <p:cNvSpPr/>
          <p:nvPr/>
        </p:nvSpPr>
        <p:spPr>
          <a:xfrm>
            <a:off x="550590" y="-603448"/>
            <a:ext cx="1368153" cy="1834184"/>
          </a:xfrm>
          <a:prstGeom prst="roundRect">
            <a:avLst>
              <a:gd name="adj" fmla="val 50000"/>
            </a:avLst>
          </a:prstGeom>
          <a:solidFill>
            <a:srgbClr val="F77E31"/>
          </a:solidFill>
          <a:ln w="762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TextBox 17"/>
          <p:cNvSpPr txBox="1"/>
          <p:nvPr/>
        </p:nvSpPr>
        <p:spPr>
          <a:xfrm>
            <a:off x="1937870" y="724634"/>
            <a:ext cx="1853080" cy="400110"/>
          </a:xfrm>
          <a:prstGeom prst="rect">
            <a:avLst/>
          </a:prstGeom>
          <a:noFill/>
        </p:spPr>
        <p:txBody>
          <a:bodyPr wrap="square" rtlCol="0">
            <a:spAutoFit/>
          </a:bodyPr>
          <a:lstStyle/>
          <a:p>
            <a:r>
              <a:rPr lang="zh-CN" altLang="en-US" sz="2000" b="1" dirty="0">
                <a:solidFill>
                  <a:schemeClr val="accent2"/>
                </a:solidFill>
                <a:latin typeface="微软雅黑" panose="020B0503020204020204" pitchFamily="34" charset="-122"/>
                <a:ea typeface="微软雅黑" panose="020B0503020204020204" pitchFamily="34" charset="-122"/>
              </a:rPr>
              <a:t>部分合作企业</a:t>
            </a:r>
            <a:endParaRPr lang="en-US" sz="2000" b="1" dirty="0">
              <a:solidFill>
                <a:schemeClr val="accent2"/>
              </a:solidFill>
              <a:latin typeface="微软雅黑" panose="020B0503020204020204" pitchFamily="34" charset="-122"/>
              <a:ea typeface="微软雅黑" panose="020B0503020204020204" pitchFamily="34" charset="-122"/>
            </a:endParaRPr>
          </a:p>
        </p:txBody>
      </p:sp>
      <p:grpSp>
        <p:nvGrpSpPr>
          <p:cNvPr id="4" name="组合 23"/>
          <p:cNvGrpSpPr/>
          <p:nvPr/>
        </p:nvGrpSpPr>
        <p:grpSpPr>
          <a:xfrm>
            <a:off x="1054646" y="1320319"/>
            <a:ext cx="10225326" cy="4989797"/>
            <a:chOff x="67310" y="956310"/>
            <a:chExt cx="9003665" cy="3871595"/>
          </a:xfrm>
        </p:grpSpPr>
        <p:grpSp>
          <p:nvGrpSpPr>
            <p:cNvPr id="9" name="组合 31"/>
            <p:cNvGrpSpPr/>
            <p:nvPr/>
          </p:nvGrpSpPr>
          <p:grpSpPr>
            <a:xfrm>
              <a:off x="67310" y="956310"/>
              <a:ext cx="9003665" cy="3871595"/>
              <a:chOff x="106" y="1506"/>
              <a:chExt cx="14179" cy="6097"/>
            </a:xfrm>
          </p:grpSpPr>
          <p:pic>
            <p:nvPicPr>
              <p:cNvPr id="25" name="图片 24"/>
              <p:cNvPicPr>
                <a:picLocks noChangeAspect="1"/>
              </p:cNvPicPr>
              <p:nvPr/>
            </p:nvPicPr>
            <p:blipFill>
              <a:blip r:embed="rId1" cstate="screen"/>
              <a:srcRect/>
              <a:stretch>
                <a:fillRect/>
              </a:stretch>
            </p:blipFill>
            <p:spPr>
              <a:xfrm>
                <a:off x="12314" y="6719"/>
                <a:ext cx="1771" cy="883"/>
              </a:xfrm>
              <a:prstGeom prst="rect">
                <a:avLst/>
              </a:prstGeom>
              <a:noFill/>
              <a:ln w="9525" cap="flat" cmpd="sng">
                <a:solidFill>
                  <a:srgbClr val="D9D9D9"/>
                </a:solidFill>
                <a:prstDash val="solid"/>
                <a:round/>
                <a:headEnd type="none" w="med" len="med"/>
                <a:tailEnd type="none" w="med" len="med"/>
              </a:ln>
              <a:effectLst/>
            </p:spPr>
          </p:pic>
          <p:pic>
            <p:nvPicPr>
              <p:cNvPr id="26" name="Picture 3"/>
              <p:cNvPicPr>
                <a:picLocks noChangeAspect="1"/>
              </p:cNvPicPr>
              <p:nvPr/>
            </p:nvPicPr>
            <p:blipFill>
              <a:blip r:embed="rId2" cstate="screen"/>
              <a:stretch>
                <a:fillRect/>
              </a:stretch>
            </p:blipFill>
            <p:spPr>
              <a:xfrm>
                <a:off x="9791" y="5504"/>
                <a:ext cx="2028" cy="900"/>
              </a:xfrm>
              <a:prstGeom prst="rect">
                <a:avLst/>
              </a:prstGeom>
              <a:noFill/>
              <a:ln w="9525" cap="flat" cmpd="sng">
                <a:solidFill>
                  <a:srgbClr val="D9D9D9"/>
                </a:solidFill>
                <a:prstDash val="solid"/>
                <a:round/>
                <a:headEnd type="none" w="med" len="med"/>
                <a:tailEnd type="none" w="med" len="med"/>
              </a:ln>
              <a:effectLst>
                <a:softEdge rad="38100"/>
              </a:effectLst>
            </p:spPr>
          </p:pic>
          <p:pic>
            <p:nvPicPr>
              <p:cNvPr id="30" name="图片 29" descr="融360"/>
              <p:cNvPicPr>
                <a:picLocks noChangeAspect="1"/>
              </p:cNvPicPr>
              <p:nvPr/>
            </p:nvPicPr>
            <p:blipFill>
              <a:blip r:embed="rId3" cstate="screen"/>
              <a:stretch>
                <a:fillRect/>
              </a:stretch>
            </p:blipFill>
            <p:spPr>
              <a:xfrm>
                <a:off x="106" y="6595"/>
                <a:ext cx="2184" cy="927"/>
              </a:xfrm>
              <a:prstGeom prst="rect">
                <a:avLst/>
              </a:prstGeom>
              <a:effectLst/>
            </p:spPr>
          </p:pic>
          <p:pic>
            <p:nvPicPr>
              <p:cNvPr id="31" name="图片 30" descr="携程网"/>
              <p:cNvPicPr>
                <a:picLocks noChangeAspect="1"/>
              </p:cNvPicPr>
              <p:nvPr/>
            </p:nvPicPr>
            <p:blipFill>
              <a:blip r:embed="rId4" cstate="screen"/>
              <a:stretch>
                <a:fillRect/>
              </a:stretch>
            </p:blipFill>
            <p:spPr>
              <a:xfrm>
                <a:off x="2702" y="5500"/>
                <a:ext cx="1697" cy="799"/>
              </a:xfrm>
              <a:prstGeom prst="rect">
                <a:avLst/>
              </a:prstGeom>
              <a:effectLst/>
            </p:spPr>
          </p:pic>
          <p:pic>
            <p:nvPicPr>
              <p:cNvPr id="33" name="图片 32" descr="向钱贷"/>
              <p:cNvPicPr>
                <a:picLocks noChangeAspect="1"/>
              </p:cNvPicPr>
              <p:nvPr/>
            </p:nvPicPr>
            <p:blipFill>
              <a:blip r:embed="rId5" cstate="screen"/>
              <a:stretch>
                <a:fillRect/>
              </a:stretch>
            </p:blipFill>
            <p:spPr>
              <a:xfrm>
                <a:off x="12209" y="5463"/>
                <a:ext cx="2076" cy="873"/>
              </a:xfrm>
              <a:prstGeom prst="rect">
                <a:avLst/>
              </a:prstGeom>
              <a:effectLst/>
            </p:spPr>
          </p:pic>
          <p:pic>
            <p:nvPicPr>
              <p:cNvPr id="34" name="图片 33" descr="国美金融"/>
              <p:cNvPicPr>
                <a:picLocks noChangeAspect="1"/>
              </p:cNvPicPr>
              <p:nvPr/>
            </p:nvPicPr>
            <p:blipFill>
              <a:blip r:embed="rId6" cstate="screen"/>
              <a:stretch>
                <a:fillRect/>
              </a:stretch>
            </p:blipFill>
            <p:spPr>
              <a:xfrm>
                <a:off x="2602" y="4083"/>
                <a:ext cx="1798" cy="1105"/>
              </a:xfrm>
              <a:prstGeom prst="rect">
                <a:avLst/>
              </a:prstGeom>
              <a:effectLst/>
            </p:spPr>
          </p:pic>
          <p:pic>
            <p:nvPicPr>
              <p:cNvPr id="35" name="图片 34" descr="20"/>
              <p:cNvPicPr>
                <a:picLocks noChangeAspect="1"/>
              </p:cNvPicPr>
              <p:nvPr/>
            </p:nvPicPr>
            <p:blipFill>
              <a:blip r:embed="rId7" cstate="screen"/>
              <a:stretch>
                <a:fillRect/>
              </a:stretch>
            </p:blipFill>
            <p:spPr>
              <a:xfrm>
                <a:off x="4899" y="6634"/>
                <a:ext cx="1797" cy="969"/>
              </a:xfrm>
              <a:prstGeom prst="rect">
                <a:avLst/>
              </a:prstGeom>
              <a:effectLst/>
            </p:spPr>
          </p:pic>
          <p:pic>
            <p:nvPicPr>
              <p:cNvPr id="36" name="图片 35" descr="u=1078828827,1543382532&amp;fm=214&amp;gp=0_副本"/>
              <p:cNvPicPr>
                <a:picLocks noChangeAspect="1"/>
              </p:cNvPicPr>
              <p:nvPr/>
            </p:nvPicPr>
            <p:blipFill>
              <a:blip r:embed="rId8" cstate="screen"/>
              <a:stretch>
                <a:fillRect/>
              </a:stretch>
            </p:blipFill>
            <p:spPr>
              <a:xfrm>
                <a:off x="4925" y="4171"/>
                <a:ext cx="1833" cy="967"/>
              </a:xfrm>
              <a:prstGeom prst="rect">
                <a:avLst/>
              </a:prstGeom>
              <a:effectLst/>
            </p:spPr>
          </p:pic>
          <p:pic>
            <p:nvPicPr>
              <p:cNvPr id="37" name="图片 36"/>
              <p:cNvPicPr>
                <a:picLocks noChangeAspect="1"/>
              </p:cNvPicPr>
              <p:nvPr/>
            </p:nvPicPr>
            <p:blipFill>
              <a:blip r:embed="rId9" cstate="print"/>
              <a:stretch>
                <a:fillRect/>
              </a:stretch>
            </p:blipFill>
            <p:spPr>
              <a:xfrm>
                <a:off x="7421" y="5492"/>
                <a:ext cx="1935" cy="849"/>
              </a:xfrm>
              <a:prstGeom prst="rect">
                <a:avLst/>
              </a:prstGeom>
              <a:effectLst/>
            </p:spPr>
          </p:pic>
          <p:pic>
            <p:nvPicPr>
              <p:cNvPr id="38" name="图片 37" descr="006EbYgCjw8fben96tdljj3050050js0_副本 副本"/>
              <p:cNvPicPr>
                <a:picLocks noChangeAspect="1"/>
              </p:cNvPicPr>
              <p:nvPr/>
            </p:nvPicPr>
            <p:blipFill>
              <a:blip r:embed="rId10" cstate="screen"/>
              <a:stretch>
                <a:fillRect/>
              </a:stretch>
            </p:blipFill>
            <p:spPr>
              <a:xfrm>
                <a:off x="260" y="4259"/>
                <a:ext cx="1875" cy="836"/>
              </a:xfrm>
              <a:prstGeom prst="rect">
                <a:avLst/>
              </a:prstGeom>
              <a:effectLst/>
            </p:spPr>
          </p:pic>
          <p:pic>
            <p:nvPicPr>
              <p:cNvPr id="39" name="图片 38" descr="31_008_bs 副本"/>
              <p:cNvPicPr>
                <a:picLocks noChangeAspect="1"/>
              </p:cNvPicPr>
              <p:nvPr/>
            </p:nvPicPr>
            <p:blipFill>
              <a:blip r:embed="rId11" cstate="screen"/>
              <a:stretch>
                <a:fillRect/>
              </a:stretch>
            </p:blipFill>
            <p:spPr>
              <a:xfrm>
                <a:off x="2652" y="1506"/>
                <a:ext cx="1847" cy="936"/>
              </a:xfrm>
              <a:prstGeom prst="rect">
                <a:avLst/>
              </a:prstGeom>
              <a:effectLst/>
            </p:spPr>
          </p:pic>
          <p:pic>
            <p:nvPicPr>
              <p:cNvPr id="41" name="图片 40" descr="timg (3) 副本"/>
              <p:cNvPicPr>
                <a:picLocks noChangeAspect="1"/>
              </p:cNvPicPr>
              <p:nvPr/>
            </p:nvPicPr>
            <p:blipFill>
              <a:blip r:embed="rId12" cstate="screen"/>
              <a:stretch>
                <a:fillRect/>
              </a:stretch>
            </p:blipFill>
            <p:spPr>
              <a:xfrm>
                <a:off x="9891" y="4171"/>
                <a:ext cx="1926" cy="964"/>
              </a:xfrm>
              <a:prstGeom prst="rect">
                <a:avLst/>
              </a:prstGeom>
              <a:effectLst/>
            </p:spPr>
          </p:pic>
          <p:pic>
            <p:nvPicPr>
              <p:cNvPr id="42" name="图片 41" descr="Com_26322"/>
              <p:cNvPicPr>
                <a:picLocks noChangeAspect="1"/>
              </p:cNvPicPr>
              <p:nvPr/>
            </p:nvPicPr>
            <p:blipFill>
              <a:blip r:embed="rId13" cstate="screen"/>
              <a:stretch>
                <a:fillRect/>
              </a:stretch>
            </p:blipFill>
            <p:spPr>
              <a:xfrm>
                <a:off x="7295" y="1531"/>
                <a:ext cx="1863" cy="861"/>
              </a:xfrm>
              <a:prstGeom prst="rect">
                <a:avLst/>
              </a:prstGeom>
              <a:effectLst/>
            </p:spPr>
          </p:pic>
          <p:pic>
            <p:nvPicPr>
              <p:cNvPr id="43" name="图片 42" descr="滴滴出行"/>
              <p:cNvPicPr>
                <a:picLocks noChangeAspect="1"/>
              </p:cNvPicPr>
              <p:nvPr/>
            </p:nvPicPr>
            <p:blipFill>
              <a:blip r:embed="rId14" cstate="screen"/>
              <a:stretch>
                <a:fillRect/>
              </a:stretch>
            </p:blipFill>
            <p:spPr>
              <a:xfrm>
                <a:off x="158" y="5483"/>
                <a:ext cx="2145" cy="799"/>
              </a:xfrm>
              <a:prstGeom prst="rect">
                <a:avLst/>
              </a:prstGeom>
              <a:effectLst/>
            </p:spPr>
          </p:pic>
          <p:pic>
            <p:nvPicPr>
              <p:cNvPr id="44" name="图片 43"/>
              <p:cNvPicPr>
                <a:picLocks noChangeAspect="1"/>
              </p:cNvPicPr>
              <p:nvPr/>
            </p:nvPicPr>
            <p:blipFill>
              <a:blip r:embed="rId15" cstate="screen"/>
              <a:stretch>
                <a:fillRect/>
              </a:stretch>
            </p:blipFill>
            <p:spPr>
              <a:xfrm>
                <a:off x="7421" y="4171"/>
                <a:ext cx="1968" cy="985"/>
              </a:xfrm>
              <a:prstGeom prst="rect">
                <a:avLst/>
              </a:prstGeom>
              <a:effectLst>
                <a:softEdge rad="38100"/>
              </a:effectLst>
            </p:spPr>
          </p:pic>
          <p:pic>
            <p:nvPicPr>
              <p:cNvPr id="45" name="图片 44"/>
              <p:cNvPicPr>
                <a:picLocks noChangeAspect="1"/>
              </p:cNvPicPr>
              <p:nvPr/>
            </p:nvPicPr>
            <p:blipFill>
              <a:blip r:embed="rId16" cstate="print"/>
              <a:stretch>
                <a:fillRect/>
              </a:stretch>
            </p:blipFill>
            <p:spPr>
              <a:xfrm>
                <a:off x="9791" y="6756"/>
                <a:ext cx="1997" cy="847"/>
              </a:xfrm>
              <a:prstGeom prst="rect">
                <a:avLst/>
              </a:prstGeom>
              <a:effectLst/>
            </p:spPr>
          </p:pic>
          <p:pic>
            <p:nvPicPr>
              <p:cNvPr id="46" name="图片 45"/>
              <p:cNvPicPr>
                <a:picLocks noChangeAspect="1"/>
              </p:cNvPicPr>
              <p:nvPr/>
            </p:nvPicPr>
            <p:blipFill>
              <a:blip r:embed="rId17" cstate="print"/>
              <a:stretch>
                <a:fillRect/>
              </a:stretch>
            </p:blipFill>
            <p:spPr>
              <a:xfrm>
                <a:off x="2633" y="6646"/>
                <a:ext cx="1767" cy="922"/>
              </a:xfrm>
              <a:prstGeom prst="rect">
                <a:avLst/>
              </a:prstGeom>
              <a:effectLst/>
            </p:spPr>
          </p:pic>
        </p:grpSp>
        <p:pic>
          <p:nvPicPr>
            <p:cNvPr id="15" name="图片 14"/>
            <p:cNvPicPr>
              <a:picLocks noChangeAspect="1"/>
            </p:cNvPicPr>
            <p:nvPr/>
          </p:nvPicPr>
          <p:blipFill rotWithShape="1">
            <a:blip r:embed="rId18" cstate="screen"/>
            <a:srcRect/>
            <a:stretch>
              <a:fillRect/>
            </a:stretch>
          </p:blipFill>
          <p:spPr>
            <a:xfrm>
              <a:off x="168730" y="1810244"/>
              <a:ext cx="1156970" cy="507365"/>
            </a:xfrm>
            <a:prstGeom prst="rect">
              <a:avLst/>
            </a:prstGeom>
            <a:effectLst>
              <a:softEdge rad="38100"/>
            </a:effectLst>
          </p:spPr>
        </p:pic>
        <p:pic>
          <p:nvPicPr>
            <p:cNvPr id="16" name="图片 15"/>
            <p:cNvPicPr>
              <a:picLocks noChangeAspect="1"/>
            </p:cNvPicPr>
            <p:nvPr/>
          </p:nvPicPr>
          <p:blipFill>
            <a:blip r:embed="rId19" cstate="print"/>
            <a:stretch>
              <a:fillRect/>
            </a:stretch>
          </p:blipFill>
          <p:spPr>
            <a:xfrm>
              <a:off x="3047341" y="1005315"/>
              <a:ext cx="1247775" cy="507365"/>
            </a:xfrm>
            <a:prstGeom prst="rect">
              <a:avLst/>
            </a:prstGeom>
            <a:effectLst/>
          </p:spPr>
        </p:pic>
        <p:pic>
          <p:nvPicPr>
            <p:cNvPr id="17" name="图片 16"/>
            <p:cNvPicPr>
              <a:picLocks noChangeAspect="1"/>
            </p:cNvPicPr>
            <p:nvPr/>
          </p:nvPicPr>
          <p:blipFill>
            <a:blip r:embed="rId20" cstate="screen"/>
            <a:stretch>
              <a:fillRect/>
            </a:stretch>
          </p:blipFill>
          <p:spPr>
            <a:xfrm>
              <a:off x="7771153" y="1832477"/>
              <a:ext cx="1172845" cy="536479"/>
            </a:xfrm>
            <a:prstGeom prst="rect">
              <a:avLst/>
            </a:prstGeom>
            <a:effectLst/>
          </p:spPr>
        </p:pic>
        <p:pic>
          <p:nvPicPr>
            <p:cNvPr id="18" name="图片 17"/>
            <p:cNvPicPr>
              <a:picLocks noChangeAspect="1"/>
            </p:cNvPicPr>
            <p:nvPr/>
          </p:nvPicPr>
          <p:blipFill>
            <a:blip r:embed="rId21" cstate="screen"/>
            <a:stretch>
              <a:fillRect/>
            </a:stretch>
          </p:blipFill>
          <p:spPr>
            <a:xfrm>
              <a:off x="7802709" y="2648312"/>
              <a:ext cx="1192530" cy="484505"/>
            </a:xfrm>
            <a:prstGeom prst="rect">
              <a:avLst/>
            </a:prstGeom>
            <a:effectLst/>
          </p:spPr>
        </p:pic>
        <p:pic>
          <p:nvPicPr>
            <p:cNvPr id="19" name="图片 18"/>
            <p:cNvPicPr>
              <a:picLocks noChangeAspect="1"/>
            </p:cNvPicPr>
            <p:nvPr/>
          </p:nvPicPr>
          <p:blipFill>
            <a:blip r:embed="rId22" cstate="print"/>
            <a:stretch>
              <a:fillRect/>
            </a:stretch>
          </p:blipFill>
          <p:spPr>
            <a:xfrm>
              <a:off x="3110747" y="3486379"/>
              <a:ext cx="1141288" cy="589272"/>
            </a:xfrm>
            <a:prstGeom prst="rect">
              <a:avLst/>
            </a:prstGeom>
            <a:effectLst/>
          </p:spPr>
        </p:pic>
      </p:grpSp>
      <p:sp>
        <p:nvSpPr>
          <p:cNvPr id="47" name="标题 4"/>
          <p:cNvSpPr txBox="1"/>
          <p:nvPr/>
        </p:nvSpPr>
        <p:spPr>
          <a:xfrm>
            <a:off x="226554" y="363133"/>
            <a:ext cx="2016224" cy="4015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和君</a:t>
            </a:r>
            <a:endParaRPr lang="en-US" altLang="zh-CN" sz="2400" b="1" dirty="0">
              <a:solidFill>
                <a:schemeClr val="bg1"/>
              </a:solidFill>
              <a:latin typeface="微软雅黑" panose="020B0503020204020204" pitchFamily="34" charset="-122"/>
              <a:ea typeface="微软雅黑" panose="020B0503020204020204" pitchFamily="34" charset="-122"/>
            </a:endParaRPr>
          </a:p>
          <a:p>
            <a:pPr>
              <a:lnSpc>
                <a:spcPct val="125000"/>
              </a:lnSpc>
            </a:pPr>
            <a:r>
              <a:rPr lang="zh-CN" altLang="en-US" sz="2400" b="1" dirty="0">
                <a:solidFill>
                  <a:schemeClr val="bg1"/>
                </a:solidFill>
                <a:latin typeface="微软雅黑" panose="020B0503020204020204" pitchFamily="34" charset="-122"/>
                <a:ea typeface="微软雅黑" panose="020B0503020204020204" pitchFamily="34" charset="-122"/>
              </a:rPr>
              <a:t>纵达</a:t>
            </a:r>
            <a:endParaRPr lang="en-US" altLang="zh-CN" sz="1200" dirty="0">
              <a:solidFill>
                <a:schemeClr val="bg1"/>
              </a:solidFill>
              <a:latin typeface="微软雅黑" panose="020B0503020204020204" pitchFamily="34" charset="-122"/>
              <a:ea typeface="微软雅黑" panose="020B0503020204020204" pitchFamily="34" charset="-122"/>
            </a:endParaRPr>
          </a:p>
        </p:txBody>
      </p:sp>
      <p:pic>
        <p:nvPicPr>
          <p:cNvPr id="20482" name="Picture 2" descr="http://p2.so.qhimgs1.com/bdr/_240_/t01871220d679647682.jpg"/>
          <p:cNvPicPr>
            <a:picLocks noChangeAspect="1" noChangeArrowheads="1"/>
          </p:cNvPicPr>
          <p:nvPr/>
        </p:nvPicPr>
        <p:blipFill>
          <a:blip r:embed="rId23" cstate="print"/>
          <a:srcRect/>
          <a:stretch>
            <a:fillRect/>
          </a:stretch>
        </p:blipFill>
        <p:spPr bwMode="auto">
          <a:xfrm>
            <a:off x="2904945" y="2420888"/>
            <a:ext cx="1296144" cy="720080"/>
          </a:xfrm>
          <a:prstGeom prst="rect">
            <a:avLst/>
          </a:prstGeom>
          <a:noFill/>
        </p:spPr>
      </p:pic>
      <p:pic>
        <p:nvPicPr>
          <p:cNvPr id="22529" name="Picture 1"/>
          <p:cNvPicPr>
            <a:picLocks noChangeAspect="1" noChangeArrowheads="1"/>
          </p:cNvPicPr>
          <p:nvPr/>
        </p:nvPicPr>
        <p:blipFill>
          <a:blip r:embed="rId24" cstate="print"/>
          <a:srcRect/>
          <a:stretch>
            <a:fillRect/>
          </a:stretch>
        </p:blipFill>
        <p:spPr bwMode="auto">
          <a:xfrm>
            <a:off x="1198662" y="1325343"/>
            <a:ext cx="1224136" cy="720080"/>
          </a:xfrm>
          <a:prstGeom prst="rect">
            <a:avLst/>
          </a:prstGeom>
          <a:noFill/>
          <a:ln w="9525">
            <a:noFill/>
            <a:miter lim="800000"/>
            <a:headEnd/>
            <a:tailEnd/>
          </a:ln>
        </p:spPr>
      </p:pic>
      <p:pic>
        <p:nvPicPr>
          <p:cNvPr id="23554" name="Picture 2" descr="http://ecmb.bdimg.com/tam-ogel/121a356fade26a798e64044ff54c44b8_222_222.jpg"/>
          <p:cNvPicPr>
            <a:picLocks noChangeAspect="1" noChangeArrowheads="1"/>
          </p:cNvPicPr>
          <p:nvPr/>
        </p:nvPicPr>
        <p:blipFill>
          <a:blip r:embed="rId25" cstate="print"/>
          <a:srcRect/>
          <a:stretch>
            <a:fillRect/>
          </a:stretch>
        </p:blipFill>
        <p:spPr bwMode="auto">
          <a:xfrm>
            <a:off x="6213483" y="5548181"/>
            <a:ext cx="1393891" cy="761934"/>
          </a:xfrm>
          <a:prstGeom prst="rect">
            <a:avLst/>
          </a:prstGeom>
          <a:noFill/>
        </p:spPr>
      </p:pic>
      <p:pic>
        <p:nvPicPr>
          <p:cNvPr id="6" name="图片 5"/>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8021488" y="1348130"/>
            <a:ext cx="1386086" cy="711101"/>
          </a:xfrm>
          <a:prstGeom prst="rect">
            <a:avLst/>
          </a:prstGeom>
        </p:spPr>
      </p:pic>
      <p:pic>
        <p:nvPicPr>
          <p:cNvPr id="8" name="图片 7"/>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4520629" y="2420888"/>
            <a:ext cx="1342842" cy="703762"/>
          </a:xfrm>
          <a:prstGeom prst="rect">
            <a:avLst/>
          </a:prstGeom>
        </p:spPr>
      </p:pic>
      <p:pic>
        <p:nvPicPr>
          <p:cNvPr id="7" name="图片 6"/>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6258062" y="2420888"/>
            <a:ext cx="1379324" cy="653891"/>
          </a:xfrm>
          <a:prstGeom prst="rect">
            <a:avLst/>
          </a:prstGeom>
        </p:spPr>
      </p:pic>
      <p:pic>
        <p:nvPicPr>
          <p:cNvPr id="48" name="Picture 23"/>
          <p:cNvPicPr>
            <a:picLocks noChangeAspect="1" noChangeArrowheads="1"/>
          </p:cNvPicPr>
          <p:nvPr/>
        </p:nvPicPr>
        <p:blipFill>
          <a:blip r:embed="rId29" cstate="print"/>
          <a:srcRect/>
          <a:stretch>
            <a:fillRect/>
          </a:stretch>
        </p:blipFill>
        <p:spPr bwMode="auto">
          <a:xfrm>
            <a:off x="9807896" y="1340768"/>
            <a:ext cx="1327870" cy="730547"/>
          </a:xfrm>
          <a:prstGeom prst="rect">
            <a:avLst/>
          </a:prstGeom>
          <a:noFill/>
          <a:ln w="9525">
            <a:noFill/>
            <a:miter lim="800000"/>
            <a:headEnd/>
            <a:tailEnd/>
          </a:ln>
        </p:spPr>
      </p:pic>
      <p:sp>
        <p:nvSpPr>
          <p:cNvPr id="49" name="TextBox 48"/>
          <p:cNvSpPr txBox="1"/>
          <p:nvPr/>
        </p:nvSpPr>
        <p:spPr>
          <a:xfrm>
            <a:off x="5159102" y="116632"/>
            <a:ext cx="1637056" cy="400110"/>
          </a:xfrm>
          <a:prstGeom prst="rect">
            <a:avLst/>
          </a:prstGeom>
          <a:noFill/>
        </p:spPr>
        <p:txBody>
          <a:bodyPr wrap="square" rtlCol="0">
            <a:spAutoFit/>
          </a:bodyPr>
          <a:lstStyle/>
          <a:p>
            <a:r>
              <a:rPr lang="zh-CN" altLang="en-US" sz="2000" b="1" dirty="0">
                <a:solidFill>
                  <a:srgbClr val="F77E31"/>
                </a:solidFill>
                <a:latin typeface="微软雅黑" panose="020B0503020204020204" pitchFamily="34" charset="-122"/>
                <a:ea typeface="微软雅黑" panose="020B0503020204020204" pitchFamily="34" charset="-122"/>
              </a:rPr>
              <a:t>集团简介</a:t>
            </a:r>
            <a:endParaRPr lang="en-US" sz="2000" b="1" dirty="0">
              <a:solidFill>
                <a:srgbClr val="F77E31"/>
              </a:solidFill>
              <a:latin typeface="微软雅黑" panose="020B0503020204020204" pitchFamily="34" charset="-122"/>
              <a:ea typeface="微软雅黑" panose="020B0503020204020204" pitchFamily="34" charset="-122"/>
            </a:endParaRPr>
          </a:p>
        </p:txBody>
      </p:sp>
      <p:cxnSp>
        <p:nvCxnSpPr>
          <p:cNvPr id="50" name="直接连接符 49"/>
          <p:cNvCxnSpPr/>
          <p:nvPr/>
        </p:nvCxnSpPr>
        <p:spPr>
          <a:xfrm>
            <a:off x="6599262"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6815286" y="116632"/>
            <a:ext cx="1637056" cy="400110"/>
          </a:xfrm>
          <a:prstGeom prst="rect">
            <a:avLst/>
          </a:prstGeom>
          <a:noFill/>
        </p:spPr>
        <p:txBody>
          <a:bodyPr wrap="square" rtlCol="0">
            <a:spAutoFit/>
          </a:bodyPr>
          <a:lstStyle/>
          <a:p>
            <a:r>
              <a:rPr lang="zh-CN" altLang="en-US" sz="2000" b="1" dirty="0">
                <a:solidFill>
                  <a:schemeClr val="bg1">
                    <a:lumMod val="65000"/>
                  </a:schemeClr>
                </a:solidFill>
                <a:latin typeface="微软雅黑" panose="020B0503020204020204" pitchFamily="34" charset="-122"/>
                <a:ea typeface="微软雅黑" panose="020B0503020204020204" pitchFamily="34" charset="-122"/>
              </a:rPr>
              <a:t>产品服务</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52" name="直接连接符 51"/>
          <p:cNvCxnSpPr/>
          <p:nvPr/>
        </p:nvCxnSpPr>
        <p:spPr>
          <a:xfrm>
            <a:off x="8255446"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8490598"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运营体系</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54" name="直接连接符 53"/>
          <p:cNvCxnSpPr/>
          <p:nvPr/>
        </p:nvCxnSpPr>
        <p:spPr>
          <a:xfrm>
            <a:off x="9911630" y="140394"/>
            <a:ext cx="0" cy="33627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10146782" y="116632"/>
            <a:ext cx="1637056" cy="400110"/>
          </a:xfrm>
          <a:prstGeom prst="rect">
            <a:avLst/>
          </a:prstGeom>
          <a:noFill/>
        </p:spPr>
        <p:txBody>
          <a:bodyPr wrap="square" rtlCol="0">
            <a:spAutoFit/>
          </a:bodyPr>
          <a:lstStyle/>
          <a:p>
            <a:r>
              <a:rPr lang="zh-CN" altLang="en-US" sz="2000" b="1" dirty="0" smtClean="0">
                <a:solidFill>
                  <a:schemeClr val="bg1">
                    <a:lumMod val="65000"/>
                  </a:schemeClr>
                </a:solidFill>
                <a:latin typeface="微软雅黑" panose="020B0503020204020204" pitchFamily="34" charset="-122"/>
                <a:ea typeface="微软雅黑" panose="020B0503020204020204" pitchFamily="34" charset="-122"/>
              </a:rPr>
              <a:t>运营基地</a:t>
            </a:r>
            <a:endParaRPr lang="en-US" sz="2000" b="1" dirty="0">
              <a:solidFill>
                <a:schemeClr val="bg1">
                  <a:lumMod val="65000"/>
                </a:schemeClr>
              </a:solidFill>
              <a:latin typeface="微软雅黑" panose="020B0503020204020204" pitchFamily="34" charset="-122"/>
              <a:ea typeface="微软雅黑" panose="020B0503020204020204" pitchFamily="34" charset="-122"/>
            </a:endParaRPr>
          </a:p>
        </p:txBody>
      </p:sp>
      <p:pic>
        <p:nvPicPr>
          <p:cNvPr id="96259" name="Picture 3"/>
          <p:cNvPicPr>
            <a:picLocks noChangeAspect="1" noChangeArrowheads="1"/>
          </p:cNvPicPr>
          <p:nvPr/>
        </p:nvPicPr>
        <p:blipFill>
          <a:blip r:embed="rId30" cstate="print"/>
          <a:srcRect/>
          <a:stretch>
            <a:fillRect/>
          </a:stretch>
        </p:blipFill>
        <p:spPr bwMode="auto">
          <a:xfrm>
            <a:off x="8039422" y="2420889"/>
            <a:ext cx="1369666" cy="72008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主题​​">
  <a:themeElements>
    <a:clrScheme name="自定义 1">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2732</Words>
  <Application>WPS 演示</Application>
  <PresentationFormat>自定义</PresentationFormat>
  <Paragraphs>879</Paragraphs>
  <Slides>39</Slides>
  <Notes>38</Notes>
  <HiddenSlides>0</HiddenSlides>
  <MMClips>0</MMClips>
  <ScaleCrop>false</ScaleCrop>
  <HeadingPairs>
    <vt:vector size="8" baseType="variant">
      <vt:variant>
        <vt:lpstr>已用的字体</vt:lpstr>
      </vt:variant>
      <vt:variant>
        <vt:i4>24</vt:i4>
      </vt:variant>
      <vt:variant>
        <vt:lpstr>主题</vt:lpstr>
      </vt:variant>
      <vt:variant>
        <vt:i4>1</vt:i4>
      </vt:variant>
      <vt:variant>
        <vt:lpstr>嵌入 OLE 服务器</vt:lpstr>
      </vt:variant>
      <vt:variant>
        <vt:i4>1</vt:i4>
      </vt:variant>
      <vt:variant>
        <vt:lpstr>幻灯片标题</vt:lpstr>
      </vt:variant>
      <vt:variant>
        <vt:i4>39</vt:i4>
      </vt:variant>
    </vt:vector>
  </HeadingPairs>
  <TitlesOfParts>
    <vt:vector size="65" baseType="lpstr">
      <vt:lpstr>Arial</vt:lpstr>
      <vt:lpstr>宋体</vt:lpstr>
      <vt:lpstr>Wingdings</vt:lpstr>
      <vt:lpstr>微软雅黑</vt:lpstr>
      <vt:lpstr>方正兰亭黑_GBK</vt:lpstr>
      <vt:lpstr>黑体</vt:lpstr>
      <vt:lpstr>仿宋_GB2312</vt:lpstr>
      <vt:lpstr>Meiryo UI</vt:lpstr>
      <vt:lpstr>Yu Gothic UI</vt:lpstr>
      <vt:lpstr>Impact MT Std</vt:lpstr>
      <vt:lpstr>Arial Unicode MS</vt:lpstr>
      <vt:lpstr>Gill Sans</vt:lpstr>
      <vt:lpstr>方正兰亭黑_GBK</vt:lpstr>
      <vt:lpstr>Calibri</vt:lpstr>
      <vt:lpstr>Arial Unicode MS</vt:lpstr>
      <vt:lpstr>Adobe Gothic Std B</vt:lpstr>
      <vt:lpstr>Yu Gothic</vt:lpstr>
      <vt:lpstr>Helvetica Light</vt:lpstr>
      <vt:lpstr>Lato</vt:lpstr>
      <vt:lpstr>Raleway</vt:lpstr>
      <vt:lpstr>Segoe Print</vt:lpstr>
      <vt:lpstr>Segoe UI</vt:lpstr>
      <vt:lpstr>Open Sans</vt:lpstr>
      <vt:lpstr>仿宋</vt:lpstr>
      <vt:lpstr>Office 主题​​</vt:lpstr>
      <vt:lpstr>Excel.Sheet.8</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10081.pptx</dc:title>
  <dc:creator/>
  <cp:lastModifiedBy>你们浩气没丁丁</cp:lastModifiedBy>
  <cp:revision>9</cp:revision>
  <dcterms:created xsi:type="dcterms:W3CDTF">2017-02-23T03:22:00Z</dcterms:created>
  <dcterms:modified xsi:type="dcterms:W3CDTF">2020-04-08T07:11:35Z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2052-11.1.0.9440</vt:lpwstr>
  </property>
</Properties>
</file>